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E0E5-2151-4317-811C-39D5E7A0232C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1073F-D9C0-4324-86D9-629C26DBF16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b="1" u="sng" smtClean="0"/>
              <a:t>Exercice 2 :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b="1" u="sng" smtClean="0"/>
          </a:p>
          <a:p>
            <a:pPr eaLnBrk="1" hangingPunct="1"/>
            <a:r>
              <a:rPr lang="fr-FR" sz="2400" smtClean="0"/>
              <a:t>M. SAMI exploite un hôtel-restaurant comprenant un immeuble acheté 2 400 000 DH et les immobilisations suivantes :</a:t>
            </a:r>
          </a:p>
          <a:p>
            <a:pPr eaLnBrk="1" hangingPunct="1"/>
            <a:r>
              <a:rPr lang="fr-FR" sz="2400" smtClean="0"/>
              <a:t>Matériel et mobilier 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		Hôtel		625 000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		Restaurant	675 000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		Café		200 000</a:t>
            </a:r>
          </a:p>
          <a:p>
            <a:pPr eaLnBrk="1" hangingPunct="1"/>
            <a:r>
              <a:rPr lang="fr-FR" sz="2400" smtClean="0"/>
              <a:t>Installations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		Hôtel		1 500 000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		Restaurant	400 000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		café		100 000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la fin du premier exercice, le compte </a:t>
            </a:r>
            <a:r>
              <a:rPr lang="fr-FR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fr-FR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Résultat » se présente comme suit :</a:t>
            </a:r>
            <a:r>
              <a:rPr lang="fr-FR" sz="2400" smtClean="0">
                <a:solidFill>
                  <a:srgbClr val="000000"/>
                </a:solidFill>
              </a:rPr>
              <a:t/>
            </a:r>
            <a:br>
              <a:rPr lang="fr-FR" sz="2400" smtClean="0">
                <a:solidFill>
                  <a:srgbClr val="000000"/>
                </a:solidFill>
              </a:rPr>
            </a:br>
            <a:endParaRPr lang="fr-FR" sz="2400" smtClean="0">
              <a:solidFill>
                <a:schemeClr val="tx1"/>
              </a:solidFill>
            </a:endParaRPr>
          </a:p>
        </p:txBody>
      </p:sp>
      <p:graphicFrame>
        <p:nvGraphicFramePr>
          <p:cNvPr id="108584" name="Group 40"/>
          <p:cNvGraphicFramePr>
            <a:graphicFrameLocks noGrp="1"/>
          </p:cNvGraphicFramePr>
          <p:nvPr/>
        </p:nvGraphicFramePr>
        <p:xfrm>
          <a:off x="395288" y="2420938"/>
          <a:ext cx="8424862" cy="2811780"/>
        </p:xfrm>
        <a:graphic>
          <a:graphicData uri="http://schemas.openxmlformats.org/drawingml/2006/table">
            <a:tbl>
              <a:tblPr/>
              <a:tblGrid>
                <a:gridCol w="2735262"/>
                <a:gridCol w="1477963"/>
                <a:gridCol w="2105025"/>
                <a:gridCol w="2106612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Achats consommés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Charges de personnel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Impôts et taxes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Autres charges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Dotations aux amortissements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2 135 718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841 260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383 600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587 460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Recettes hôtel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3 896 000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625 200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48 838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4 570 038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4 570 038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mtClean="0"/>
              <a:t>Compte de résultat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5761038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fr-FR" sz="2100" dirty="0" smtClean="0"/>
              <a:t>M. </a:t>
            </a:r>
            <a:r>
              <a:rPr lang="fr-FR" sz="2100" dirty="0" smtClean="0"/>
              <a:t>SAMI voudrait </a:t>
            </a:r>
            <a:r>
              <a:rPr lang="fr-FR" sz="2100" dirty="0" smtClean="0"/>
              <a:t>connaître les résultats de chacune des branches d'activité : hôtel, restaurant et bar. A cet effet, le comptable réunit les renseignements suivants :</a:t>
            </a:r>
          </a:p>
          <a:p>
            <a:pPr eaLnBrk="1" hangingPunct="1">
              <a:lnSpc>
                <a:spcPct val="135000"/>
              </a:lnSpc>
            </a:pPr>
            <a:r>
              <a:rPr lang="fr-FR" sz="2100" dirty="0" smtClean="0"/>
              <a:t>1 ° les ventes se décomposent comme suit :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fr-FR" sz="2100" dirty="0" smtClean="0"/>
              <a:t>		Ventes Hôtel 				</a:t>
            </a:r>
            <a:r>
              <a:rPr lang="fr-FR" sz="2100" dirty="0" smtClean="0"/>
              <a:t>	625</a:t>
            </a:r>
            <a:r>
              <a:rPr lang="fr-FR" sz="2100" dirty="0" smtClean="0"/>
              <a:t> 200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fr-FR" sz="2100" dirty="0" smtClean="0"/>
              <a:t>		Ventes restaurant				2 096 000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fr-FR" sz="2100" dirty="0" smtClean="0"/>
              <a:t>		Ventes </a:t>
            </a:r>
            <a:r>
              <a:rPr lang="fr-FR" sz="2100" dirty="0" smtClean="0"/>
              <a:t>Café</a:t>
            </a:r>
            <a:r>
              <a:rPr lang="fr-FR" sz="2100" dirty="0" smtClean="0"/>
              <a:t>					1 800 000</a:t>
            </a:r>
          </a:p>
          <a:p>
            <a:pPr eaLnBrk="1" hangingPunct="1">
              <a:lnSpc>
                <a:spcPct val="135000"/>
              </a:lnSpc>
            </a:pPr>
            <a:r>
              <a:rPr lang="fr-FR" sz="2100" dirty="0" smtClean="0"/>
              <a:t>2° le livre des achats donne la ventilation</a:t>
            </a:r>
            <a:r>
              <a:rPr lang="fr-FR" dirty="0" smtClean="0"/>
              <a:t> </a:t>
            </a:r>
            <a:r>
              <a:rPr lang="fr-FR" sz="2100" dirty="0" smtClean="0"/>
              <a:t>suivante :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fr-FR" sz="2100" dirty="0" smtClean="0"/>
              <a:t>		achats denrées				</a:t>
            </a:r>
            <a:r>
              <a:rPr lang="fr-FR" sz="2100" dirty="0" smtClean="0"/>
              <a:t>	797</a:t>
            </a:r>
            <a:r>
              <a:rPr lang="fr-FR" sz="2100" dirty="0" smtClean="0"/>
              <a:t> 610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fr-FR" sz="2100" dirty="0" smtClean="0"/>
              <a:t>		achats </a:t>
            </a:r>
            <a:r>
              <a:rPr lang="fr-FR" sz="2100" dirty="0" smtClean="0"/>
              <a:t>boissons</a:t>
            </a:r>
            <a:r>
              <a:rPr lang="fr-FR" sz="2100" dirty="0" smtClean="0"/>
              <a:t>				</a:t>
            </a:r>
            <a:r>
              <a:rPr lang="fr-FR" sz="2100" dirty="0" smtClean="0"/>
              <a:t>	812</a:t>
            </a:r>
            <a:r>
              <a:rPr lang="fr-FR" sz="2100" dirty="0" smtClean="0"/>
              <a:t> 940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fr-FR" sz="2100" dirty="0" smtClean="0"/>
              <a:t>		achats divers (liqueurs, apéritifs)		</a:t>
            </a:r>
            <a:r>
              <a:rPr lang="fr-FR" sz="2100" dirty="0" smtClean="0"/>
              <a:t>	913 </a:t>
            </a:r>
            <a:r>
              <a:rPr lang="fr-FR" sz="2100" dirty="0" smtClean="0"/>
              <a:t>450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468313" y="203200"/>
            <a:ext cx="8424862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>
                <a:cs typeface="Times New Roman" pitchFamily="18" charset="0"/>
              </a:rPr>
              <a:t>3° le dépouillement des diverses charges donne les chiffres ci-dessous :</a:t>
            </a:r>
            <a:endParaRPr lang="fr-FR" sz="2400"/>
          </a:p>
          <a:p>
            <a:pPr eaLnBrk="0" hangingPunct="0"/>
            <a:endParaRPr lang="fr-FR"/>
          </a:p>
        </p:txBody>
      </p:sp>
      <p:graphicFrame>
        <p:nvGraphicFramePr>
          <p:cNvPr id="18545" name="Group 113"/>
          <p:cNvGraphicFramePr>
            <a:graphicFrameLocks noGrp="1"/>
          </p:cNvGraphicFramePr>
          <p:nvPr/>
        </p:nvGraphicFramePr>
        <p:xfrm>
          <a:off x="539750" y="2060575"/>
          <a:ext cx="8208963" cy="3051176"/>
        </p:xfrm>
        <a:graphic>
          <a:graphicData uri="http://schemas.openxmlformats.org/drawingml/2006/table">
            <a:tbl>
              <a:tblPr/>
              <a:tblGrid>
                <a:gridCol w="2376488"/>
                <a:gridCol w="1943100"/>
                <a:gridCol w="2017712"/>
                <a:gridCol w="18716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Hôtel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Restaurant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Café</a:t>
                      </a:r>
                      <a:endParaRPr kumimoji="0" lang="fr-F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Charges de personnel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247 080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529 320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64 860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Impôts et taxes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191 200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184 000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Autres charges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179 480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277 060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130 920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4" name="Rectangle 108"/>
          <p:cNvSpPr>
            <a:spLocks noChangeArrowheads="1"/>
          </p:cNvSpPr>
          <p:nvPr/>
        </p:nvSpPr>
        <p:spPr bwMode="auto">
          <a:xfrm>
            <a:off x="0" y="446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288" y="476250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>
                <a:solidFill>
                  <a:srgbClr val="000000"/>
                </a:solidFill>
                <a:cs typeface="Times New Roman" pitchFamily="18" charset="0"/>
              </a:rPr>
              <a:t>4° les consommations ont été les suivantes :</a:t>
            </a:r>
            <a:endParaRPr lang="fr-FR" sz="2400"/>
          </a:p>
        </p:txBody>
      </p:sp>
      <p:graphicFrame>
        <p:nvGraphicFramePr>
          <p:cNvPr id="19566" name="Group 110"/>
          <p:cNvGraphicFramePr>
            <a:graphicFrameLocks noGrp="1"/>
          </p:cNvGraphicFramePr>
          <p:nvPr/>
        </p:nvGraphicFramePr>
        <p:xfrm>
          <a:off x="755650" y="1412875"/>
          <a:ext cx="7848600" cy="2365376"/>
        </p:xfrm>
        <a:graphic>
          <a:graphicData uri="http://schemas.openxmlformats.org/drawingml/2006/table">
            <a:tbl>
              <a:tblPr/>
              <a:tblGrid>
                <a:gridCol w="1962150"/>
                <a:gridCol w="1962150"/>
                <a:gridCol w="1962150"/>
                <a:gridCol w="1962150"/>
              </a:tblGrid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Hôtel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Restaurant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Café</a:t>
                      </a:r>
                      <a:endParaRPr kumimoji="0" lang="fr-F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Denrées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758 250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18 560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Boissons</a:t>
                      </a:r>
                      <a:endParaRPr kumimoji="0" lang="fr-F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224 178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296 480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Divers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15 096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99 210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719 944</a:t>
                      </a:r>
                      <a:endParaRPr kumimoji="0" lang="fr-F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8" name="Rectangle 108"/>
          <p:cNvSpPr>
            <a:spLocks noChangeArrowheads="1"/>
          </p:cNvSpPr>
          <p:nvPr/>
        </p:nvSpPr>
        <p:spPr bwMode="auto">
          <a:xfrm>
            <a:off x="250825" y="4546600"/>
            <a:ext cx="84820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r-FR" sz="2400">
                <a:cs typeface="Times New Roman" pitchFamily="18" charset="0"/>
              </a:rPr>
              <a:t>II en résulte des stocks :</a:t>
            </a:r>
          </a:p>
          <a:p>
            <a:pPr algn="just"/>
            <a:r>
              <a:rPr lang="fr-FR" sz="2400">
                <a:cs typeface="Times New Roman" pitchFamily="18" charset="0"/>
              </a:rPr>
              <a:t>	20 800 pour les denrées, </a:t>
            </a:r>
          </a:p>
          <a:p>
            <a:pPr algn="just"/>
            <a:r>
              <a:rPr lang="fr-FR" sz="2400">
                <a:cs typeface="Times New Roman" pitchFamily="18" charset="0"/>
              </a:rPr>
              <a:t>	48 282 pour les </a:t>
            </a:r>
            <a:r>
              <a:rPr lang="fr-F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Boissons</a:t>
            </a:r>
            <a:r>
              <a:rPr lang="fr-FR" sz="2400">
                <a:cs typeface="Times New Roman" pitchFamily="18" charset="0"/>
              </a:rPr>
              <a:t>,</a:t>
            </a:r>
          </a:p>
          <a:p>
            <a:pPr algn="just"/>
            <a:r>
              <a:rPr lang="fr-FR" sz="2400">
                <a:cs typeface="Times New Roman" pitchFamily="18" charset="0"/>
              </a:rPr>
              <a:t>	79 200 pour les approvisionnements divers.</a:t>
            </a:r>
            <a:endParaRPr lang="fr-FR" sz="2400"/>
          </a:p>
          <a:p>
            <a:pPr algn="just" eaLnBrk="0" hangingPunct="0"/>
            <a:endParaRPr lang="fr-F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11188" y="731838"/>
            <a:ext cx="78486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>
              <a:lnSpc>
                <a:spcPct val="125000"/>
              </a:lnSpc>
            </a:pPr>
            <a:r>
              <a:rPr lang="fr-FR" sz="2400"/>
              <a:t>5 ° les amortissements sont pratiqués aux taux linéaires suivants :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	immeuble	3 %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	matériel	10 %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	installations	20 %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L'amortissement de l'immeuble sera pris en charge par chaque exploitation en fonction des surfaces occupées par chaque branche, à savoir :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	restaurant	2/8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	hôtel		5/8</a:t>
            </a:r>
          </a:p>
          <a:p>
            <a:pPr indent="449263">
              <a:lnSpc>
                <a:spcPct val="125000"/>
              </a:lnSpc>
            </a:pPr>
            <a:r>
              <a:rPr lang="fr-FR" sz="2400"/>
              <a:t>	Café		1/8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2103438"/>
            <a:ext cx="7848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>
              <a:lnSpc>
                <a:spcPct val="125000"/>
              </a:lnSpc>
            </a:pPr>
            <a:r>
              <a:rPr lang="fr-FR" sz="2400" b="1" i="1" u="sng"/>
              <a:t>Travail à faire :</a:t>
            </a:r>
          </a:p>
          <a:p>
            <a:pPr indent="449263">
              <a:lnSpc>
                <a:spcPct val="125000"/>
              </a:lnSpc>
              <a:buFontTx/>
              <a:buChar char="•"/>
            </a:pPr>
            <a:r>
              <a:rPr lang="fr-FR" sz="2400" b="1" i="1"/>
              <a:t>Calculer les dotations aux amortissements</a:t>
            </a:r>
          </a:p>
          <a:p>
            <a:pPr indent="449263">
              <a:lnSpc>
                <a:spcPct val="125000"/>
              </a:lnSpc>
              <a:buFontTx/>
              <a:buChar char="•"/>
            </a:pPr>
            <a:r>
              <a:rPr lang="fr-FR" sz="2400" b="1" i="1"/>
              <a:t>Présenter le compte de résultat</a:t>
            </a:r>
          </a:p>
          <a:p>
            <a:pPr indent="449263">
              <a:lnSpc>
                <a:spcPct val="125000"/>
              </a:lnSpc>
              <a:buFontTx/>
              <a:buChar char="•"/>
            </a:pPr>
            <a:r>
              <a:rPr lang="fr-FR" sz="2400" b="1" i="1"/>
              <a:t>Présenter un tableau</a:t>
            </a:r>
            <a:r>
              <a:rPr lang="fr-FR" sz="2400"/>
              <a:t> </a:t>
            </a:r>
            <a:r>
              <a:rPr lang="fr-FR" sz="2400" b="1"/>
              <a:t>d</a:t>
            </a:r>
            <a:r>
              <a:rPr lang="fr-FR" sz="2400" b="1" i="1"/>
              <a:t>e répartition des charges par activité.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Affichage à l'écran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A la fin du premier exercice, le compte « Résultat » se présente comme suit : 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DARKHA</dc:creator>
  <cp:lastModifiedBy>DARKHA</cp:lastModifiedBy>
  <cp:revision>1</cp:revision>
  <dcterms:created xsi:type="dcterms:W3CDTF">2013-06-11T08:12:45Z</dcterms:created>
  <dcterms:modified xsi:type="dcterms:W3CDTF">2013-06-11T08:13:41Z</dcterms:modified>
</cp:coreProperties>
</file>