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4" r:id="rId18"/>
    <p:sldId id="275" r:id="rId19"/>
    <p:sldId id="273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7102475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20" y="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1FE7-26A2-4562-A3D4-CF78F644B701}" type="datetimeFigureOut">
              <a:rPr lang="fr-FR" smtClean="0"/>
              <a:t>16/12/2014</a:t>
            </a:fld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7EFA-BD80-4F95-94ED-C0E565D0E11E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1FE7-26A2-4562-A3D4-CF78F644B701}" type="datetimeFigureOut">
              <a:rPr lang="fr-FR" smtClean="0"/>
              <a:t>16/12/2014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7EFA-BD80-4F95-94ED-C0E565D0E11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1FE7-26A2-4562-A3D4-CF78F644B701}" type="datetimeFigureOut">
              <a:rPr lang="fr-FR" smtClean="0"/>
              <a:t>16/12/2014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7EFA-BD80-4F95-94ED-C0E565D0E11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1FE7-26A2-4562-A3D4-CF78F644B701}" type="datetimeFigureOut">
              <a:rPr lang="fr-FR" smtClean="0"/>
              <a:t>16/12/2014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7EFA-BD80-4F95-94ED-C0E565D0E11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1FE7-26A2-4562-A3D4-CF78F644B701}" type="datetimeFigureOut">
              <a:rPr lang="fr-FR" smtClean="0"/>
              <a:t>16/12/2014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7EFA-BD80-4F95-94ED-C0E565D0E11E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1FE7-26A2-4562-A3D4-CF78F644B701}" type="datetimeFigureOut">
              <a:rPr lang="fr-FR" smtClean="0"/>
              <a:t>16/12/2014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7EFA-BD80-4F95-94ED-C0E565D0E11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1FE7-26A2-4562-A3D4-CF78F644B701}" type="datetimeFigureOut">
              <a:rPr lang="fr-FR" smtClean="0"/>
              <a:t>16/12/2014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7EFA-BD80-4F95-94ED-C0E565D0E11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1FE7-26A2-4562-A3D4-CF78F644B701}" type="datetimeFigureOut">
              <a:rPr lang="fr-FR" smtClean="0"/>
              <a:t>16/12/2014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7EFA-BD80-4F95-94ED-C0E565D0E11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1FE7-26A2-4562-A3D4-CF78F644B701}" type="datetimeFigureOut">
              <a:rPr lang="fr-FR" smtClean="0"/>
              <a:t>16/12/2014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7EFA-BD80-4F95-94ED-C0E565D0E11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1FE7-26A2-4562-A3D4-CF78F644B701}" type="datetimeFigureOut">
              <a:rPr lang="fr-FR" smtClean="0"/>
              <a:t>16/12/2014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7EFA-BD80-4F95-94ED-C0E565D0E11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1FE7-26A2-4562-A3D4-CF78F644B701}" type="datetimeFigureOut">
              <a:rPr lang="fr-FR" smtClean="0"/>
              <a:t>16/12/2014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087EFA-BD80-4F95-94ED-C0E565D0E11E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471FE7-26A2-4562-A3D4-CF78F644B701}" type="datetimeFigureOut">
              <a:rPr lang="fr-FR" smtClean="0"/>
              <a:t>16/12/2014</a:t>
            </a:fld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087EFA-BD80-4F95-94ED-C0E565D0E11E}" type="slidenum">
              <a:rPr lang="fr-FR" smtClean="0"/>
              <a:t>‹N°›</a:t>
            </a:fld>
            <a:endParaRPr lang="fr-F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_PE-4_RES1000-Goulsa.dw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fr-FR" dirty="0" smtClean="0"/>
              <a:t>RESERVOIRS D’EAU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7848872" cy="3960440"/>
          </a:xfrm>
        </p:spPr>
        <p:txBody>
          <a:bodyPr>
            <a:normAutofit/>
          </a:bodyPr>
          <a:lstStyle/>
          <a:p>
            <a:pPr algn="l"/>
            <a:r>
              <a:rPr lang="fr-FR" b="1" u="sng" dirty="0" smtClean="0">
                <a:solidFill>
                  <a:schemeClr val="tx1"/>
                </a:solidFill>
              </a:rPr>
              <a:t>Rôles:</a:t>
            </a:r>
          </a:p>
          <a:p>
            <a:pPr algn="l"/>
            <a:r>
              <a:rPr lang="fr-FR" dirty="0" smtClean="0">
                <a:solidFill>
                  <a:schemeClr val="tx1"/>
                </a:solidFill>
              </a:rPr>
              <a:t>Les réservoirs d’eau sont nécessaires pour alimenter convenablement une agglomération.</a:t>
            </a:r>
          </a:p>
          <a:p>
            <a:pPr algn="l"/>
            <a:r>
              <a:rPr lang="fr-FR" dirty="0" smtClean="0">
                <a:solidFill>
                  <a:schemeClr val="tx1"/>
                </a:solidFill>
              </a:rPr>
              <a:t>Différence entre  le débit de captage (constant) et le débit de consommation (variable).</a:t>
            </a:r>
          </a:p>
          <a:p>
            <a:pPr algn="l"/>
            <a:endParaRPr lang="fr-FR" dirty="0" smtClean="0">
              <a:solidFill>
                <a:schemeClr val="tx1"/>
              </a:solidFill>
            </a:endParaRPr>
          </a:p>
          <a:p>
            <a:pPr algn="l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0506" y="1196753"/>
            <a:ext cx="8229600" cy="2448272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Dans quelque cas on peut adopter en même temps les deux types des réservoirs semi-enterré et surélevé. Pour limiter le volume du réservoir sur tour</a:t>
            </a:r>
            <a:endParaRPr lang="fr-FR" dirty="0"/>
          </a:p>
          <a:p>
            <a:r>
              <a:rPr lang="fr-FR" dirty="0" smtClean="0"/>
              <a:t>Etude économique comparative entre un réservoir surélevé et ce système, cette analyse englobe les coûts des conduites, du pompage et de la construction des réservoirs 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44" y="4157932"/>
            <a:ext cx="6867525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26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Altitude des réservoirs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Un des principaux rôles des réservoirs est d’assurer une pression au sol suffisante en tout point du réseau en particulier les points les plus défavorable:</a:t>
            </a:r>
          </a:p>
          <a:p>
            <a:pPr>
              <a:buFontTx/>
              <a:buChar char="-"/>
            </a:pPr>
            <a:r>
              <a:rPr lang="fr-FR" dirty="0" smtClean="0"/>
              <a:t>Plus loin</a:t>
            </a:r>
          </a:p>
          <a:p>
            <a:pPr>
              <a:buFontTx/>
              <a:buChar char="-"/>
            </a:pPr>
            <a:r>
              <a:rPr lang="fr-FR" dirty="0" smtClean="0"/>
              <a:t>Plus haut</a:t>
            </a:r>
          </a:p>
          <a:p>
            <a:r>
              <a:rPr lang="fr-FR" dirty="0"/>
              <a:t>L’altitude d’un réservoir est calculée pour que toute l’agglomération aura la pression minimale à l’étage le plus haut</a:t>
            </a:r>
            <a:r>
              <a:rPr lang="fr-FR" dirty="0" smtClean="0"/>
              <a:t>.</a:t>
            </a:r>
          </a:p>
          <a:p>
            <a:r>
              <a:rPr lang="fr-FR" dirty="0" smtClean="0"/>
              <a:t>C’est la cote radier du réservoir qui est calculée.</a:t>
            </a:r>
          </a:p>
          <a:p>
            <a:r>
              <a:rPr lang="fr-FR" dirty="0" smtClean="0"/>
              <a:t>Le calcul du réseau de distribution pendant la pointe horaire, permet de définir la hauteur du réservoir.</a:t>
            </a:r>
          </a:p>
          <a:p>
            <a:r>
              <a:rPr lang="fr-FR" dirty="0" smtClean="0"/>
              <a:t>Pour les châteaux d’eau: hauteur &lt; 40m 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739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VOLUME DES RESERVOIRS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Différentes méthodes:</a:t>
            </a:r>
          </a:p>
          <a:p>
            <a:pPr>
              <a:buFontTx/>
              <a:buChar char="-"/>
            </a:pPr>
            <a:r>
              <a:rPr lang="fr-FR" b="1" u="sng" dirty="0" smtClean="0"/>
              <a:t>forfaitaire: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100% de la consommation maximale journalière  dans le cas d’une agglomération rurale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50% de la consommation maximale journalière  dans le cas d’une commune urbaine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25% de la consommation maximale journalière dans le cas d’une grande ville.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74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97098" y="404664"/>
            <a:ext cx="8229600" cy="1143000"/>
          </a:xfrm>
        </p:spPr>
        <p:txBody>
          <a:bodyPr/>
          <a:lstStyle/>
          <a:p>
            <a:r>
              <a:rPr lang="fr-FR" dirty="0" smtClean="0"/>
              <a:t>VOLUME DES RESERVOIRS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4389" y="2780928"/>
            <a:ext cx="4320480" cy="16561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2400" dirty="0" smtClean="0"/>
              <a:t>On trace sur 24h les courbes du volume cumulé V</a:t>
            </a:r>
            <a:r>
              <a:rPr lang="fr-FR" sz="2400" baseline="-25000" dirty="0" smtClean="0"/>
              <a:t>a</a:t>
            </a:r>
            <a:r>
              <a:rPr lang="fr-FR" sz="2400" dirty="0" smtClean="0"/>
              <a:t>(t) provenant de l’alimentation et du volume cumulé V</a:t>
            </a:r>
            <a:r>
              <a:rPr lang="fr-FR" sz="2400" baseline="-25000" dirty="0" smtClean="0"/>
              <a:t>c</a:t>
            </a:r>
            <a:r>
              <a:rPr lang="fr-FR" sz="2400" dirty="0" smtClean="0"/>
              <a:t>(t) de la consommation</a:t>
            </a:r>
            <a:endParaRPr lang="fr-FR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90378"/>
            <a:ext cx="3816424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95536" y="1680889"/>
            <a:ext cx="7128792" cy="79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sz="2800" dirty="0"/>
              <a:t>A partir des courbes d’alimentation et de consommation: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39884" y="4581128"/>
            <a:ext cx="6156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On trace ensuite la courbe V</a:t>
            </a:r>
            <a:r>
              <a:rPr lang="fr-FR" sz="2400" baseline="-25000" dirty="0" smtClean="0"/>
              <a:t>a</a:t>
            </a:r>
            <a:r>
              <a:rPr lang="fr-FR" sz="2400" dirty="0" smtClean="0"/>
              <a:t>(t)- V</a:t>
            </a:r>
            <a:r>
              <a:rPr lang="fr-FR" sz="2400" baseline="-25000" dirty="0" smtClean="0"/>
              <a:t>c</a:t>
            </a:r>
            <a:r>
              <a:rPr lang="fr-FR" sz="2400" dirty="0" smtClean="0"/>
              <a:t>(t)</a:t>
            </a:r>
          </a:p>
          <a:p>
            <a:r>
              <a:rPr lang="fr-FR" sz="2400" dirty="0" smtClean="0"/>
              <a:t>Le volume minimal V0 des réservoirs  est la différence entre le max et le min de la courbe V</a:t>
            </a:r>
            <a:r>
              <a:rPr lang="fr-FR" sz="2400" baseline="-25000" dirty="0" smtClean="0"/>
              <a:t>a</a:t>
            </a:r>
            <a:r>
              <a:rPr lang="fr-FR" sz="2400" dirty="0" smtClean="0"/>
              <a:t>(t)- V</a:t>
            </a:r>
            <a:r>
              <a:rPr lang="fr-FR" sz="2400" baseline="-25000" dirty="0" smtClean="0"/>
              <a:t>c</a:t>
            </a:r>
            <a:r>
              <a:rPr lang="fr-FR" sz="2400" dirty="0" smtClean="0"/>
              <a:t>(t)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85681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fr-FR" dirty="0" smtClean="0"/>
              <a:t>VOLUME DES RESERVOIRS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2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Calcul approximatif</a:t>
            </a:r>
          </a:p>
          <a:p>
            <a:pPr marL="0" indent="0">
              <a:buNone/>
            </a:pPr>
            <a:r>
              <a:rPr lang="fr-FR" dirty="0" smtClean="0"/>
              <a:t>La capacité des réservoir est toujours déterminée à partir des courbes de variation des débits d’alimentation et de distribution avec des simplifications en adoptant une variation par palier.</a:t>
            </a:r>
          </a:p>
          <a:p>
            <a:pPr marL="0" indent="0">
              <a:buNone/>
            </a:pPr>
            <a:r>
              <a:rPr lang="fr-FR" b="1" u="sng" dirty="0" smtClean="0"/>
              <a:t>Exemple:</a:t>
            </a:r>
          </a:p>
          <a:p>
            <a:pPr marL="0" indent="0">
              <a:buNone/>
            </a:pPr>
            <a:r>
              <a:rPr lang="fr-FR" dirty="0" smtClean="0"/>
              <a:t>Le réservoir doit stocker l’eau pendant les heures de faible consommation.</a:t>
            </a:r>
          </a:p>
          <a:p>
            <a:pPr marL="0" indent="0">
              <a:buNone/>
            </a:pPr>
            <a:r>
              <a:rPr lang="fr-FR" dirty="0" smtClean="0"/>
              <a:t>Le réservoir doit combler le déficit pendant les heures de forte consommation.</a:t>
            </a:r>
          </a:p>
          <a:p>
            <a:pPr marL="0" indent="0">
              <a:buNone/>
            </a:pPr>
            <a:r>
              <a:rPr lang="fr-FR" dirty="0" smtClean="0"/>
              <a:t>La détermination de la capacité théorique nécessite la connaissance de la variation du débit de pointe horaire </a:t>
            </a:r>
            <a:r>
              <a:rPr lang="fr-FR" dirty="0" err="1" smtClean="0"/>
              <a:t>Qph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698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fr-FR" dirty="0" smtClean="0"/>
              <a:t>VOLUME DES RESERVOIRS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4941168"/>
            <a:ext cx="8229600" cy="1008112"/>
          </a:xfrm>
        </p:spPr>
        <p:txBody>
          <a:bodyPr>
            <a:normAutofit/>
          </a:bodyPr>
          <a:lstStyle/>
          <a:p>
            <a:r>
              <a:rPr lang="fr-FR" dirty="0" smtClean="0"/>
              <a:t>Le débit de pompage de l’adduction est constant et égal à </a:t>
            </a:r>
            <a:r>
              <a:rPr lang="fr-FR" dirty="0" err="1" smtClean="0"/>
              <a:t>Q</a:t>
            </a:r>
            <a:r>
              <a:rPr lang="fr-FR" baseline="-25000" dirty="0" err="1" smtClean="0"/>
              <a:t>pj</a:t>
            </a:r>
            <a:r>
              <a:rPr lang="fr-FR" dirty="0"/>
              <a:t> </a:t>
            </a:r>
            <a:r>
              <a:rPr lang="fr-FR" dirty="0" smtClean="0"/>
              <a:t>pendant 24 heures.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886" y="2348880"/>
            <a:ext cx="41529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00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908" y="476672"/>
            <a:ext cx="4896543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57092" y="6439007"/>
            <a:ext cx="1512168" cy="325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2973524" cy="166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36712" y="265652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capacité nécessaire = +5,25-(-4,75) = 10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36712" y="3429000"/>
            <a:ext cx="39392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La consommation totale de la journée de pointe = 24 x </a:t>
            </a:r>
            <a:r>
              <a:rPr lang="fr-FR" dirty="0" err="1" smtClean="0"/>
              <a:t>Qpj</a:t>
            </a:r>
            <a:endParaRPr lang="fr-FR" dirty="0" smtClean="0"/>
          </a:p>
          <a:p>
            <a:r>
              <a:rPr lang="fr-FR" dirty="0" smtClean="0"/>
              <a:t>     Donc </a:t>
            </a:r>
            <a:r>
              <a:rPr lang="fr-FR" dirty="0" err="1" smtClean="0"/>
              <a:t>Qpj</a:t>
            </a:r>
            <a:r>
              <a:rPr lang="fr-FR" dirty="0" smtClean="0"/>
              <a:t> = </a:t>
            </a:r>
            <a:r>
              <a:rPr lang="fr-FR" dirty="0"/>
              <a:t>La consommation totale </a:t>
            </a:r>
            <a:r>
              <a:rPr lang="fr-FR" dirty="0" smtClean="0"/>
              <a:t>  de </a:t>
            </a:r>
            <a:r>
              <a:rPr lang="fr-FR" dirty="0"/>
              <a:t>la journée de pointe </a:t>
            </a:r>
            <a:r>
              <a:rPr lang="fr-FR" dirty="0" smtClean="0"/>
              <a:t>/24</a:t>
            </a:r>
          </a:p>
          <a:p>
            <a:endParaRPr lang="fr-FR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Le volume théorique du réservoir = 10 x </a:t>
            </a:r>
            <a:r>
              <a:rPr lang="fr-FR" dirty="0" err="1" smtClean="0"/>
              <a:t>Qpj</a:t>
            </a:r>
            <a:r>
              <a:rPr lang="fr-FR" dirty="0" smtClean="0"/>
              <a:t> = (10/24) x </a:t>
            </a:r>
            <a:r>
              <a:rPr lang="fr-FR" dirty="0"/>
              <a:t>La consommation totale de la journée de pointe </a:t>
            </a:r>
            <a:r>
              <a:rPr lang="fr-FR" dirty="0" smtClean="0"/>
              <a:t>= </a:t>
            </a:r>
            <a:r>
              <a:rPr lang="fr-FR" b="1" dirty="0" smtClean="0"/>
              <a:t>42%</a:t>
            </a:r>
            <a:r>
              <a:rPr lang="fr-FR" dirty="0" smtClean="0"/>
              <a:t> de la </a:t>
            </a:r>
            <a:r>
              <a:rPr lang="fr-FR" dirty="0"/>
              <a:t>consommation totale de la journée de pointe </a:t>
            </a:r>
          </a:p>
        </p:txBody>
      </p:sp>
    </p:spTree>
    <p:extLst>
      <p:ext uri="{BB962C8B-B14F-4D97-AF65-F5344CB8AC3E}">
        <p14:creationId xmlns:p14="http://schemas.microsoft.com/office/powerpoint/2010/main" val="129080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67544" y="341783"/>
            <a:ext cx="8229600" cy="1143000"/>
          </a:xfrm>
        </p:spPr>
        <p:txBody>
          <a:bodyPr/>
          <a:lstStyle/>
          <a:p>
            <a:r>
              <a:rPr lang="fr-FR" dirty="0" smtClean="0"/>
              <a:t>VOLUME DES RESERVOIRS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060848"/>
            <a:ext cx="3816424" cy="3888432"/>
          </a:xfrm>
        </p:spPr>
        <p:txBody>
          <a:bodyPr>
            <a:normAutofit fontScale="92500"/>
          </a:bodyPr>
          <a:lstStyle/>
          <a:p>
            <a:r>
              <a:rPr lang="fr-FR" sz="2400" dirty="0" smtClean="0"/>
              <a:t>Remplissage du réservoirs pendant les heures de faible consommation (pendant le nuit)</a:t>
            </a:r>
          </a:p>
          <a:p>
            <a:r>
              <a:rPr lang="fr-FR" sz="2400" dirty="0" smtClean="0"/>
              <a:t>Le pompage nocturne pendant 10 h avec un débit égal à 2,4 </a:t>
            </a:r>
            <a:r>
              <a:rPr lang="fr-FR" sz="2400" dirty="0" err="1" smtClean="0"/>
              <a:t>Qpj</a:t>
            </a:r>
            <a:r>
              <a:rPr lang="fr-FR" sz="2400" dirty="0" smtClean="0"/>
              <a:t>, nécessite un réservoir de 22 heures de débit </a:t>
            </a:r>
            <a:r>
              <a:rPr lang="fr-FR" sz="2400" dirty="0" err="1" smtClean="0"/>
              <a:t>Qpj</a:t>
            </a:r>
            <a:r>
              <a:rPr lang="fr-FR" sz="2400" dirty="0" smtClean="0"/>
              <a:t>, soit 22/24 = </a:t>
            </a:r>
            <a:r>
              <a:rPr lang="fr-FR" sz="2400" b="1" dirty="0" smtClean="0"/>
              <a:t>91,7%</a:t>
            </a:r>
            <a:r>
              <a:rPr lang="fr-FR" sz="2400" dirty="0" smtClean="0"/>
              <a:t> de la consommation de la journée de pointe.</a:t>
            </a:r>
            <a:endParaRPr lang="fr-F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1484783"/>
            <a:ext cx="4968553" cy="537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42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39552" y="341784"/>
            <a:ext cx="8229600" cy="1143000"/>
          </a:xfrm>
        </p:spPr>
        <p:txBody>
          <a:bodyPr/>
          <a:lstStyle/>
          <a:p>
            <a:r>
              <a:rPr lang="fr-FR" dirty="0" smtClean="0"/>
              <a:t>VOLUME DES RESERVOIRS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3250704" cy="4205064"/>
          </a:xfrm>
        </p:spPr>
        <p:txBody>
          <a:bodyPr>
            <a:normAutofit fontScale="92500" lnSpcReduction="20000"/>
          </a:bodyPr>
          <a:lstStyle/>
          <a:p>
            <a:r>
              <a:rPr lang="fr-FR" sz="2800" dirty="0" smtClean="0"/>
              <a:t>Si le pompage est limité strictement à 8 heures creuses, le réservoir requiert un volume assez peut supérieur au précédent = 23 heures de débit  </a:t>
            </a:r>
            <a:r>
              <a:rPr lang="fr-FR" sz="2800" dirty="0" err="1" smtClean="0"/>
              <a:t>Qpj</a:t>
            </a:r>
            <a:r>
              <a:rPr lang="fr-FR" sz="2800" dirty="0" smtClean="0"/>
              <a:t>, soit 23/24=</a:t>
            </a:r>
            <a:r>
              <a:rPr lang="fr-FR" sz="2800" b="1" dirty="0" smtClean="0"/>
              <a:t>95,8% </a:t>
            </a:r>
            <a:r>
              <a:rPr lang="fr-FR" sz="2800" dirty="0" smtClean="0"/>
              <a:t>de la consommation de pointe journalière</a:t>
            </a:r>
            <a:endParaRPr lang="fr-FR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84784"/>
            <a:ext cx="5328591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53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fr-FR" dirty="0" smtClean="0"/>
              <a:t>VOLUME DES RESERVOIRS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Notons que dans ces calcules il faut prévoir l’évolution futur de la consommation et ajouter </a:t>
            </a:r>
            <a:r>
              <a:rPr lang="fr-FR" b="1" dirty="0" smtClean="0"/>
              <a:t>une réserve d’incendie.</a:t>
            </a:r>
          </a:p>
          <a:p>
            <a:r>
              <a:rPr lang="fr-FR" dirty="0" smtClean="0"/>
              <a:t>Tout réservoir doit contenir une réserve d’incendie qui doit être disponible à tout moment</a:t>
            </a:r>
          </a:p>
          <a:p>
            <a:r>
              <a:rPr lang="fr-FR" dirty="0" smtClean="0"/>
              <a:t>La réserve minimale à prévoir est 120 m3 pour chaque réservoir (motopompe des pompiers avec un débit de 60 m3/h pendant 2 heures)</a:t>
            </a:r>
          </a:p>
          <a:p>
            <a:r>
              <a:rPr lang="fr-FR" dirty="0" smtClean="0"/>
              <a:t>Pour les agglomérations à haut risque d’incendie, la capacité à prévoir pour l’incendie est supérieure à 120 m3.</a:t>
            </a:r>
          </a:p>
          <a:p>
            <a:r>
              <a:rPr lang="fr-FR" dirty="0" smtClean="0"/>
              <a:t>Pour les grandes villes le volume incendie est généralement négligeable par rapport au volume total des réservoirs.</a:t>
            </a:r>
          </a:p>
          <a:p>
            <a:r>
              <a:rPr lang="fr-FR" dirty="0" smtClean="0"/>
              <a:t>Il faut répartir le volume de stockage sur au moins deux réservoirs ou deux cuves pour plus de sécurité de distribution et en cas de nettoyage  des cuves.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665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5576" y="764704"/>
            <a:ext cx="7776864" cy="5256584"/>
          </a:xfrm>
        </p:spPr>
        <p:txBody>
          <a:bodyPr>
            <a:normAutofit/>
          </a:bodyPr>
          <a:lstStyle/>
          <a:p>
            <a:pPr algn="l"/>
            <a:r>
              <a:rPr lang="fr-FR" b="1" u="sng" dirty="0" smtClean="0">
                <a:solidFill>
                  <a:schemeClr val="tx1"/>
                </a:solidFill>
              </a:rPr>
              <a:t>Types:</a:t>
            </a:r>
          </a:p>
          <a:p>
            <a:pPr algn="l"/>
            <a:r>
              <a:rPr lang="fr-FR" dirty="0" smtClean="0">
                <a:solidFill>
                  <a:schemeClr val="tx1"/>
                </a:solidFill>
              </a:rPr>
              <a:t>Les réservoirs se différencient d’après leur position par rapport au sol: réservoirs enterrés, réservoirs semi-enterrés ou réservoirs surélevés</a:t>
            </a:r>
          </a:p>
          <a:p>
            <a:pPr algn="l"/>
            <a:r>
              <a:rPr lang="fr-FR" dirty="0" smtClean="0">
                <a:solidFill>
                  <a:schemeClr val="tx1"/>
                </a:solidFill>
              </a:rPr>
              <a:t>Par rapport au réseau d’approvisionnement: réservoir de passage (placé entre le captage et le réseau de distribution) et réservoir d’équilibre (placé à la fin du réseau de distribution)</a:t>
            </a:r>
          </a:p>
        </p:txBody>
      </p:sp>
    </p:spTree>
    <p:extLst>
      <p:ext uri="{BB962C8B-B14F-4D97-AF65-F5344CB8AC3E}">
        <p14:creationId xmlns:p14="http://schemas.microsoft.com/office/powerpoint/2010/main" val="44019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CONSTRUCTION DES RESERVOIRS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dirty="0" smtClean="0"/>
              <a:t>Exigence technique à satisfaire dans le construction d’un réservoir:</a:t>
            </a:r>
          </a:p>
          <a:p>
            <a:pPr>
              <a:buFontTx/>
              <a:buChar char="-"/>
            </a:pPr>
            <a:r>
              <a:rPr lang="fr-FR" dirty="0" smtClean="0"/>
              <a:t>Résistance: le réservoir doit dans toute ses partie équilibrer les efforts  auxquels il est soumis</a:t>
            </a:r>
          </a:p>
          <a:p>
            <a:pPr>
              <a:buFontTx/>
              <a:buChar char="-"/>
            </a:pPr>
            <a:r>
              <a:rPr lang="fr-FR" dirty="0" smtClean="0"/>
              <a:t>Etanchéité: il doit constituer pour le liquide qu’il contient un volume clos sans fuite. Il doit être étanche.</a:t>
            </a:r>
          </a:p>
          <a:p>
            <a:r>
              <a:rPr lang="fr-FR" b="1" dirty="0"/>
              <a:t>Durabilité: </a:t>
            </a:r>
            <a:endParaRPr lang="fr-FR" b="1" dirty="0" smtClean="0"/>
          </a:p>
          <a:p>
            <a:pPr>
              <a:buFontTx/>
              <a:buChar char="-"/>
            </a:pPr>
            <a:r>
              <a:rPr lang="fr-FR" dirty="0"/>
              <a:t>Le réservoir doit durer dans le temps, le béton doit conserver ces caractéristique mécanique et étanchéité dans le temps après contacte prolongé avec l’eau.</a:t>
            </a:r>
          </a:p>
          <a:p>
            <a:pPr>
              <a:buFontTx/>
              <a:buChar char="-"/>
            </a:pPr>
            <a:r>
              <a:rPr lang="fr-FR" dirty="0"/>
              <a:t>Le contacte eau béton ne doit pas altérer la qualité de l’eau emmagasinée. Le revêtement intérieur doit être de type alimentaire approuver par des laboratoires agréés. </a:t>
            </a:r>
          </a:p>
          <a:p>
            <a:pPr marL="0" indent="0">
              <a:buNone/>
            </a:pPr>
            <a:endParaRPr lang="fr-FR" dirty="0" smtClean="0"/>
          </a:p>
          <a:p>
            <a:pPr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378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CONSTRUCTION DES RESERVOIRS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réservoir se compose de:</a:t>
            </a:r>
          </a:p>
          <a:p>
            <a:pPr>
              <a:buFontTx/>
              <a:buChar char="-"/>
            </a:pPr>
            <a:r>
              <a:rPr lang="fr-FR" dirty="0" smtClean="0"/>
              <a:t>Cuves.</a:t>
            </a:r>
          </a:p>
          <a:p>
            <a:pPr>
              <a:buFontTx/>
              <a:buChar char="-"/>
            </a:pPr>
            <a:r>
              <a:rPr lang="fr-FR" dirty="0" smtClean="0"/>
              <a:t>Chambre des vannes.</a:t>
            </a:r>
          </a:p>
          <a:p>
            <a:pPr marL="0" indent="0">
              <a:buNone/>
            </a:pPr>
            <a:r>
              <a:rPr lang="fr-FR" dirty="0" smtClean="0">
                <a:hlinkClick r:id="rId2" action="ppaction://hlinkfile"/>
              </a:rPr>
              <a:t>Exemple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155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CONSTRUCTION DES RESERVOIRS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smtClean="0"/>
              <a:t>Cuve:</a:t>
            </a:r>
          </a:p>
          <a:p>
            <a:pPr>
              <a:buFont typeface="Courier New" pitchFamily="49" charset="0"/>
              <a:buChar char="o"/>
            </a:pPr>
            <a:r>
              <a:rPr lang="fr-FR" dirty="0" smtClean="0"/>
              <a:t>De forme variable:</a:t>
            </a:r>
          </a:p>
          <a:p>
            <a:pPr marL="0" indent="0">
              <a:buNone/>
            </a:pPr>
            <a:r>
              <a:rPr lang="fr-FR" dirty="0" smtClean="0"/>
              <a:t>        Circulaire si Volume &lt;3000 m3</a:t>
            </a:r>
          </a:p>
          <a:p>
            <a:pPr marL="0" indent="0">
              <a:buNone/>
            </a:pPr>
            <a:r>
              <a:rPr lang="fr-FR" dirty="0" smtClean="0"/>
              <a:t>        Rectangulaire si Volume &gt; 3000 m3.</a:t>
            </a:r>
          </a:p>
          <a:p>
            <a:pPr>
              <a:buFont typeface="Courier New" pitchFamily="49" charset="0"/>
              <a:buChar char="o"/>
            </a:pPr>
            <a:r>
              <a:rPr lang="fr-FR" dirty="0"/>
              <a:t>La hauteur d’eau dans les cuves est comprise entre 3 et 6 </a:t>
            </a:r>
            <a:r>
              <a:rPr lang="fr-FR" dirty="0" smtClean="0"/>
              <a:t>m.</a:t>
            </a:r>
          </a:p>
          <a:p>
            <a:pPr>
              <a:buFont typeface="Courier New" pitchFamily="49" charset="0"/>
              <a:buChar char="o"/>
            </a:pPr>
            <a:r>
              <a:rPr lang="fr-FR" dirty="0" smtClean="0"/>
              <a:t>Le toit de la cuve est généralement vouté avec des ouvertures d’aération et de visite pour inspection</a:t>
            </a:r>
            <a:r>
              <a:rPr lang="fr-FR" dirty="0"/>
              <a:t> </a:t>
            </a:r>
            <a:r>
              <a:rPr lang="fr-FR" dirty="0" smtClean="0"/>
              <a:t>et nettoyage.</a:t>
            </a:r>
          </a:p>
          <a:p>
            <a:pPr>
              <a:buFont typeface="Courier New" pitchFamily="49" charset="0"/>
              <a:buChar char="o"/>
            </a:pPr>
            <a:r>
              <a:rPr lang="fr-FR" dirty="0" smtClean="0"/>
              <a:t>La cuve doit disposer de chicanes pour limiter les zones de stagnation des eaux dans le réservoir. Ces chicanes impose à l’eau un circuit permettant le mélange des eaux au niveau du volume globale de la cuve. </a:t>
            </a:r>
          </a:p>
          <a:p>
            <a:pPr>
              <a:buFont typeface="Courier New" pitchFamily="49" charset="0"/>
              <a:buChar char="o"/>
            </a:pPr>
            <a:r>
              <a:rPr lang="fr-FR" dirty="0" smtClean="0"/>
              <a:t>Eviter de mettre l’arrivée de l’eau à proximité du départ.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9087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CONSTRUCTION DES RESERVOIRS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556793"/>
            <a:ext cx="8229600" cy="4176464"/>
          </a:xfrm>
        </p:spPr>
        <p:txBody>
          <a:bodyPr/>
          <a:lstStyle/>
          <a:p>
            <a:r>
              <a:rPr lang="fr-FR" dirty="0" smtClean="0"/>
              <a:t>Réservoirs enterrés ou semi-enterrés:</a:t>
            </a:r>
          </a:p>
          <a:p>
            <a:pPr marL="0" indent="0">
              <a:buNone/>
            </a:pPr>
            <a:r>
              <a:rPr lang="fr-FR" dirty="0" smtClean="0"/>
              <a:t>La cuve doit être:</a:t>
            </a:r>
          </a:p>
          <a:p>
            <a:pPr>
              <a:buFontTx/>
              <a:buChar char="-"/>
            </a:pPr>
            <a:r>
              <a:rPr lang="fr-FR" dirty="0" smtClean="0"/>
              <a:t>couverte contre les contaminations</a:t>
            </a:r>
          </a:p>
          <a:p>
            <a:pPr>
              <a:buFontTx/>
              <a:buChar char="-"/>
            </a:pPr>
            <a:r>
              <a:rPr lang="fr-FR" dirty="0" smtClean="0"/>
              <a:t>Aéré</a:t>
            </a:r>
          </a:p>
          <a:p>
            <a:pPr>
              <a:buFontTx/>
              <a:buChar char="-"/>
            </a:pPr>
            <a:r>
              <a:rPr lang="fr-FR" dirty="0" smtClean="0"/>
              <a:t>Bien protégé contre la chaleur et le froid.</a:t>
            </a:r>
          </a:p>
          <a:p>
            <a:pPr>
              <a:buFontTx/>
              <a:buChar char="-"/>
            </a:pPr>
            <a:r>
              <a:rPr lang="fr-FR" dirty="0" smtClean="0"/>
              <a:t>Visitable</a:t>
            </a:r>
          </a:p>
          <a:p>
            <a:pPr>
              <a:buFontTx/>
              <a:buChar char="-"/>
            </a:pPr>
            <a:r>
              <a:rPr lang="fr-FR" dirty="0" smtClean="0"/>
              <a:t>Compartimenté pour facilité le nettoyage.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3461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CONSTRUCTION DES RESERVOIRS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806489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71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CONSTRUCTION DES RESERVOIRS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8136903" cy="404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75856" y="5733256"/>
            <a:ext cx="230425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96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064896" cy="5356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2524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CONSTRUCTION DES RESERVOIRS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9525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39344"/>
            <a:ext cx="437727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CONSTRUCTION DES RESERVOIRS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1320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1" y="2276872"/>
            <a:ext cx="792088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CONSTRUCTION DES RESERVOIRS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67295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12917" y="4019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CONSTRUCTION DES RESERVOIRS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208912" cy="4927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18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r>
              <a:rPr lang="fr-FR" u="sng" dirty="0" smtClean="0"/>
              <a:t>Fonction d’un réservoir: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4056" y="1628800"/>
            <a:ext cx="8229600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Quatre catégories de fonction:</a:t>
            </a:r>
          </a:p>
          <a:p>
            <a:pPr>
              <a:buFontTx/>
              <a:buChar char="-"/>
            </a:pPr>
            <a:r>
              <a:rPr lang="fr-FR" dirty="0" smtClean="0"/>
              <a:t>Un réservoir est un régulateur de débit entre le régime d’adduction et le régime de distribution. Transformer la pointe horaire en pointe journalière.		    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Economies d’investissement des ouvrages à l’amont du réservoir.</a:t>
            </a:r>
          </a:p>
          <a:p>
            <a:pPr>
              <a:buFontTx/>
              <a:buChar char="-"/>
            </a:pPr>
            <a:r>
              <a:rPr lang="fr-FR" dirty="0" smtClean="0"/>
              <a:t> un réservoir est un régulateur de pression. Il permet de fournir aux abonnés une pression  suffisante et plus au moins constante.</a:t>
            </a:r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716673" y="3501008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825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CONSTRUCTION DES RESERVOIRS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31641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4092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82960" y="3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CONSTRUCTION DES RESERVOIRS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604448" cy="520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105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265169" cy="279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57587"/>
            <a:ext cx="539115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212407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7505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919288"/>
            <a:ext cx="7648575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924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dirty="0" smtClean="0"/>
              <a:t>Un réservoir est un élément sécurité vis-à-vis des risques d’incendie, de demande en eau exceptionnelle, ou de rupture momentanée de l’adduction</a:t>
            </a:r>
          </a:p>
          <a:p>
            <a:pPr>
              <a:buFontTx/>
              <a:buChar char="-"/>
            </a:pPr>
            <a:r>
              <a:rPr lang="fr-FR" dirty="0" smtClean="0"/>
              <a:t>Un réservoir a une fonction économique puisqu’il permet une certaine adaptation du fonctionnement du pompage de telle façon à optimiser l’ensemble station de pompage + réservoir.</a:t>
            </a:r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r>
              <a:rPr lang="fr-FR" u="sng" dirty="0" smtClean="0"/>
              <a:t>Fonction d’un réservoir:</a:t>
            </a: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402399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Emplacement des réservoirs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réservoir d’eau doit être le plus proche possible de l’agglomération à alimenter.</a:t>
            </a:r>
          </a:p>
          <a:p>
            <a:pPr marL="0" indent="0">
              <a:buNone/>
            </a:pPr>
            <a:r>
              <a:rPr lang="fr-FR" dirty="0" smtClean="0"/>
              <a:t>Coefficient de pointe horaire           les pertes de charge au niveau des conduites de distribution est plus importantes que celle des conduites d’adduction.</a:t>
            </a:r>
          </a:p>
          <a:p>
            <a:pPr marL="0" indent="0">
              <a:buNone/>
            </a:pPr>
            <a:r>
              <a:rPr lang="fr-FR" dirty="0" smtClean="0"/>
              <a:t>+ le réservoir est loin de l’agglomération + la hauteur du réservoir est grande         une énergie de pompage plus importante  et coût important</a:t>
            </a:r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4860584" y="2934456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>
            <a:off x="3419872" y="4653136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74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160" y="620688"/>
            <a:ext cx="6552727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52610" y="2309972"/>
            <a:ext cx="79798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Dans le 1</a:t>
            </a:r>
            <a:r>
              <a:rPr lang="fr-FR" b="1" u="sng" baseline="30000" dirty="0" smtClean="0"/>
              <a:t>er</a:t>
            </a:r>
            <a:r>
              <a:rPr lang="fr-FR" b="1" u="sng" dirty="0" smtClean="0"/>
              <a:t> cas:</a:t>
            </a:r>
          </a:p>
          <a:p>
            <a:r>
              <a:rPr lang="fr-FR" dirty="0" smtClean="0"/>
              <a:t>Pour une pression au sol H nécessaire au point A, la pompe fonctionnera avec une pression de </a:t>
            </a:r>
            <a:r>
              <a:rPr lang="fr-FR" dirty="0" err="1" smtClean="0"/>
              <a:t>H+jL</a:t>
            </a:r>
            <a:r>
              <a:rPr lang="fr-FR" dirty="0" smtClean="0"/>
              <a:t>, j est la perte de charge unitaire de la conduite de refoulement PA de diamètre D et qui débite </a:t>
            </a:r>
            <a:r>
              <a:rPr lang="fr-FR" dirty="0" err="1" smtClean="0"/>
              <a:t>Qpj</a:t>
            </a:r>
            <a:r>
              <a:rPr lang="fr-FR" dirty="0" smtClean="0"/>
              <a:t>, le réservoir aura une hauteur de H</a:t>
            </a:r>
          </a:p>
          <a:p>
            <a:r>
              <a:rPr lang="fr-FR" b="1" u="sng" dirty="0" smtClean="0"/>
              <a:t>Dans le 2</a:t>
            </a:r>
            <a:r>
              <a:rPr lang="fr-FR" b="1" u="sng" baseline="30000" dirty="0" smtClean="0"/>
              <a:t>ème</a:t>
            </a:r>
            <a:r>
              <a:rPr lang="fr-FR" b="1" u="sng" dirty="0" smtClean="0"/>
              <a:t> cas :</a:t>
            </a:r>
          </a:p>
          <a:p>
            <a:r>
              <a:rPr lang="fr-FR" dirty="0" smtClean="0"/>
              <a:t>PA est une conduite de distribution qui doit pouvoir transiter le débit de pointe horaire </a:t>
            </a:r>
            <a:r>
              <a:rPr lang="fr-FR" dirty="0" err="1" smtClean="0"/>
              <a:t>Qph</a:t>
            </a:r>
            <a:r>
              <a:rPr lang="fr-FR" dirty="0" smtClean="0"/>
              <a:t>. En conséquence et pour obtenir en A la même pression H, il faudra :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Soit, en conservant à la conduite le même diamètre que dans le premier cas, construire au dessus du puits un réservoir de hauteur </a:t>
            </a:r>
            <a:r>
              <a:rPr lang="fr-FR" dirty="0" err="1" smtClean="0"/>
              <a:t>H+j’L</a:t>
            </a:r>
            <a:endParaRPr lang="fr-FR" dirty="0" smtClean="0"/>
          </a:p>
          <a:p>
            <a:pPr algn="ctr"/>
            <a:r>
              <a:rPr lang="fr-FR" b="1" dirty="0" smtClean="0"/>
              <a:t>Si D = </a:t>
            </a:r>
            <a:r>
              <a:rPr lang="fr-FR" b="1" dirty="0" err="1" smtClean="0"/>
              <a:t>cte</a:t>
            </a:r>
            <a:r>
              <a:rPr lang="fr-FR" b="1" dirty="0" smtClean="0"/>
              <a:t> alors j’&gt;j  et </a:t>
            </a:r>
            <a:r>
              <a:rPr lang="fr-FR" b="1" dirty="0" err="1" smtClean="0"/>
              <a:t>H+j’L</a:t>
            </a:r>
            <a:r>
              <a:rPr lang="fr-FR" b="1" dirty="0" smtClean="0"/>
              <a:t> &gt; </a:t>
            </a:r>
            <a:r>
              <a:rPr lang="fr-FR" b="1" dirty="0" err="1" smtClean="0"/>
              <a:t>H+jL</a:t>
            </a:r>
            <a:endParaRPr lang="fr-FR" b="1" dirty="0"/>
          </a:p>
          <a:p>
            <a:pPr marL="285750" indent="-285750">
              <a:buFontTx/>
              <a:buChar char="-"/>
            </a:pPr>
            <a:r>
              <a:rPr lang="fr-FR" dirty="0" smtClean="0"/>
              <a:t>Soit </a:t>
            </a:r>
            <a:r>
              <a:rPr lang="fr-FR" dirty="0"/>
              <a:t>augmenter le diamètre D de la conduite pour diminuer la perte de charge et par conséquent la hauteur du réservoir.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277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1143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1"/>
          </p:nvPr>
        </p:nvSpPr>
        <p:spPr>
          <a:xfrm>
            <a:off x="457200" y="1600201"/>
            <a:ext cx="8147248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La topographie du lieu  ou l’emplacement des sources d’eau peut parfois modifier ce point de vue.</a:t>
            </a:r>
          </a:p>
          <a:p>
            <a:r>
              <a:rPr lang="fr-FR" sz="2800" dirty="0" smtClean="0"/>
              <a:t>On essaie généralement d’exploiter le relief à proximité de la ville pour utiliser un réservoir semi-enterré (plus économique qu’un réservoir en tour)</a:t>
            </a:r>
            <a:endParaRPr lang="fr-FR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81128"/>
            <a:ext cx="5744344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58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fr-FR" dirty="0" smtClean="0"/>
              <a:t>Quand la ville présente des différences de niveau importante, on peut adopter une conception étagée du réseau</a:t>
            </a:r>
          </a:p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84983"/>
            <a:ext cx="5496572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92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548681"/>
            <a:ext cx="8229600" cy="3600400"/>
          </a:xfrm>
        </p:spPr>
        <p:txBody>
          <a:bodyPr>
            <a:normAutofit/>
          </a:bodyPr>
          <a:lstStyle/>
          <a:p>
            <a:r>
              <a:rPr lang="fr-FR" dirty="0" smtClean="0"/>
              <a:t>Dans le cas où l’agglomération s’étend dans une direction donnée, un réservoir unique peut être insuffisant et fournir en extrémité des pressions faibles en pointe. </a:t>
            </a:r>
          </a:p>
          <a:p>
            <a:pPr marL="0" indent="0">
              <a:buNone/>
            </a:pPr>
            <a:r>
              <a:rPr lang="fr-FR" dirty="0" smtClean="0"/>
              <a:t>             ajout de réservoirs d’équilibre à l’autre extrémité de la ville qui se remplissent pendant les heures de faible consommation (la nuit)</a:t>
            </a:r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755576" y="2351248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89040"/>
            <a:ext cx="4536504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42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427</TotalTime>
  <Words>1435</Words>
  <Application>Microsoft Office PowerPoint</Application>
  <PresentationFormat>Affichage à l'écran (4:3)</PresentationFormat>
  <Paragraphs>119</Paragraphs>
  <Slides>33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Débit</vt:lpstr>
      <vt:lpstr>RESERVOIRS D’EAU</vt:lpstr>
      <vt:lpstr>Présentation PowerPoint</vt:lpstr>
      <vt:lpstr>Fonction d’un réservoir:</vt:lpstr>
      <vt:lpstr>Fonction d’un réservoir:</vt:lpstr>
      <vt:lpstr>Emplacement des réservoirs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Altitude des réservoirs</vt:lpstr>
      <vt:lpstr>VOLUME DES RESERVOIRS</vt:lpstr>
      <vt:lpstr>VOLUME DES RESERVOIRS</vt:lpstr>
      <vt:lpstr>VOLUME DES RESERVOIRS</vt:lpstr>
      <vt:lpstr>VOLUME DES RESERVOIRS</vt:lpstr>
      <vt:lpstr>Présentation PowerPoint</vt:lpstr>
      <vt:lpstr>VOLUME DES RESERVOIRS</vt:lpstr>
      <vt:lpstr>VOLUME DES RESERVOIRS</vt:lpstr>
      <vt:lpstr>VOLUME DES RESERVOIRS</vt:lpstr>
      <vt:lpstr>CONSTRUCTION DES RESERVOIRS</vt:lpstr>
      <vt:lpstr>CONSTRUCTION DES RESERVOIRS</vt:lpstr>
      <vt:lpstr>CONSTRUCTION DES RESERVOIRS</vt:lpstr>
      <vt:lpstr>CONSTRUCTION DES RESERVOIRS</vt:lpstr>
      <vt:lpstr>CONSTRUCTION DES RESERVOIRS</vt:lpstr>
      <vt:lpstr>CONSTRUCTION DES RESERVOIRS</vt:lpstr>
      <vt:lpstr>CONSTRUCTION DES RESERVOIRS</vt:lpstr>
      <vt:lpstr>CONSTRUCTION DES RESERVOIRS</vt:lpstr>
      <vt:lpstr>CONSTRUCTION DES RESERVOIRS</vt:lpstr>
      <vt:lpstr>CONSTRUCTION DES RESERVOIRS</vt:lpstr>
      <vt:lpstr>CONSTRUCTION DES RESERVOIRS</vt:lpstr>
      <vt:lpstr>CONSTRUCTION DES RESERVOIRS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RESERVOIRS D’EAU</dc:title>
  <dc:creator>hassan</dc:creator>
  <cp:lastModifiedBy>hassan</cp:lastModifiedBy>
  <cp:revision>50</cp:revision>
  <cp:lastPrinted>2014-12-16T12:19:07Z</cp:lastPrinted>
  <dcterms:created xsi:type="dcterms:W3CDTF">2014-12-15T16:59:22Z</dcterms:created>
  <dcterms:modified xsi:type="dcterms:W3CDTF">2014-12-16T18:04:43Z</dcterms:modified>
</cp:coreProperties>
</file>