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389" r:id="rId1"/>
  </p:sldMasterIdLst>
  <p:notesMasterIdLst>
    <p:notesMasterId r:id="rId138"/>
  </p:notesMasterIdLst>
  <p:handoutMasterIdLst>
    <p:handoutMasterId r:id="rId139"/>
  </p:handoutMasterIdLst>
  <p:sldIdLst>
    <p:sldId id="257" r:id="rId2"/>
    <p:sldId id="258" r:id="rId3"/>
    <p:sldId id="256" r:id="rId4"/>
    <p:sldId id="338" r:id="rId5"/>
    <p:sldId id="302" r:id="rId6"/>
    <p:sldId id="306" r:id="rId7"/>
    <p:sldId id="323" r:id="rId8"/>
    <p:sldId id="299" r:id="rId9"/>
    <p:sldId id="307" r:id="rId10"/>
    <p:sldId id="326" r:id="rId11"/>
    <p:sldId id="336" r:id="rId12"/>
    <p:sldId id="337" r:id="rId13"/>
    <p:sldId id="435" r:id="rId14"/>
    <p:sldId id="436" r:id="rId15"/>
    <p:sldId id="452" r:id="rId16"/>
    <p:sldId id="437" r:id="rId17"/>
    <p:sldId id="438" r:id="rId18"/>
    <p:sldId id="439" r:id="rId19"/>
    <p:sldId id="440" r:id="rId20"/>
    <p:sldId id="458" r:id="rId21"/>
    <p:sldId id="441" r:id="rId22"/>
    <p:sldId id="450" r:id="rId23"/>
    <p:sldId id="442" r:id="rId24"/>
    <p:sldId id="444" r:id="rId25"/>
    <p:sldId id="445" r:id="rId26"/>
    <p:sldId id="446" r:id="rId27"/>
    <p:sldId id="447" r:id="rId28"/>
    <p:sldId id="448" r:id="rId29"/>
    <p:sldId id="339" r:id="rId30"/>
    <p:sldId id="330" r:id="rId31"/>
    <p:sldId id="346" r:id="rId32"/>
    <p:sldId id="347" r:id="rId33"/>
    <p:sldId id="344" r:id="rId34"/>
    <p:sldId id="335" r:id="rId35"/>
    <p:sldId id="342" r:id="rId36"/>
    <p:sldId id="348" r:id="rId37"/>
    <p:sldId id="350" r:id="rId38"/>
    <p:sldId id="453" r:id="rId39"/>
    <p:sldId id="420" r:id="rId40"/>
    <p:sldId id="426" r:id="rId41"/>
    <p:sldId id="425" r:id="rId42"/>
    <p:sldId id="428" r:id="rId43"/>
    <p:sldId id="455" r:id="rId44"/>
    <p:sldId id="459" r:id="rId45"/>
    <p:sldId id="460" r:id="rId46"/>
    <p:sldId id="463" r:id="rId47"/>
    <p:sldId id="461" r:id="rId48"/>
    <p:sldId id="465" r:id="rId49"/>
    <p:sldId id="466" r:id="rId50"/>
    <p:sldId id="474" r:id="rId51"/>
    <p:sldId id="473" r:id="rId52"/>
    <p:sldId id="464" r:id="rId53"/>
    <p:sldId id="454" r:id="rId54"/>
    <p:sldId id="471" r:id="rId55"/>
    <p:sldId id="457" r:id="rId56"/>
    <p:sldId id="468" r:id="rId57"/>
    <p:sldId id="469" r:id="rId58"/>
    <p:sldId id="430" r:id="rId59"/>
    <p:sldId id="431" r:id="rId60"/>
    <p:sldId id="429" r:id="rId61"/>
    <p:sldId id="433" r:id="rId62"/>
    <p:sldId id="434" r:id="rId63"/>
    <p:sldId id="472" r:id="rId64"/>
    <p:sldId id="332" r:id="rId65"/>
    <p:sldId id="421" r:id="rId66"/>
    <p:sldId id="422" r:id="rId67"/>
    <p:sldId id="423" r:id="rId68"/>
    <p:sldId id="424" r:id="rId69"/>
    <p:sldId id="333" r:id="rId70"/>
    <p:sldId id="334" r:id="rId71"/>
    <p:sldId id="363" r:id="rId72"/>
    <p:sldId id="366" r:id="rId73"/>
    <p:sldId id="364" r:id="rId74"/>
    <p:sldId id="361" r:id="rId75"/>
    <p:sldId id="368" r:id="rId76"/>
    <p:sldId id="367" r:id="rId77"/>
    <p:sldId id="369" r:id="rId78"/>
    <p:sldId id="370" r:id="rId79"/>
    <p:sldId id="401" r:id="rId80"/>
    <p:sldId id="371" r:id="rId81"/>
    <p:sldId id="378" r:id="rId82"/>
    <p:sldId id="379" r:id="rId83"/>
    <p:sldId id="380" r:id="rId84"/>
    <p:sldId id="381" r:id="rId85"/>
    <p:sldId id="382" r:id="rId86"/>
    <p:sldId id="383" r:id="rId87"/>
    <p:sldId id="384" r:id="rId88"/>
    <p:sldId id="385" r:id="rId89"/>
    <p:sldId id="376" r:id="rId90"/>
    <p:sldId id="377" r:id="rId91"/>
    <p:sldId id="386" r:id="rId92"/>
    <p:sldId id="470" r:id="rId93"/>
    <p:sldId id="387" r:id="rId94"/>
    <p:sldId id="388" r:id="rId95"/>
    <p:sldId id="389" r:id="rId96"/>
    <p:sldId id="390" r:id="rId97"/>
    <p:sldId id="392" r:id="rId98"/>
    <p:sldId id="393" r:id="rId99"/>
    <p:sldId id="394" r:id="rId100"/>
    <p:sldId id="395" r:id="rId101"/>
    <p:sldId id="399" r:id="rId102"/>
    <p:sldId id="400" r:id="rId103"/>
    <p:sldId id="396" r:id="rId104"/>
    <p:sldId id="398" r:id="rId105"/>
    <p:sldId id="402" r:id="rId106"/>
    <p:sldId id="404" r:id="rId107"/>
    <p:sldId id="403" r:id="rId108"/>
    <p:sldId id="405" r:id="rId109"/>
    <p:sldId id="406" r:id="rId110"/>
    <p:sldId id="407" r:id="rId111"/>
    <p:sldId id="409" r:id="rId112"/>
    <p:sldId id="411" r:id="rId113"/>
    <p:sldId id="410" r:id="rId114"/>
    <p:sldId id="485" r:id="rId115"/>
    <p:sldId id="414" r:id="rId116"/>
    <p:sldId id="486" r:id="rId117"/>
    <p:sldId id="415" r:id="rId118"/>
    <p:sldId id="408" r:id="rId119"/>
    <p:sldId id="412" r:id="rId120"/>
    <p:sldId id="416" r:id="rId121"/>
    <p:sldId id="475" r:id="rId122"/>
    <p:sldId id="476" r:id="rId123"/>
    <p:sldId id="487" r:id="rId124"/>
    <p:sldId id="488" r:id="rId125"/>
    <p:sldId id="417" r:id="rId126"/>
    <p:sldId id="418" r:id="rId127"/>
    <p:sldId id="477" r:id="rId128"/>
    <p:sldId id="479" r:id="rId129"/>
    <p:sldId id="391" r:id="rId130"/>
    <p:sldId id="489" r:id="rId131"/>
    <p:sldId id="490" r:id="rId132"/>
    <p:sldId id="480" r:id="rId133"/>
    <p:sldId id="481" r:id="rId134"/>
    <p:sldId id="482" r:id="rId135"/>
    <p:sldId id="483" r:id="rId136"/>
    <p:sldId id="484" r:id="rId137"/>
  </p:sldIdLst>
  <p:sldSz cx="9144000" cy="6858000" type="screen4x3"/>
  <p:notesSz cx="6858000" cy="9945688"/>
  <p:defaultTextStyle>
    <a:defPPr>
      <a:defRPr lang="fr-FR"/>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3">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09" autoAdjust="0"/>
    <p:restoredTop sz="96310" autoAdjust="0"/>
  </p:normalViewPr>
  <p:slideViewPr>
    <p:cSldViewPr>
      <p:cViewPr varScale="1">
        <p:scale>
          <a:sx n="74" d="100"/>
          <a:sy n="74" d="100"/>
        </p:scale>
        <p:origin x="135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3842"/>
    </p:cViewPr>
  </p:sorterViewPr>
  <p:notesViewPr>
    <p:cSldViewPr>
      <p:cViewPr varScale="1">
        <p:scale>
          <a:sx n="51" d="100"/>
          <a:sy n="51" d="100"/>
        </p:scale>
        <p:origin x="-2946" y="-96"/>
      </p:cViewPr>
      <p:guideLst>
        <p:guide orient="horz" pos="3133"/>
        <p:guide pos="2160"/>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notesMaster" Target="notesMasters/notesMaster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handoutMaster" Target="handoutMasters/handoutMaster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theme" Target="theme/theme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71800" cy="497284"/>
          </a:xfrm>
          <a:prstGeom prst="rect">
            <a:avLst/>
          </a:prstGeom>
        </p:spPr>
        <p:txBody>
          <a:bodyPr vert="horz" lIns="91428" tIns="45714" rIns="91428" bIns="45714" rtlCol="0"/>
          <a:lstStyle>
            <a:lvl1pPr algn="l">
              <a:defRPr sz="1200"/>
            </a:lvl1pPr>
          </a:lstStyle>
          <a:p>
            <a:endParaRPr lang="fr-FR"/>
          </a:p>
        </p:txBody>
      </p:sp>
      <p:sp>
        <p:nvSpPr>
          <p:cNvPr id="3" name="Espace réservé de la date 2"/>
          <p:cNvSpPr>
            <a:spLocks noGrp="1"/>
          </p:cNvSpPr>
          <p:nvPr>
            <p:ph type="dt" sz="quarter" idx="1"/>
          </p:nvPr>
        </p:nvSpPr>
        <p:spPr>
          <a:xfrm>
            <a:off x="3884614" y="0"/>
            <a:ext cx="2971800" cy="497284"/>
          </a:xfrm>
          <a:prstGeom prst="rect">
            <a:avLst/>
          </a:prstGeom>
        </p:spPr>
        <p:txBody>
          <a:bodyPr vert="horz" lIns="91428" tIns="45714" rIns="91428" bIns="45714" rtlCol="0"/>
          <a:lstStyle>
            <a:lvl1pPr algn="r">
              <a:defRPr sz="1200"/>
            </a:lvl1pPr>
          </a:lstStyle>
          <a:p>
            <a:fld id="{D8B7C8B7-B59E-4958-997A-A52C635E1F5C}" type="datetimeFigureOut">
              <a:rPr lang="fr-FR" smtClean="0"/>
              <a:pPr/>
              <a:t>11/06/2013</a:t>
            </a:fld>
            <a:endParaRPr lang="fr-FR"/>
          </a:p>
        </p:txBody>
      </p:sp>
      <p:sp>
        <p:nvSpPr>
          <p:cNvPr id="4" name="Espace réservé du pied de page 3"/>
          <p:cNvSpPr>
            <a:spLocks noGrp="1"/>
          </p:cNvSpPr>
          <p:nvPr>
            <p:ph type="ftr" sz="quarter" idx="2"/>
          </p:nvPr>
        </p:nvSpPr>
        <p:spPr>
          <a:xfrm>
            <a:off x="1" y="9446678"/>
            <a:ext cx="2971800" cy="497284"/>
          </a:xfrm>
          <a:prstGeom prst="rect">
            <a:avLst/>
          </a:prstGeom>
        </p:spPr>
        <p:txBody>
          <a:bodyPr vert="horz" lIns="91428" tIns="45714" rIns="91428" bIns="45714"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4" y="9446678"/>
            <a:ext cx="2971800" cy="497284"/>
          </a:xfrm>
          <a:prstGeom prst="rect">
            <a:avLst/>
          </a:prstGeom>
        </p:spPr>
        <p:txBody>
          <a:bodyPr vert="horz" lIns="91428" tIns="45714" rIns="91428" bIns="45714" rtlCol="0" anchor="b"/>
          <a:lstStyle>
            <a:lvl1pPr algn="r">
              <a:defRPr sz="1200"/>
            </a:lvl1pPr>
          </a:lstStyle>
          <a:p>
            <a:fld id="{A288C2DE-20A9-4229-953A-ECD46B831036}" type="slidenum">
              <a:rPr lang="fr-FR" smtClean="0"/>
              <a:pPr/>
              <a:t>‹N°›</a:t>
            </a:fld>
            <a:endParaRPr lang="fr-FR"/>
          </a:p>
        </p:txBody>
      </p:sp>
    </p:spTree>
    <p:extLst>
      <p:ext uri="{BB962C8B-B14F-4D97-AF65-F5344CB8AC3E}">
        <p14:creationId xmlns:p14="http://schemas.microsoft.com/office/powerpoint/2010/main" val="337765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0"/>
            <a:ext cx="2971800" cy="497284"/>
          </a:xfrm>
          <a:prstGeom prst="rect">
            <a:avLst/>
          </a:prstGeom>
          <a:noFill/>
          <a:ln w="9525">
            <a:noFill/>
            <a:miter lim="800000"/>
            <a:headEnd/>
            <a:tailEnd/>
          </a:ln>
          <a:effectLst/>
        </p:spPr>
        <p:txBody>
          <a:bodyPr vert="horz" wrap="square" lIns="91428" tIns="45714" rIns="91428" bIns="45714" numCol="1" anchor="t" anchorCtr="0" compatLnSpc="1">
            <a:prstTxWarp prst="textNoShape">
              <a:avLst/>
            </a:prstTxWarp>
          </a:bodyPr>
          <a:lstStyle>
            <a:lvl1pPr>
              <a:defRPr sz="1200"/>
            </a:lvl1pPr>
          </a:lstStyle>
          <a:p>
            <a:endParaRPr lang="fr-FR"/>
          </a:p>
        </p:txBody>
      </p:sp>
      <p:sp>
        <p:nvSpPr>
          <p:cNvPr id="5123" name="Rectangle 3"/>
          <p:cNvSpPr>
            <a:spLocks noGrp="1" noChangeArrowheads="1"/>
          </p:cNvSpPr>
          <p:nvPr>
            <p:ph type="dt" idx="1"/>
          </p:nvPr>
        </p:nvSpPr>
        <p:spPr bwMode="auto">
          <a:xfrm>
            <a:off x="3886200" y="0"/>
            <a:ext cx="2971800" cy="497284"/>
          </a:xfrm>
          <a:prstGeom prst="rect">
            <a:avLst/>
          </a:prstGeom>
          <a:noFill/>
          <a:ln w="9525">
            <a:noFill/>
            <a:miter lim="800000"/>
            <a:headEnd/>
            <a:tailEnd/>
          </a:ln>
          <a:effectLst/>
        </p:spPr>
        <p:txBody>
          <a:bodyPr vert="horz" wrap="square" lIns="91428" tIns="45714" rIns="91428" bIns="45714" numCol="1" anchor="t" anchorCtr="0" compatLnSpc="1">
            <a:prstTxWarp prst="textNoShape">
              <a:avLst/>
            </a:prstTxWarp>
          </a:bodyPr>
          <a:lstStyle>
            <a:lvl1pPr algn="r">
              <a:defRPr sz="1200"/>
            </a:lvl1pPr>
          </a:lstStyle>
          <a:p>
            <a:endParaRPr lang="fr-FR"/>
          </a:p>
        </p:txBody>
      </p:sp>
      <p:sp>
        <p:nvSpPr>
          <p:cNvPr id="5124" name="Rectangle 4"/>
          <p:cNvSpPr>
            <a:spLocks noGrp="1" noRot="1" noChangeAspect="1" noChangeArrowheads="1" noTextEdit="1"/>
          </p:cNvSpPr>
          <p:nvPr>
            <p:ph type="sldImg" idx="2"/>
          </p:nvPr>
        </p:nvSpPr>
        <p:spPr bwMode="auto">
          <a:xfrm>
            <a:off x="942975" y="746125"/>
            <a:ext cx="4972050" cy="3729038"/>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914400" y="4724203"/>
            <a:ext cx="5029200" cy="4475560"/>
          </a:xfrm>
          <a:prstGeom prst="rect">
            <a:avLst/>
          </a:prstGeom>
          <a:noFill/>
          <a:ln w="9525">
            <a:noFill/>
            <a:miter lim="800000"/>
            <a:headEnd/>
            <a:tailEnd/>
          </a:ln>
          <a:effectLst/>
        </p:spPr>
        <p:txBody>
          <a:bodyPr vert="horz" wrap="square" lIns="91428" tIns="45714" rIns="91428" bIns="45714"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5126" name="Rectangle 6"/>
          <p:cNvSpPr>
            <a:spLocks noGrp="1" noChangeArrowheads="1"/>
          </p:cNvSpPr>
          <p:nvPr>
            <p:ph type="ftr" sz="quarter" idx="4"/>
          </p:nvPr>
        </p:nvSpPr>
        <p:spPr bwMode="auto">
          <a:xfrm>
            <a:off x="1" y="9448404"/>
            <a:ext cx="2971800" cy="497284"/>
          </a:xfrm>
          <a:prstGeom prst="rect">
            <a:avLst/>
          </a:prstGeom>
          <a:noFill/>
          <a:ln w="9525">
            <a:noFill/>
            <a:miter lim="800000"/>
            <a:headEnd/>
            <a:tailEnd/>
          </a:ln>
          <a:effectLst/>
        </p:spPr>
        <p:txBody>
          <a:bodyPr vert="horz" wrap="square" lIns="91428" tIns="45714" rIns="91428" bIns="45714" numCol="1" anchor="b" anchorCtr="0" compatLnSpc="1">
            <a:prstTxWarp prst="textNoShape">
              <a:avLst/>
            </a:prstTxWarp>
          </a:bodyPr>
          <a:lstStyle>
            <a:lvl1pPr>
              <a:defRPr sz="1200"/>
            </a:lvl1pPr>
          </a:lstStyle>
          <a:p>
            <a:endParaRPr lang="fr-FR"/>
          </a:p>
        </p:txBody>
      </p:sp>
      <p:sp>
        <p:nvSpPr>
          <p:cNvPr id="5127" name="Rectangle 7"/>
          <p:cNvSpPr>
            <a:spLocks noGrp="1" noChangeArrowheads="1"/>
          </p:cNvSpPr>
          <p:nvPr>
            <p:ph type="sldNum" sz="quarter" idx="5"/>
          </p:nvPr>
        </p:nvSpPr>
        <p:spPr bwMode="auto">
          <a:xfrm>
            <a:off x="3886200" y="9448404"/>
            <a:ext cx="2971800" cy="497284"/>
          </a:xfrm>
          <a:prstGeom prst="rect">
            <a:avLst/>
          </a:prstGeom>
          <a:noFill/>
          <a:ln w="9525">
            <a:noFill/>
            <a:miter lim="800000"/>
            <a:headEnd/>
            <a:tailEnd/>
          </a:ln>
          <a:effectLst/>
        </p:spPr>
        <p:txBody>
          <a:bodyPr vert="horz" wrap="square" lIns="91428" tIns="45714" rIns="91428" bIns="45714" numCol="1" anchor="b" anchorCtr="0" compatLnSpc="1">
            <a:prstTxWarp prst="textNoShape">
              <a:avLst/>
            </a:prstTxWarp>
          </a:bodyPr>
          <a:lstStyle>
            <a:lvl1pPr algn="r">
              <a:defRPr sz="1200"/>
            </a:lvl1pPr>
          </a:lstStyle>
          <a:p>
            <a:fld id="{17B9DA30-B55F-4103-AA5F-7D9B810EC6FA}" type="slidenum">
              <a:rPr lang="fr-FR"/>
              <a:pPr/>
              <a:t>‹N°›</a:t>
            </a:fld>
            <a:endParaRPr lang="fr-FR"/>
          </a:p>
        </p:txBody>
      </p:sp>
    </p:spTree>
    <p:extLst>
      <p:ext uri="{BB962C8B-B14F-4D97-AF65-F5344CB8AC3E}">
        <p14:creationId xmlns:p14="http://schemas.microsoft.com/office/powerpoint/2010/main" val="26092471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9F1D15-26B9-4D51-B604-0F8DE727E47E}" type="slidenum">
              <a:rPr lang="fr-FR"/>
              <a:pPr/>
              <a:t>1</a:t>
            </a:fld>
            <a:endParaRPr lang="fr-FR"/>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32026118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41F659-C14B-44F4-8AD8-55A3356FEEA1}" type="slidenum">
              <a:rPr lang="fr-FR"/>
              <a:pPr/>
              <a:t>10</a:t>
            </a:fld>
            <a:endParaRPr lang="fr-FR"/>
          </a:p>
        </p:txBody>
      </p:sp>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p:txBody>
          <a:bodyPr/>
          <a:lstStyle/>
          <a:p>
            <a:endParaRPr lang="fr-FR" dirty="0"/>
          </a:p>
        </p:txBody>
      </p:sp>
    </p:spTree>
    <p:extLst>
      <p:ext uri="{BB962C8B-B14F-4D97-AF65-F5344CB8AC3E}">
        <p14:creationId xmlns:p14="http://schemas.microsoft.com/office/powerpoint/2010/main" val="2069785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41F659-C14B-44F4-8AD8-55A3356FEEA1}" type="slidenum">
              <a:rPr lang="fr-FR"/>
              <a:pPr/>
              <a:t>11</a:t>
            </a:fld>
            <a:endParaRPr lang="fr-FR"/>
          </a:p>
        </p:txBody>
      </p:sp>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17957693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41F659-C14B-44F4-8AD8-55A3356FEEA1}" type="slidenum">
              <a:rPr lang="fr-FR"/>
              <a:pPr/>
              <a:t>12</a:t>
            </a:fld>
            <a:endParaRPr lang="fr-FR"/>
          </a:p>
        </p:txBody>
      </p:sp>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28998963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A01E69-BEAA-4029-B8EC-B5C60EC57196}" type="slidenum">
              <a:rPr lang="fr-FR"/>
              <a:pPr/>
              <a:t>13</a:t>
            </a:fld>
            <a:endParaRPr lang="fr-FR"/>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32612361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A01E69-BEAA-4029-B8EC-B5C60EC57196}" type="slidenum">
              <a:rPr lang="fr-FR"/>
              <a:pPr/>
              <a:t>19</a:t>
            </a:fld>
            <a:endParaRPr lang="fr-FR"/>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10332682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41F659-C14B-44F4-8AD8-55A3356FEEA1}" type="slidenum">
              <a:rPr lang="fr-FR"/>
              <a:pPr/>
              <a:t>21</a:t>
            </a:fld>
            <a:endParaRPr lang="fr-FR"/>
          </a:p>
        </p:txBody>
      </p:sp>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12505608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41F659-C14B-44F4-8AD8-55A3356FEEA1}" type="slidenum">
              <a:rPr lang="fr-FR"/>
              <a:pPr/>
              <a:t>22</a:t>
            </a:fld>
            <a:endParaRPr lang="fr-FR"/>
          </a:p>
        </p:txBody>
      </p:sp>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13202347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41F659-C14B-44F4-8AD8-55A3356FEEA1}" type="slidenum">
              <a:rPr lang="fr-FR"/>
              <a:pPr/>
              <a:t>23</a:t>
            </a:fld>
            <a:endParaRPr lang="fr-FR"/>
          </a:p>
        </p:txBody>
      </p:sp>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p:txBody>
          <a:bodyPr/>
          <a:lstStyle/>
          <a:p>
            <a:r>
              <a:rPr lang="fr-FR" dirty="0" smtClean="0"/>
              <a:t>le secteur public avec entre autres: </a:t>
            </a:r>
          </a:p>
          <a:p>
            <a:r>
              <a:rPr lang="fr-FR" dirty="0" smtClean="0"/>
              <a:t>les Ministères concernés (agriculture, commerce, plan, finance) qui ont tous des statistiques, des documents portant sur la réglementation des activités qui les concernent, des études sectorielles ou par activités, etc.; </a:t>
            </a:r>
          </a:p>
          <a:p>
            <a:r>
              <a:rPr lang="fr-FR" dirty="0" smtClean="0"/>
              <a:t>il y a aussi les centres de recherches, les entreprises publiques, les chambres d'agriculture et de commerce, etc.; </a:t>
            </a:r>
          </a:p>
          <a:p>
            <a:r>
              <a:rPr lang="fr-FR" dirty="0" smtClean="0"/>
              <a:t>le secteur privé qui, pour certains produits, a des entreprises suffisamment bien équipées en études diverses sur le produit étudié (CMDT ou </a:t>
            </a:r>
            <a:r>
              <a:rPr lang="fr-FR" dirty="0" err="1" smtClean="0"/>
              <a:t>Huicoma</a:t>
            </a:r>
            <a:r>
              <a:rPr lang="fr-FR" dirty="0" smtClean="0"/>
              <a:t> au Mali, </a:t>
            </a:r>
            <a:r>
              <a:rPr lang="fr-FR" dirty="0" err="1" smtClean="0"/>
              <a:t>Palmindustrie</a:t>
            </a:r>
            <a:r>
              <a:rPr lang="fr-FR" dirty="0" smtClean="0"/>
              <a:t> et CIDT en Côte d'Ivoire, </a:t>
            </a:r>
            <a:r>
              <a:rPr lang="fr-FR" dirty="0" err="1" smtClean="0"/>
              <a:t>Sofitex</a:t>
            </a:r>
            <a:r>
              <a:rPr lang="fr-FR" dirty="0" smtClean="0"/>
              <a:t> au Burkina Faso, etc.). Les associations professionnelles sont également à prospecter. Il y a en plus tout un ensemble de sociétés qui interviennent comme sociétés de service, tels que les transitaires, les banques, les transporteurs, etc.; </a:t>
            </a:r>
          </a:p>
          <a:p>
            <a:r>
              <a:rPr lang="fr-FR" dirty="0" smtClean="0"/>
              <a:t>les bailleurs de fonds qui tous plus ou moins ont eu ou ont encore des projets concernant le produit étudié. Ces projets ont généré un certain nombre de rapports (faisabilité, missions d'exécution) dans lesquels on peut trouver beaucoup d'informations; </a:t>
            </a:r>
          </a:p>
          <a:p>
            <a:r>
              <a:rPr lang="fr-FR" dirty="0" smtClean="0"/>
              <a:t>les ONG qui, comme les bailleurs de fonds, ont travaillé sur le produit étudié et qui possèdent le même type de rapport.</a:t>
            </a:r>
          </a:p>
          <a:p>
            <a:endParaRPr lang="fr-FR" dirty="0"/>
          </a:p>
        </p:txBody>
      </p:sp>
    </p:spTree>
    <p:extLst>
      <p:ext uri="{BB962C8B-B14F-4D97-AF65-F5344CB8AC3E}">
        <p14:creationId xmlns:p14="http://schemas.microsoft.com/office/powerpoint/2010/main" val="24502269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41F659-C14B-44F4-8AD8-55A3356FEEA1}" type="slidenum">
              <a:rPr lang="fr-FR"/>
              <a:pPr/>
              <a:t>24</a:t>
            </a:fld>
            <a:endParaRPr lang="fr-FR"/>
          </a:p>
        </p:txBody>
      </p:sp>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14519428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41F659-C14B-44F4-8AD8-55A3356FEEA1}" type="slidenum">
              <a:rPr lang="fr-FR"/>
              <a:pPr/>
              <a:t>25</a:t>
            </a:fld>
            <a:endParaRPr lang="fr-FR"/>
          </a:p>
        </p:txBody>
      </p:sp>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1653879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3F280F-680D-4342-B7B8-EDCD4CA725A8}" type="slidenum">
              <a:rPr lang="fr-FR"/>
              <a:pPr/>
              <a:t>2</a:t>
            </a:fld>
            <a:endParaRPr lang="fr-F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13698149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41F659-C14B-44F4-8AD8-55A3356FEEA1}" type="slidenum">
              <a:rPr lang="fr-FR"/>
              <a:pPr/>
              <a:t>26</a:t>
            </a:fld>
            <a:endParaRPr lang="fr-FR"/>
          </a:p>
        </p:txBody>
      </p:sp>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31661530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41F659-C14B-44F4-8AD8-55A3356FEEA1}" type="slidenum">
              <a:rPr lang="fr-FR"/>
              <a:pPr/>
              <a:t>27</a:t>
            </a:fld>
            <a:endParaRPr lang="fr-FR"/>
          </a:p>
        </p:txBody>
      </p:sp>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31480549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41F659-C14B-44F4-8AD8-55A3356FEEA1}" type="slidenum">
              <a:rPr lang="fr-FR"/>
              <a:pPr/>
              <a:t>28</a:t>
            </a:fld>
            <a:endParaRPr lang="fr-FR"/>
          </a:p>
        </p:txBody>
      </p:sp>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29679595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A01E69-BEAA-4029-B8EC-B5C60EC57196}" type="slidenum">
              <a:rPr lang="fr-FR"/>
              <a:pPr/>
              <a:t>29</a:t>
            </a:fld>
            <a:endParaRPr lang="fr-FR"/>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13510066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41F659-C14B-44F4-8AD8-55A3356FEEA1}" type="slidenum">
              <a:rPr lang="fr-FR"/>
              <a:pPr/>
              <a:t>30</a:t>
            </a:fld>
            <a:endParaRPr lang="fr-FR"/>
          </a:p>
        </p:txBody>
      </p:sp>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26674777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41F659-C14B-44F4-8AD8-55A3356FEEA1}" type="slidenum">
              <a:rPr lang="fr-FR"/>
              <a:pPr/>
              <a:t>31</a:t>
            </a:fld>
            <a:endParaRPr lang="fr-FR"/>
          </a:p>
        </p:txBody>
      </p:sp>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p:txBody>
          <a:bodyPr/>
          <a:lstStyle/>
          <a:p>
            <a:endParaRPr lang="fr-FR" dirty="0"/>
          </a:p>
        </p:txBody>
      </p:sp>
    </p:spTree>
    <p:extLst>
      <p:ext uri="{BB962C8B-B14F-4D97-AF65-F5344CB8AC3E}">
        <p14:creationId xmlns:p14="http://schemas.microsoft.com/office/powerpoint/2010/main" val="1255364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41F659-C14B-44F4-8AD8-55A3356FEEA1}" type="slidenum">
              <a:rPr lang="fr-FR"/>
              <a:pPr/>
              <a:t>32</a:t>
            </a:fld>
            <a:endParaRPr lang="fr-FR"/>
          </a:p>
        </p:txBody>
      </p:sp>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13177420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55000" lnSpcReduction="20000"/>
          </a:bodyPr>
          <a:lstStyle/>
          <a:p>
            <a:r>
              <a:rPr lang="fr-FR" dirty="0" smtClean="0"/>
              <a:t>le triangle </a:t>
            </a:r>
            <a:r>
              <a:rPr lang="fr-FR" dirty="0" err="1" smtClean="0"/>
              <a:t>Fes</a:t>
            </a:r>
            <a:r>
              <a:rPr lang="fr-FR" dirty="0" smtClean="0"/>
              <a:t>-</a:t>
            </a:r>
            <a:r>
              <a:rPr lang="fr-FR" dirty="0" err="1" smtClean="0"/>
              <a:t>Taounate</a:t>
            </a:r>
            <a:r>
              <a:rPr lang="fr-FR" dirty="0" smtClean="0"/>
              <a:t>-</a:t>
            </a:r>
            <a:r>
              <a:rPr lang="fr-FR" dirty="0" err="1" smtClean="0"/>
              <a:t>Karia</a:t>
            </a:r>
            <a:r>
              <a:rPr lang="fr-FR" dirty="0" smtClean="0"/>
              <a:t>/ </a:t>
            </a:r>
            <a:r>
              <a:rPr lang="fr-FR" dirty="0" err="1" smtClean="0"/>
              <a:t>ouarzazate</a:t>
            </a:r>
            <a:r>
              <a:rPr lang="fr-FR" dirty="0" smtClean="0"/>
              <a:t>- </a:t>
            </a:r>
            <a:r>
              <a:rPr lang="fr-FR" dirty="0" err="1" smtClean="0"/>
              <a:t>marrakech</a:t>
            </a:r>
            <a:r>
              <a:rPr lang="fr-FR" dirty="0" smtClean="0"/>
              <a:t>. </a:t>
            </a:r>
          </a:p>
          <a:p>
            <a:r>
              <a:rPr lang="fr-FR" dirty="0" smtClean="0"/>
              <a:t>14 milles tonnes par an</a:t>
            </a:r>
          </a:p>
          <a:p>
            <a:r>
              <a:rPr lang="fr-FR" dirty="0" smtClean="0"/>
              <a:t> Le Maroc occupe depuis plusieurs années la position du premier producteur-exportateur des câpres dans le</a:t>
            </a:r>
          </a:p>
          <a:p>
            <a:r>
              <a:rPr lang="fr-FR" dirty="0" smtClean="0"/>
              <a:t>monde. Les câpres marocaines sont exportées sur 38 pays à travers le monde</a:t>
            </a:r>
          </a:p>
          <a:p>
            <a:endParaRPr lang="fr-FR" dirty="0" smtClean="0"/>
          </a:p>
          <a:p>
            <a:r>
              <a:rPr lang="fr-FR" dirty="0" smtClean="0"/>
              <a:t>Ceux des régions de </a:t>
            </a:r>
            <a:r>
              <a:rPr lang="fr-FR" dirty="0" err="1" smtClean="0"/>
              <a:t>Taounate</a:t>
            </a:r>
            <a:r>
              <a:rPr lang="fr-FR" dirty="0" smtClean="0"/>
              <a:t>, </a:t>
            </a:r>
            <a:r>
              <a:rPr lang="fr-FR" dirty="0" err="1" smtClean="0"/>
              <a:t>Karia</a:t>
            </a:r>
            <a:r>
              <a:rPr lang="fr-FR" dirty="0" smtClean="0"/>
              <a:t>, Sidi </a:t>
            </a:r>
            <a:r>
              <a:rPr lang="fr-FR" dirty="0" err="1" smtClean="0"/>
              <a:t>Kacem</a:t>
            </a:r>
            <a:r>
              <a:rPr lang="fr-FR" dirty="0" smtClean="0"/>
              <a:t> et Safi sont en</a:t>
            </a:r>
          </a:p>
          <a:p>
            <a:r>
              <a:rPr lang="fr-FR" dirty="0" smtClean="0"/>
              <a:t>majorité des </a:t>
            </a:r>
            <a:r>
              <a:rPr lang="fr-FR" b="1" i="1" dirty="0" smtClean="0"/>
              <a:t>agriculteurs qui pratiquent très souvent la céréaliculture, l’élevage et parfois</a:t>
            </a:r>
          </a:p>
          <a:p>
            <a:r>
              <a:rPr lang="fr-FR" dirty="0" smtClean="0"/>
              <a:t>l’arboriculture (principalement l’olivier). Dans les autres régions, les câpres sont collectés à</a:t>
            </a:r>
          </a:p>
          <a:p>
            <a:r>
              <a:rPr lang="fr-FR" dirty="0" smtClean="0"/>
              <a:t>partir de peuplements de câpriers spontanés, les producteurs sont de ce fait essentiellement</a:t>
            </a:r>
          </a:p>
          <a:p>
            <a:r>
              <a:rPr lang="fr-FR" dirty="0" smtClean="0"/>
              <a:t>des </a:t>
            </a:r>
            <a:r>
              <a:rPr lang="fr-FR" b="1" i="1" dirty="0" smtClean="0"/>
              <a:t>collecteurs qui opèrent dans les sites forestiers et qui ne sont pas nécessairement</a:t>
            </a:r>
          </a:p>
          <a:p>
            <a:r>
              <a:rPr lang="fr-FR" dirty="0" smtClean="0"/>
              <a:t>engagés dans des activités agricoles.</a:t>
            </a:r>
          </a:p>
          <a:p>
            <a:endParaRPr lang="fr-FR" dirty="0" smtClean="0"/>
          </a:p>
          <a:p>
            <a:r>
              <a:rPr lang="fr-FR" dirty="0" smtClean="0"/>
              <a:t>Ce sont soit des </a:t>
            </a:r>
            <a:r>
              <a:rPr lang="fr-FR" b="1" i="1" dirty="0" smtClean="0"/>
              <a:t>commerçants soit des commissionnaires. Les commerçants travaillent souvent pour leurs</a:t>
            </a:r>
          </a:p>
          <a:p>
            <a:r>
              <a:rPr lang="fr-FR" dirty="0" smtClean="0"/>
              <a:t>propres comptes, ils sont basés au niveau des villages, achètent leurs marchandises</a:t>
            </a:r>
          </a:p>
          <a:p>
            <a:r>
              <a:rPr lang="fr-FR" dirty="0" smtClean="0"/>
              <a:t>directement auprès des agriculteurs pour la revendre au niveau des souks, des centres de</a:t>
            </a:r>
          </a:p>
          <a:p>
            <a:r>
              <a:rPr lang="fr-FR" dirty="0" smtClean="0"/>
              <a:t>collectes ou directement aux commissionnaires.</a:t>
            </a:r>
          </a:p>
          <a:p>
            <a:r>
              <a:rPr lang="fr-FR" dirty="0" smtClean="0"/>
              <a:t>Les commissionnaires sont des commerçants qui travaillent pour le compte des industriels.</a:t>
            </a:r>
          </a:p>
          <a:p>
            <a:r>
              <a:rPr lang="fr-FR" dirty="0" smtClean="0"/>
              <a:t>Ils sont basés soit dans les grandes villes (</a:t>
            </a:r>
            <a:r>
              <a:rPr lang="fr-FR" dirty="0" err="1" smtClean="0"/>
              <a:t>Fes</a:t>
            </a:r>
            <a:r>
              <a:rPr lang="fr-FR" dirty="0" smtClean="0"/>
              <a:t>, </a:t>
            </a:r>
            <a:r>
              <a:rPr lang="fr-FR" dirty="0" err="1" smtClean="0"/>
              <a:t>Taounate</a:t>
            </a:r>
            <a:r>
              <a:rPr lang="fr-FR" dirty="0" smtClean="0"/>
              <a:t>) ou dans les villages situés en</a:t>
            </a:r>
          </a:p>
          <a:p>
            <a:r>
              <a:rPr lang="fr-FR" dirty="0" smtClean="0"/>
              <a:t>plaine zones de production. Ils se mobilisent pendant la saison des câpres pour effectuer</a:t>
            </a:r>
          </a:p>
          <a:p>
            <a:r>
              <a:rPr lang="fr-FR" dirty="0" smtClean="0"/>
              <a:t>des achats pour les comptes des usines moyennant une commission fixée au départ par les</a:t>
            </a:r>
          </a:p>
          <a:p>
            <a:r>
              <a:rPr lang="fr-FR" dirty="0" smtClean="0"/>
              <a:t>industriels.</a:t>
            </a:r>
          </a:p>
          <a:p>
            <a:r>
              <a:rPr lang="fr-FR" dirty="0" smtClean="0"/>
              <a:t>Certains sont spécialisés dans les câpres (ex.</a:t>
            </a:r>
          </a:p>
          <a:p>
            <a:r>
              <a:rPr lang="fr-FR" dirty="0" smtClean="0"/>
              <a:t>MAROCAPRE), d’autres traitent aussi bien les câpres que les olives et autres conserves</a:t>
            </a:r>
          </a:p>
          <a:p>
            <a:r>
              <a:rPr lang="fr-FR" dirty="0" smtClean="0"/>
              <a:t>végétales. Les sociétés leaders dans le domaine sont MAROCAPRE, URSIMAR et SICOPA.</a:t>
            </a:r>
          </a:p>
          <a:p>
            <a:r>
              <a:rPr lang="fr-FR" dirty="0" smtClean="0"/>
              <a:t>Ces trois unités traitent environ 60% de la production nationale. Les transformateurs sont</a:t>
            </a:r>
          </a:p>
          <a:p>
            <a:r>
              <a:rPr lang="fr-FR" dirty="0" smtClean="0"/>
              <a:t>eux même des exportateurs qui commercialisent 80% de leurs production en vrac auprès</a:t>
            </a:r>
          </a:p>
          <a:p>
            <a:r>
              <a:rPr lang="fr-FR" dirty="0" smtClean="0"/>
              <a:t>d’usines européennes notamment en France, en Espagne et en Italie.</a:t>
            </a:r>
          </a:p>
          <a:p>
            <a:r>
              <a:rPr lang="fr-FR" dirty="0" smtClean="0"/>
              <a:t>98% de la production nationale est destinée à l’exportation vers l’Europe,</a:t>
            </a:r>
          </a:p>
          <a:p>
            <a:r>
              <a:rPr lang="fr-FR" dirty="0" smtClean="0"/>
              <a:t>l’Amérique du Nord, l’Amérique du Sud et le Japon</a:t>
            </a:r>
          </a:p>
          <a:p>
            <a:endParaRPr lang="fr-FR" dirty="0" smtClean="0"/>
          </a:p>
          <a:p>
            <a:r>
              <a:rPr lang="fr-FR" dirty="0" smtClean="0"/>
              <a:t>Dans les souks les transactions se font entre 3 h et 5 h</a:t>
            </a:r>
          </a:p>
          <a:p>
            <a:r>
              <a:rPr lang="fr-FR" dirty="0" smtClean="0"/>
              <a:t>du matin alors que dans les centres de collecte c’est entre 20h et minuit que les transactions</a:t>
            </a:r>
          </a:p>
          <a:p>
            <a:r>
              <a:rPr lang="fr-FR" dirty="0" smtClean="0"/>
              <a:t>tiennent lieu entre producteurs, collecteurs et commissionnaires. Aucune transaction ne se</a:t>
            </a:r>
          </a:p>
          <a:p>
            <a:r>
              <a:rPr lang="fr-FR" dirty="0" smtClean="0"/>
              <a:t>fait pendant le jour afin de préserver la fraîcheur des câpres qui est l’une des principales</a:t>
            </a:r>
          </a:p>
          <a:p>
            <a:r>
              <a:rPr lang="fr-FR" dirty="0" smtClean="0"/>
              <a:t>composantes de la qualité des câpres.</a:t>
            </a:r>
          </a:p>
          <a:p>
            <a:endParaRPr lang="fr-FR" dirty="0"/>
          </a:p>
        </p:txBody>
      </p:sp>
      <p:sp>
        <p:nvSpPr>
          <p:cNvPr id="4" name="Espace réservé du numéro de diapositive 3"/>
          <p:cNvSpPr>
            <a:spLocks noGrp="1"/>
          </p:cNvSpPr>
          <p:nvPr>
            <p:ph type="sldNum" sz="quarter" idx="10"/>
          </p:nvPr>
        </p:nvSpPr>
        <p:spPr/>
        <p:txBody>
          <a:bodyPr/>
          <a:lstStyle/>
          <a:p>
            <a:fld id="{17B9DA30-B55F-4103-AA5F-7D9B810EC6FA}" type="slidenum">
              <a:rPr lang="fr-FR" smtClean="0"/>
              <a:pPr/>
              <a:t>33</a:t>
            </a:fld>
            <a:endParaRPr lang="fr-FR"/>
          </a:p>
        </p:txBody>
      </p:sp>
    </p:spTree>
    <p:extLst>
      <p:ext uri="{BB962C8B-B14F-4D97-AF65-F5344CB8AC3E}">
        <p14:creationId xmlns:p14="http://schemas.microsoft.com/office/powerpoint/2010/main" val="38471656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lnSpcReduction="20000"/>
          </a:bodyPr>
          <a:lstStyle/>
          <a:p>
            <a:r>
              <a:rPr lang="fr-FR" dirty="0" err="1" smtClean="0"/>
              <a:t>Region</a:t>
            </a:r>
            <a:r>
              <a:rPr lang="fr-FR" dirty="0" smtClean="0"/>
              <a:t> du </a:t>
            </a:r>
            <a:r>
              <a:rPr lang="fr-FR" dirty="0" err="1" smtClean="0"/>
              <a:t>Loukkos</a:t>
            </a:r>
            <a:endParaRPr lang="fr-FR" dirty="0" smtClean="0"/>
          </a:p>
          <a:p>
            <a:endParaRPr lang="fr-FR" dirty="0" smtClean="0"/>
          </a:p>
          <a:p>
            <a:r>
              <a:rPr lang="fr-FR" dirty="0" smtClean="0"/>
              <a:t>les gros producteurs exploitant des superficies dépassant les 50 ha, et disposant</a:t>
            </a:r>
          </a:p>
          <a:p>
            <a:r>
              <a:rPr lang="fr-FR" dirty="0" smtClean="0"/>
              <a:t>de leur propres unités de conditionnement et/ou surgélation ; il s’agit de petite</a:t>
            </a:r>
          </a:p>
          <a:p>
            <a:r>
              <a:rPr lang="fr-FR" dirty="0" smtClean="0"/>
              <a:t>entreprise ayant atteint un certain niveau d’intégration verticale ;</a:t>
            </a:r>
          </a:p>
          <a:p>
            <a:r>
              <a:rPr lang="fr-FR" dirty="0" smtClean="0"/>
              <a:t>• les producteurs de taille moyenne, souvent groupés en coopérative et ;</a:t>
            </a:r>
          </a:p>
          <a:p>
            <a:r>
              <a:rPr lang="fr-FR" dirty="0" smtClean="0"/>
              <a:t>• les petits producteurs exploitant des petites superficies et qui sont peu ou pas</a:t>
            </a:r>
          </a:p>
          <a:p>
            <a:r>
              <a:rPr lang="fr-FR" dirty="0" smtClean="0"/>
              <a:t>intégrés dans la filière.</a:t>
            </a:r>
          </a:p>
          <a:p>
            <a:endParaRPr lang="fr-FR" dirty="0" smtClean="0"/>
          </a:p>
          <a:p>
            <a:r>
              <a:rPr lang="fr-FR" dirty="0" smtClean="0"/>
              <a:t>Les fraises provenant des différentes exploitations ont trois destinations distinctes. Les</a:t>
            </a:r>
          </a:p>
          <a:p>
            <a:r>
              <a:rPr lang="fr-FR" dirty="0" smtClean="0"/>
              <a:t>fraises cueillies entre janvier et février sont exportées. Celles cueillies entre avril et juin sont</a:t>
            </a:r>
          </a:p>
          <a:p>
            <a:r>
              <a:rPr lang="fr-FR" dirty="0" smtClean="0"/>
              <a:t>surgelées et exportées. C’est avec les écarts de triage ou les lots non vendus aux</a:t>
            </a:r>
          </a:p>
          <a:p>
            <a:r>
              <a:rPr lang="fr-FR" dirty="0" smtClean="0"/>
              <a:t>exportateurs que le marché national est alimenté. D’après les professionnels du secteur, la</a:t>
            </a:r>
          </a:p>
          <a:p>
            <a:r>
              <a:rPr lang="fr-FR" dirty="0" smtClean="0"/>
              <a:t>répartition de la production faite sur une saison normale est comme suit :</a:t>
            </a:r>
          </a:p>
          <a:p>
            <a:r>
              <a:rPr lang="fr-FR" dirty="0" smtClean="0"/>
              <a:t>• 25% sont exportés en frais ;</a:t>
            </a:r>
          </a:p>
          <a:p>
            <a:r>
              <a:rPr lang="fr-FR" dirty="0" smtClean="0"/>
              <a:t>• 50% sont surgelés ;</a:t>
            </a:r>
          </a:p>
          <a:p>
            <a:r>
              <a:rPr lang="fr-FR" dirty="0" smtClean="0"/>
              <a:t>• 25% vendus sur le marché local</a:t>
            </a:r>
          </a:p>
          <a:p>
            <a:endParaRPr lang="fr-FR" dirty="0" smtClean="0"/>
          </a:p>
          <a:p>
            <a:r>
              <a:rPr lang="fr-FR" dirty="0" smtClean="0"/>
              <a:t>Les principaux pays importateurs classés par ordre d’importance sont l’Espagne avec 33%,</a:t>
            </a:r>
          </a:p>
          <a:p>
            <a:r>
              <a:rPr lang="fr-FR" dirty="0" smtClean="0"/>
              <a:t>l’Allemagne avec 30%, la France avec 18%, et l’Angleterre avec 16%.</a:t>
            </a:r>
            <a:endParaRPr lang="fr-FR" dirty="0"/>
          </a:p>
        </p:txBody>
      </p:sp>
      <p:sp>
        <p:nvSpPr>
          <p:cNvPr id="4" name="Espace réservé du numéro de diapositive 3"/>
          <p:cNvSpPr>
            <a:spLocks noGrp="1"/>
          </p:cNvSpPr>
          <p:nvPr>
            <p:ph type="sldNum" sz="quarter" idx="10"/>
          </p:nvPr>
        </p:nvSpPr>
        <p:spPr/>
        <p:txBody>
          <a:bodyPr/>
          <a:lstStyle/>
          <a:p>
            <a:fld id="{17B9DA30-B55F-4103-AA5F-7D9B810EC6FA}" type="slidenum">
              <a:rPr lang="fr-FR" smtClean="0"/>
              <a:pPr/>
              <a:t>34</a:t>
            </a:fld>
            <a:endParaRPr lang="fr-FR"/>
          </a:p>
        </p:txBody>
      </p:sp>
    </p:spTree>
    <p:extLst>
      <p:ext uri="{BB962C8B-B14F-4D97-AF65-F5344CB8AC3E}">
        <p14:creationId xmlns:p14="http://schemas.microsoft.com/office/powerpoint/2010/main" val="1244325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7B9DA30-B55F-4103-AA5F-7D9B810EC6FA}" type="slidenum">
              <a:rPr lang="fr-FR" smtClean="0"/>
              <a:pPr/>
              <a:t>35</a:t>
            </a:fld>
            <a:endParaRPr lang="fr-FR"/>
          </a:p>
        </p:txBody>
      </p:sp>
    </p:spTree>
    <p:extLst>
      <p:ext uri="{BB962C8B-B14F-4D97-AF65-F5344CB8AC3E}">
        <p14:creationId xmlns:p14="http://schemas.microsoft.com/office/powerpoint/2010/main" val="597759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A01E69-BEAA-4029-B8EC-B5C60EC57196}" type="slidenum">
              <a:rPr lang="fr-FR"/>
              <a:pPr/>
              <a:t>3</a:t>
            </a:fld>
            <a:endParaRPr lang="fr-FR"/>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7484937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41F659-C14B-44F4-8AD8-55A3356FEEA1}" type="slidenum">
              <a:rPr lang="fr-FR"/>
              <a:pPr/>
              <a:t>36</a:t>
            </a:fld>
            <a:endParaRPr lang="fr-FR"/>
          </a:p>
        </p:txBody>
      </p:sp>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16268279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E0BB15-1C67-4601-ACC2-495850701826}" type="slidenum">
              <a:rPr lang="fr-FR"/>
              <a:pPr/>
              <a:t>38</a:t>
            </a:fld>
            <a:endParaRPr lang="fr-FR"/>
          </a:p>
        </p:txBody>
      </p:sp>
      <p:sp>
        <p:nvSpPr>
          <p:cNvPr id="513026" name="Rectangle 2"/>
          <p:cNvSpPr>
            <a:spLocks noGrp="1" noRot="1" noChangeAspect="1" noChangeArrowheads="1" noTextEdit="1"/>
          </p:cNvSpPr>
          <p:nvPr>
            <p:ph type="sldImg"/>
          </p:nvPr>
        </p:nvSpPr>
        <p:spPr>
          <a:ln/>
        </p:spPr>
      </p:sp>
      <p:sp>
        <p:nvSpPr>
          <p:cNvPr id="513027" name="Rectangle 3"/>
          <p:cNvSpPr>
            <a:spLocks noGrp="1" noChangeArrowheads="1"/>
          </p:cNvSpPr>
          <p:nvPr>
            <p:ph type="body" idx="1"/>
          </p:nvPr>
        </p:nvSpPr>
        <p:spPr/>
        <p:txBody>
          <a:bodyPr/>
          <a:lstStyle/>
          <a:p>
            <a:r>
              <a:rPr lang="fr-FR"/>
              <a:t>Cette thèse est intitulée « organisation des approvisionnements et systèmes de paiement dans les filières agroalimentaires  - Analyse appliquée aux filières canne à sucre ». Elle a été réalisée au sein de l’Ecole Doctorale ABIES (Agriculture Alimentation Biologie Environnement Santé), rattachée à AgroParisTech. Elle a été dirigée par LG Soler de l’INRA et réalisée au sein du CIRAD.</a:t>
            </a:r>
          </a:p>
          <a:p>
            <a:endParaRPr lang="fr-FR"/>
          </a:p>
          <a:p>
            <a:endParaRPr lang="fr-FR"/>
          </a:p>
        </p:txBody>
      </p:sp>
    </p:spTree>
    <p:extLst>
      <p:ext uri="{BB962C8B-B14F-4D97-AF65-F5344CB8AC3E}">
        <p14:creationId xmlns:p14="http://schemas.microsoft.com/office/powerpoint/2010/main" val="21635449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972FD0-F29B-45B2-997C-F9F47F93AFF2}" type="slidenum">
              <a:rPr lang="fr-FR"/>
              <a:pPr/>
              <a:t>39</a:t>
            </a:fld>
            <a:endParaRPr lang="fr-FR"/>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40672361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Les transactions peuvent porter sur l’échange de matières ou de services contre paiement</a:t>
            </a:r>
          </a:p>
          <a:p>
            <a:r>
              <a:rPr lang="fr-FR" dirty="0" smtClean="0"/>
              <a:t>monétaire ou en nature. Elles concernent donc :</a:t>
            </a:r>
          </a:p>
          <a:p>
            <a:r>
              <a:rPr lang="fr-FR" dirty="0" smtClean="0"/>
              <a:t>- les processus de production et de transformation dans la filière (au niveau d’une même ligne du tableau d’analyse fonctionnelle)</a:t>
            </a:r>
          </a:p>
          <a:p>
            <a:r>
              <a:rPr lang="fr-FR" dirty="0" smtClean="0"/>
              <a:t>- les transfert de produit (sous ses différentes formes) d’un acteur à l’autre (passage d’une ligne à l’autre dans le tableau d’analyse fonctionnelle).</a:t>
            </a:r>
          </a:p>
          <a:p>
            <a:endParaRPr lang="fr-FR" dirty="0"/>
          </a:p>
        </p:txBody>
      </p:sp>
      <p:sp>
        <p:nvSpPr>
          <p:cNvPr id="4" name="Espace réservé du numéro de diapositive 3"/>
          <p:cNvSpPr>
            <a:spLocks noGrp="1"/>
          </p:cNvSpPr>
          <p:nvPr>
            <p:ph type="sldNum" sz="quarter" idx="10"/>
          </p:nvPr>
        </p:nvSpPr>
        <p:spPr/>
        <p:txBody>
          <a:bodyPr/>
          <a:lstStyle/>
          <a:p>
            <a:fld id="{17B9DA30-B55F-4103-AA5F-7D9B810EC6FA}" type="slidenum">
              <a:rPr lang="fr-FR" smtClean="0"/>
              <a:pPr/>
              <a:t>40</a:t>
            </a:fld>
            <a:endParaRPr lang="fr-FR"/>
          </a:p>
        </p:txBody>
      </p:sp>
    </p:spTree>
    <p:extLst>
      <p:ext uri="{BB962C8B-B14F-4D97-AF65-F5344CB8AC3E}">
        <p14:creationId xmlns:p14="http://schemas.microsoft.com/office/powerpoint/2010/main" val="5295325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E0BB15-1C67-4601-ACC2-495850701826}" type="slidenum">
              <a:rPr lang="fr-FR"/>
              <a:pPr/>
              <a:t>53</a:t>
            </a:fld>
            <a:endParaRPr lang="fr-FR"/>
          </a:p>
        </p:txBody>
      </p:sp>
      <p:sp>
        <p:nvSpPr>
          <p:cNvPr id="513026" name="Rectangle 2"/>
          <p:cNvSpPr>
            <a:spLocks noGrp="1" noRot="1" noChangeAspect="1" noChangeArrowheads="1" noTextEdit="1"/>
          </p:cNvSpPr>
          <p:nvPr>
            <p:ph type="sldImg"/>
          </p:nvPr>
        </p:nvSpPr>
        <p:spPr>
          <a:ln/>
        </p:spPr>
      </p:sp>
      <p:sp>
        <p:nvSpPr>
          <p:cNvPr id="513027" name="Rectangle 3"/>
          <p:cNvSpPr>
            <a:spLocks noGrp="1" noChangeArrowheads="1"/>
          </p:cNvSpPr>
          <p:nvPr>
            <p:ph type="body" idx="1"/>
          </p:nvPr>
        </p:nvSpPr>
        <p:spPr/>
        <p:txBody>
          <a:bodyPr/>
          <a:lstStyle/>
          <a:p>
            <a:r>
              <a:rPr lang="fr-FR"/>
              <a:t>Cette thèse est intitulée « organisation des approvisionnements et systèmes de paiement dans les filières agroalimentaires  - Analyse appliquée aux filières canne à sucre ». Elle a été réalisée au sein de l’Ecole Doctorale ABIES (Agriculture Alimentation Biologie Environnement Santé), rattachée à AgroParisTech. Elle a été dirigée par LG Soler de l’INRA et réalisée au sein du CIRAD.</a:t>
            </a:r>
          </a:p>
          <a:p>
            <a:endParaRPr lang="fr-FR"/>
          </a:p>
          <a:p>
            <a:endParaRPr lang="fr-FR"/>
          </a:p>
        </p:txBody>
      </p:sp>
    </p:spTree>
    <p:extLst>
      <p:ext uri="{BB962C8B-B14F-4D97-AF65-F5344CB8AC3E}">
        <p14:creationId xmlns:p14="http://schemas.microsoft.com/office/powerpoint/2010/main" val="17015397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972FD0-F29B-45B2-997C-F9F47F93AFF2}" type="slidenum">
              <a:rPr lang="fr-FR"/>
              <a:pPr/>
              <a:t>64</a:t>
            </a:fld>
            <a:endParaRPr lang="fr-FR"/>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37123206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972FD0-F29B-45B2-997C-F9F47F93AFF2}" type="slidenum">
              <a:rPr lang="fr-FR"/>
              <a:pPr/>
              <a:t>69</a:t>
            </a:fld>
            <a:endParaRPr lang="fr-FR"/>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42926139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7B9DA30-B55F-4103-AA5F-7D9B810EC6FA}" type="slidenum">
              <a:rPr lang="fr-FR" smtClean="0"/>
              <a:pPr/>
              <a:t>76</a:t>
            </a:fld>
            <a:endParaRPr lang="fr-FR"/>
          </a:p>
        </p:txBody>
      </p:sp>
    </p:spTree>
    <p:extLst>
      <p:ext uri="{BB962C8B-B14F-4D97-AF65-F5344CB8AC3E}">
        <p14:creationId xmlns:p14="http://schemas.microsoft.com/office/powerpoint/2010/main" val="24764258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7B9DA30-B55F-4103-AA5F-7D9B810EC6FA}" type="slidenum">
              <a:rPr lang="fr-FR" smtClean="0"/>
              <a:pPr/>
              <a:t>77</a:t>
            </a:fld>
            <a:endParaRPr lang="fr-FR"/>
          </a:p>
        </p:txBody>
      </p:sp>
    </p:spTree>
    <p:extLst>
      <p:ext uri="{BB962C8B-B14F-4D97-AF65-F5344CB8AC3E}">
        <p14:creationId xmlns:p14="http://schemas.microsoft.com/office/powerpoint/2010/main" val="42578487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7B9DA30-B55F-4103-AA5F-7D9B810EC6FA}" type="slidenum">
              <a:rPr lang="fr-FR" smtClean="0"/>
              <a:pPr/>
              <a:t>78</a:t>
            </a:fld>
            <a:endParaRPr lang="fr-FR"/>
          </a:p>
        </p:txBody>
      </p:sp>
    </p:spTree>
    <p:extLst>
      <p:ext uri="{BB962C8B-B14F-4D97-AF65-F5344CB8AC3E}">
        <p14:creationId xmlns:p14="http://schemas.microsoft.com/office/powerpoint/2010/main" val="4155117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A01E69-BEAA-4029-B8EC-B5C60EC57196}" type="slidenum">
              <a:rPr lang="fr-FR"/>
              <a:pPr/>
              <a:t>4</a:t>
            </a:fld>
            <a:endParaRPr lang="fr-FR"/>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12429925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7B9DA30-B55F-4103-AA5F-7D9B810EC6FA}" type="slidenum">
              <a:rPr lang="fr-FR" smtClean="0"/>
              <a:pPr/>
              <a:t>80</a:t>
            </a:fld>
            <a:endParaRPr lang="fr-FR"/>
          </a:p>
        </p:txBody>
      </p:sp>
    </p:spTree>
    <p:extLst>
      <p:ext uri="{BB962C8B-B14F-4D97-AF65-F5344CB8AC3E}">
        <p14:creationId xmlns:p14="http://schemas.microsoft.com/office/powerpoint/2010/main" val="31067938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7B9DA30-B55F-4103-AA5F-7D9B810EC6FA}" type="slidenum">
              <a:rPr lang="fr-FR" smtClean="0"/>
              <a:pPr/>
              <a:t>81</a:t>
            </a:fld>
            <a:endParaRPr lang="fr-FR"/>
          </a:p>
        </p:txBody>
      </p:sp>
    </p:spTree>
    <p:extLst>
      <p:ext uri="{BB962C8B-B14F-4D97-AF65-F5344CB8AC3E}">
        <p14:creationId xmlns:p14="http://schemas.microsoft.com/office/powerpoint/2010/main" val="40113405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7B9DA30-B55F-4103-AA5F-7D9B810EC6FA}" type="slidenum">
              <a:rPr lang="fr-FR" smtClean="0"/>
              <a:pPr/>
              <a:t>82</a:t>
            </a:fld>
            <a:endParaRPr lang="fr-FR"/>
          </a:p>
        </p:txBody>
      </p:sp>
    </p:spTree>
    <p:extLst>
      <p:ext uri="{BB962C8B-B14F-4D97-AF65-F5344CB8AC3E}">
        <p14:creationId xmlns:p14="http://schemas.microsoft.com/office/powerpoint/2010/main" val="6143961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7B9DA30-B55F-4103-AA5F-7D9B810EC6FA}" type="slidenum">
              <a:rPr lang="fr-FR" smtClean="0"/>
              <a:pPr/>
              <a:t>83</a:t>
            </a:fld>
            <a:endParaRPr lang="fr-FR"/>
          </a:p>
        </p:txBody>
      </p:sp>
    </p:spTree>
    <p:extLst>
      <p:ext uri="{BB962C8B-B14F-4D97-AF65-F5344CB8AC3E}">
        <p14:creationId xmlns:p14="http://schemas.microsoft.com/office/powerpoint/2010/main" val="20367087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7B9DA30-B55F-4103-AA5F-7D9B810EC6FA}" type="slidenum">
              <a:rPr lang="fr-FR" smtClean="0"/>
              <a:pPr/>
              <a:t>84</a:t>
            </a:fld>
            <a:endParaRPr lang="fr-FR"/>
          </a:p>
        </p:txBody>
      </p:sp>
    </p:spTree>
    <p:extLst>
      <p:ext uri="{BB962C8B-B14F-4D97-AF65-F5344CB8AC3E}">
        <p14:creationId xmlns:p14="http://schemas.microsoft.com/office/powerpoint/2010/main" val="8279341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7B9DA30-B55F-4103-AA5F-7D9B810EC6FA}" type="slidenum">
              <a:rPr lang="fr-FR" smtClean="0"/>
              <a:pPr/>
              <a:t>85</a:t>
            </a:fld>
            <a:endParaRPr lang="fr-FR"/>
          </a:p>
        </p:txBody>
      </p:sp>
    </p:spTree>
    <p:extLst>
      <p:ext uri="{BB962C8B-B14F-4D97-AF65-F5344CB8AC3E}">
        <p14:creationId xmlns:p14="http://schemas.microsoft.com/office/powerpoint/2010/main" val="40826467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7B9DA30-B55F-4103-AA5F-7D9B810EC6FA}" type="slidenum">
              <a:rPr lang="fr-FR" smtClean="0"/>
              <a:pPr/>
              <a:t>86</a:t>
            </a:fld>
            <a:endParaRPr lang="fr-FR"/>
          </a:p>
        </p:txBody>
      </p:sp>
    </p:spTree>
    <p:extLst>
      <p:ext uri="{BB962C8B-B14F-4D97-AF65-F5344CB8AC3E}">
        <p14:creationId xmlns:p14="http://schemas.microsoft.com/office/powerpoint/2010/main" val="376471931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7B9DA30-B55F-4103-AA5F-7D9B810EC6FA}" type="slidenum">
              <a:rPr lang="fr-FR" smtClean="0"/>
              <a:pPr/>
              <a:t>87</a:t>
            </a:fld>
            <a:endParaRPr lang="fr-FR"/>
          </a:p>
        </p:txBody>
      </p:sp>
    </p:spTree>
    <p:extLst>
      <p:ext uri="{BB962C8B-B14F-4D97-AF65-F5344CB8AC3E}">
        <p14:creationId xmlns:p14="http://schemas.microsoft.com/office/powerpoint/2010/main" val="249843349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7B9DA30-B55F-4103-AA5F-7D9B810EC6FA}" type="slidenum">
              <a:rPr lang="fr-FR" smtClean="0"/>
              <a:pPr/>
              <a:t>88</a:t>
            </a:fld>
            <a:endParaRPr lang="fr-FR"/>
          </a:p>
        </p:txBody>
      </p:sp>
    </p:spTree>
    <p:extLst>
      <p:ext uri="{BB962C8B-B14F-4D97-AF65-F5344CB8AC3E}">
        <p14:creationId xmlns:p14="http://schemas.microsoft.com/office/powerpoint/2010/main" val="146366327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7B9DA30-B55F-4103-AA5F-7D9B810EC6FA}" type="slidenum">
              <a:rPr lang="fr-FR" smtClean="0"/>
              <a:pPr/>
              <a:t>89</a:t>
            </a:fld>
            <a:endParaRPr lang="fr-FR"/>
          </a:p>
        </p:txBody>
      </p:sp>
    </p:spTree>
    <p:extLst>
      <p:ext uri="{BB962C8B-B14F-4D97-AF65-F5344CB8AC3E}">
        <p14:creationId xmlns:p14="http://schemas.microsoft.com/office/powerpoint/2010/main" val="2970260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defTabSz="914280">
              <a:defRPr/>
            </a:pPr>
            <a:r>
              <a:rPr lang="fr-FR" sz="800" dirty="0" smtClean="0"/>
              <a:t>La filière retrace la succession des opérations qui, partant en amont d’une matière première – ou d’un produit intermédiaire – aboutit en aval, après plusieurs stades de transformation/valorisation à un ou plusieurs produits finis au niveau du consommateur</a:t>
            </a:r>
            <a:r>
              <a:rPr lang="fr-FR" dirty="0" smtClean="0"/>
              <a:t>.</a:t>
            </a:r>
          </a:p>
          <a:p>
            <a:endParaRPr lang="fr-FR" dirty="0"/>
          </a:p>
        </p:txBody>
      </p:sp>
      <p:sp>
        <p:nvSpPr>
          <p:cNvPr id="4" name="Espace réservé du numéro de diapositive 3"/>
          <p:cNvSpPr>
            <a:spLocks noGrp="1"/>
          </p:cNvSpPr>
          <p:nvPr>
            <p:ph type="sldNum" sz="quarter" idx="10"/>
          </p:nvPr>
        </p:nvSpPr>
        <p:spPr/>
        <p:txBody>
          <a:bodyPr/>
          <a:lstStyle/>
          <a:p>
            <a:fld id="{17B9DA30-B55F-4103-AA5F-7D9B810EC6FA}" type="slidenum">
              <a:rPr lang="fr-FR" smtClean="0"/>
              <a:pPr/>
              <a:t>5</a:t>
            </a:fld>
            <a:endParaRPr lang="fr-FR"/>
          </a:p>
        </p:txBody>
      </p:sp>
    </p:spTree>
    <p:extLst>
      <p:ext uri="{BB962C8B-B14F-4D97-AF65-F5344CB8AC3E}">
        <p14:creationId xmlns:p14="http://schemas.microsoft.com/office/powerpoint/2010/main" val="81353414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7B9DA30-B55F-4103-AA5F-7D9B810EC6FA}" type="slidenum">
              <a:rPr lang="fr-FR" smtClean="0"/>
              <a:pPr/>
              <a:t>90</a:t>
            </a:fld>
            <a:endParaRPr lang="fr-FR"/>
          </a:p>
        </p:txBody>
      </p:sp>
    </p:spTree>
    <p:extLst>
      <p:ext uri="{BB962C8B-B14F-4D97-AF65-F5344CB8AC3E}">
        <p14:creationId xmlns:p14="http://schemas.microsoft.com/office/powerpoint/2010/main" val="177313701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7B9DA30-B55F-4103-AA5F-7D9B810EC6FA}" type="slidenum">
              <a:rPr lang="fr-FR" smtClean="0"/>
              <a:pPr/>
              <a:t>91</a:t>
            </a:fld>
            <a:endParaRPr lang="fr-FR"/>
          </a:p>
        </p:txBody>
      </p:sp>
    </p:spTree>
    <p:extLst>
      <p:ext uri="{BB962C8B-B14F-4D97-AF65-F5344CB8AC3E}">
        <p14:creationId xmlns:p14="http://schemas.microsoft.com/office/powerpoint/2010/main" val="6254358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41F659-C14B-44F4-8AD8-55A3356FEEA1}" type="slidenum">
              <a:rPr lang="fr-FR"/>
              <a:pPr/>
              <a:t>92</a:t>
            </a:fld>
            <a:endParaRPr lang="fr-FR"/>
          </a:p>
        </p:txBody>
      </p:sp>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417261384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7B9DA30-B55F-4103-AA5F-7D9B810EC6FA}" type="slidenum">
              <a:rPr lang="fr-FR" smtClean="0"/>
              <a:pPr/>
              <a:t>93</a:t>
            </a:fld>
            <a:endParaRPr lang="fr-FR"/>
          </a:p>
        </p:txBody>
      </p:sp>
    </p:spTree>
    <p:extLst>
      <p:ext uri="{BB962C8B-B14F-4D97-AF65-F5344CB8AC3E}">
        <p14:creationId xmlns:p14="http://schemas.microsoft.com/office/powerpoint/2010/main" val="226415289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7B9DA30-B55F-4103-AA5F-7D9B810EC6FA}" type="slidenum">
              <a:rPr lang="fr-FR" smtClean="0"/>
              <a:pPr/>
              <a:t>94</a:t>
            </a:fld>
            <a:endParaRPr lang="fr-FR"/>
          </a:p>
        </p:txBody>
      </p:sp>
    </p:spTree>
    <p:extLst>
      <p:ext uri="{BB962C8B-B14F-4D97-AF65-F5344CB8AC3E}">
        <p14:creationId xmlns:p14="http://schemas.microsoft.com/office/powerpoint/2010/main" val="32328439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7B9DA30-B55F-4103-AA5F-7D9B810EC6FA}" type="slidenum">
              <a:rPr lang="fr-FR" smtClean="0"/>
              <a:pPr/>
              <a:t>95</a:t>
            </a:fld>
            <a:endParaRPr lang="fr-FR"/>
          </a:p>
        </p:txBody>
      </p:sp>
    </p:spTree>
    <p:extLst>
      <p:ext uri="{BB962C8B-B14F-4D97-AF65-F5344CB8AC3E}">
        <p14:creationId xmlns:p14="http://schemas.microsoft.com/office/powerpoint/2010/main" val="177145980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7B9DA30-B55F-4103-AA5F-7D9B810EC6FA}" type="slidenum">
              <a:rPr lang="fr-FR" smtClean="0"/>
              <a:pPr/>
              <a:t>96</a:t>
            </a:fld>
            <a:endParaRPr lang="fr-FR"/>
          </a:p>
        </p:txBody>
      </p:sp>
    </p:spTree>
    <p:extLst>
      <p:ext uri="{BB962C8B-B14F-4D97-AF65-F5344CB8AC3E}">
        <p14:creationId xmlns:p14="http://schemas.microsoft.com/office/powerpoint/2010/main" val="62124784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972FD0-F29B-45B2-997C-F9F47F93AFF2}" type="slidenum">
              <a:rPr lang="fr-FR"/>
              <a:pPr/>
              <a:t>97</a:t>
            </a:fld>
            <a:endParaRPr lang="fr-FR"/>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5579462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972FD0-F29B-45B2-997C-F9F47F93AFF2}" type="slidenum">
              <a:rPr lang="fr-FR"/>
              <a:pPr/>
              <a:t>110</a:t>
            </a:fld>
            <a:endParaRPr lang="fr-FR"/>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1240066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41F659-C14B-44F4-8AD8-55A3356FEEA1}" type="slidenum">
              <a:rPr lang="fr-FR"/>
              <a:pPr/>
              <a:t>129</a:t>
            </a:fld>
            <a:endParaRPr lang="fr-FR"/>
          </a:p>
        </p:txBody>
      </p:sp>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2737159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41F659-C14B-44F4-8AD8-55A3356FEEA1}" type="slidenum">
              <a:rPr lang="fr-FR"/>
              <a:pPr/>
              <a:t>6</a:t>
            </a:fld>
            <a:endParaRPr lang="fr-FR"/>
          </a:p>
        </p:txBody>
      </p:sp>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265758874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41F659-C14B-44F4-8AD8-55A3356FEEA1}" type="slidenum">
              <a:rPr lang="fr-FR"/>
              <a:pPr/>
              <a:t>130</a:t>
            </a:fld>
            <a:endParaRPr lang="fr-FR"/>
          </a:p>
        </p:txBody>
      </p:sp>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19174034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41F659-C14B-44F4-8AD8-55A3356FEEA1}" type="slidenum">
              <a:rPr lang="fr-FR"/>
              <a:pPr/>
              <a:t>131</a:t>
            </a:fld>
            <a:endParaRPr lang="fr-FR"/>
          </a:p>
        </p:txBody>
      </p:sp>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46213315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7B9DA30-B55F-4103-AA5F-7D9B810EC6FA}" type="slidenum">
              <a:rPr lang="fr-FR" smtClean="0"/>
              <a:pPr/>
              <a:t>135</a:t>
            </a:fld>
            <a:endParaRPr lang="fr-FR"/>
          </a:p>
        </p:txBody>
      </p:sp>
    </p:spTree>
    <p:extLst>
      <p:ext uri="{BB962C8B-B14F-4D97-AF65-F5344CB8AC3E}">
        <p14:creationId xmlns:p14="http://schemas.microsoft.com/office/powerpoint/2010/main" val="250920638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7B9DA30-B55F-4103-AA5F-7D9B810EC6FA}" type="slidenum">
              <a:rPr lang="fr-FR" smtClean="0"/>
              <a:pPr/>
              <a:t>136</a:t>
            </a:fld>
            <a:endParaRPr lang="fr-FR"/>
          </a:p>
        </p:txBody>
      </p:sp>
    </p:spTree>
    <p:extLst>
      <p:ext uri="{BB962C8B-B14F-4D97-AF65-F5344CB8AC3E}">
        <p14:creationId xmlns:p14="http://schemas.microsoft.com/office/powerpoint/2010/main" val="1243965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41F659-C14B-44F4-8AD8-55A3356FEEA1}" type="slidenum">
              <a:rPr lang="fr-FR"/>
              <a:pPr/>
              <a:t>7</a:t>
            </a:fld>
            <a:endParaRPr lang="fr-FR"/>
          </a:p>
        </p:txBody>
      </p:sp>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41365174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41F659-C14B-44F4-8AD8-55A3356FEEA1}" type="slidenum">
              <a:rPr lang="fr-FR"/>
              <a:pPr/>
              <a:t>8</a:t>
            </a:fld>
            <a:endParaRPr lang="fr-FR"/>
          </a:p>
        </p:txBody>
      </p:sp>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p:txBody>
          <a:bodyPr/>
          <a:lstStyle/>
          <a:p>
            <a:r>
              <a:rPr lang="fr-FR" dirty="0" smtClean="0"/>
              <a:t>Ces agents sont des personnes, des familles, des groupes de personnes constitués en association ou en entreprises, des administrations, publiques etc.</a:t>
            </a:r>
            <a:endParaRPr lang="fr-FR" dirty="0"/>
          </a:p>
        </p:txBody>
      </p:sp>
    </p:spTree>
    <p:extLst>
      <p:ext uri="{BB962C8B-B14F-4D97-AF65-F5344CB8AC3E}">
        <p14:creationId xmlns:p14="http://schemas.microsoft.com/office/powerpoint/2010/main" val="25085779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41F659-C14B-44F4-8AD8-55A3356FEEA1}" type="slidenum">
              <a:rPr lang="fr-FR"/>
              <a:pPr/>
              <a:t>9</a:t>
            </a:fld>
            <a:endParaRPr lang="fr-FR"/>
          </a:p>
        </p:txBody>
      </p:sp>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2884614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re 8"/>
          <p:cNvSpPr>
            <a:spLocks noGrp="1"/>
          </p:cNvSpPr>
          <p:nvPr>
            <p:ph type="ctrTitle" hasCustomPrompt="1"/>
          </p:nvPr>
        </p:nvSpPr>
        <p:spPr>
          <a:xfrm>
            <a:off x="539552" y="2132856"/>
            <a:ext cx="7851648" cy="1985392"/>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ctr" rtl="0">
              <a:spcBef>
                <a:spcPct val="0"/>
              </a:spcBef>
              <a:buNone/>
              <a:defRPr sz="5600" b="1" cap="all" baseline="0">
                <a:ln>
                  <a:noFill/>
                </a:ln>
                <a:solidFill>
                  <a:srgbClr val="FFFF00"/>
                </a:solidFill>
                <a:effectLst>
                  <a:outerShdw blurRad="38100" dist="25400" dir="5400000" algn="tl" rotWithShape="0">
                    <a:srgbClr val="000000">
                      <a:alpha val="43000"/>
                    </a:srgbClr>
                  </a:outerShdw>
                </a:effectLst>
                <a:latin typeface="+mj-lt"/>
                <a:ea typeface="+mj-ea"/>
                <a:cs typeface="+mj-cs"/>
              </a:defRPr>
            </a:lvl1pPr>
          </a:lstStyle>
          <a:p>
            <a:r>
              <a:rPr kumimoji="0" lang="fr-FR" dirty="0" smtClean="0"/>
              <a:t>Cliquez pour modifier le style du titre</a:t>
            </a:r>
            <a:br>
              <a:rPr kumimoji="0" lang="fr-FR" dirty="0" smtClean="0"/>
            </a:br>
            <a:endParaRPr kumimoji="0" lang="en-US" dirty="0"/>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endParaRPr lang="fr-FR"/>
          </a:p>
        </p:txBody>
      </p:sp>
      <p:sp>
        <p:nvSpPr>
          <p:cNvPr id="19" name="Espace réservé du pied de page 18"/>
          <p:cNvSpPr>
            <a:spLocks noGrp="1"/>
          </p:cNvSpPr>
          <p:nvPr>
            <p:ph type="ftr" sz="quarter" idx="11"/>
          </p:nvPr>
        </p:nvSpPr>
        <p:spPr/>
        <p:txBody>
          <a:bodyPr/>
          <a:lstStyle/>
          <a:p>
            <a:endParaRPr lang="fr-FR"/>
          </a:p>
        </p:txBody>
      </p:sp>
      <p:sp>
        <p:nvSpPr>
          <p:cNvPr id="27" name="Espace réservé du numéro de diapositive 26"/>
          <p:cNvSpPr>
            <a:spLocks noGrp="1"/>
          </p:cNvSpPr>
          <p:nvPr>
            <p:ph type="sldNum" sz="quarter" idx="12"/>
          </p:nvPr>
        </p:nvSpPr>
        <p:spPr/>
        <p:txBody>
          <a:bodyPr/>
          <a:lstStyle/>
          <a:p>
            <a:fld id="{1DFF57DA-7E8B-4DA2-9C71-FAFD1C814678}"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1A40F20-9622-411C-B055-764A2AC302A0}"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1A40F20-9622-411C-B055-764A2AC302A0}" type="slidenum">
              <a:rPr lang="fr-FR" smtClean="0"/>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685800" y="609600"/>
            <a:ext cx="7772400" cy="1143000"/>
          </a:xfrm>
        </p:spPr>
        <p:txBody>
          <a:bodyPr/>
          <a:lstStyle>
            <a:lvl1pPr algn="ctr">
              <a:defRPr cap="small" baseline="0">
                <a:solidFill>
                  <a:schemeClr val="tx1"/>
                </a:solidFill>
              </a:defRPr>
            </a:lvl1pPr>
          </a:lstStyle>
          <a:p>
            <a:r>
              <a:rPr lang="fr-FR" dirty="0" smtClean="0"/>
              <a:t>Cliquez pour modifier le style du titre</a:t>
            </a:r>
            <a:endParaRPr lang="fr-FR" dirty="0"/>
          </a:p>
        </p:txBody>
      </p:sp>
      <p:sp>
        <p:nvSpPr>
          <p:cNvPr id="3" name="Espace réservé du tableau 2"/>
          <p:cNvSpPr>
            <a:spLocks noGrp="1"/>
          </p:cNvSpPr>
          <p:nvPr>
            <p:ph type="tbl" idx="1"/>
          </p:nvPr>
        </p:nvSpPr>
        <p:spPr>
          <a:xfrm>
            <a:off x="685800" y="1981200"/>
            <a:ext cx="7772400" cy="4114800"/>
          </a:xfrm>
        </p:spPr>
        <p:txBody>
          <a:bodyPr/>
          <a:lstStyle/>
          <a:p>
            <a:endParaRPr lang="fr-FR"/>
          </a:p>
        </p:txBody>
      </p:sp>
      <p:sp>
        <p:nvSpPr>
          <p:cNvPr id="4" name="Espace réservé de la date 3"/>
          <p:cNvSpPr>
            <a:spLocks noGrp="1"/>
          </p:cNvSpPr>
          <p:nvPr>
            <p:ph type="dt" sz="half" idx="10"/>
          </p:nvPr>
        </p:nvSpPr>
        <p:spPr>
          <a:xfrm>
            <a:off x="685800" y="6248400"/>
            <a:ext cx="1905000" cy="457200"/>
          </a:xfrm>
        </p:spPr>
        <p:txBody>
          <a:bodyPr/>
          <a:lstStyle>
            <a:lvl1pPr>
              <a:defRPr/>
            </a:lvl1pPr>
          </a:lstStyle>
          <a:p>
            <a:endParaRPr lang="fr-FR"/>
          </a:p>
        </p:txBody>
      </p:sp>
      <p:sp>
        <p:nvSpPr>
          <p:cNvPr id="5" name="Espace réservé du pied de page 4"/>
          <p:cNvSpPr>
            <a:spLocks noGrp="1"/>
          </p:cNvSpPr>
          <p:nvPr>
            <p:ph type="ftr" sz="quarter" idx="11"/>
          </p:nvPr>
        </p:nvSpPr>
        <p:spPr>
          <a:xfrm>
            <a:off x="3124200" y="6248400"/>
            <a:ext cx="2895600" cy="457200"/>
          </a:xfrm>
        </p:spPr>
        <p:txBody>
          <a:bodyPr/>
          <a:lstStyle>
            <a:lvl1pPr>
              <a:defRPr/>
            </a:lvl1pPr>
          </a:lstStyle>
          <a:p>
            <a:endParaRPr lang="fr-FR"/>
          </a:p>
        </p:txBody>
      </p:sp>
      <p:sp>
        <p:nvSpPr>
          <p:cNvPr id="6" name="Espace réservé du numéro de diapositive 5"/>
          <p:cNvSpPr>
            <a:spLocks noGrp="1"/>
          </p:cNvSpPr>
          <p:nvPr>
            <p:ph type="sldNum" sz="quarter" idx="12"/>
          </p:nvPr>
        </p:nvSpPr>
        <p:spPr>
          <a:xfrm>
            <a:off x="6553200" y="6248400"/>
            <a:ext cx="1905000" cy="457200"/>
          </a:xfrm>
        </p:spPr>
        <p:txBody>
          <a:bodyPr/>
          <a:lstStyle>
            <a:lvl1pPr>
              <a:defRPr/>
            </a:lvl1pPr>
          </a:lstStyle>
          <a:p>
            <a:fld id="{74957497-41CB-4ACA-BBC2-6414F1C39461}" type="slidenum">
              <a:rPr lang="fr-F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7BDC1E2-A9AF-4394-9891-48F91B7D0E99}"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1A40F20-9622-411C-B055-764A2AC302A0}"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1A40F20-9622-411C-B055-764A2AC302A0}"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1A40F20-9622-411C-B055-764A2AC302A0}"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1A40F20-9622-411C-B055-764A2AC302A0}"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1A40F20-9622-411C-B055-764A2AC302A0}"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1A40F20-9622-411C-B055-764A2AC302A0}"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077200" y="6356350"/>
            <a:ext cx="609600" cy="365125"/>
          </a:xfrm>
        </p:spPr>
        <p:txBody>
          <a:bodyPr/>
          <a:lstStyle/>
          <a:p>
            <a:fld id="{A1A40F20-9622-411C-B055-764A2AC302A0}" type="slidenum">
              <a:rPr lang="fr-FR" smtClean="0"/>
              <a:pPr/>
              <a:t>‹N°›</a:t>
            </a:fld>
            <a:endParaRPr lang="fr-FR"/>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dirty="0" smtClean="0"/>
              <a:t>Cliquez pour modifier le style du titre</a:t>
            </a:r>
            <a:endParaRPr kumimoji="0" lang="en-US" dirty="0"/>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FR"/>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FR"/>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1A40F20-9622-411C-B055-764A2AC302A0}" type="slidenum">
              <a:rPr lang="fr-FR" smtClean="0"/>
              <a:pPr/>
              <a:t>‹N°›</a:t>
            </a:fld>
            <a:endParaRPr lang="fr-FR"/>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390" r:id="rId1"/>
    <p:sldLayoutId id="2147484391" r:id="rId2"/>
    <p:sldLayoutId id="2147484392" r:id="rId3"/>
    <p:sldLayoutId id="2147484393" r:id="rId4"/>
    <p:sldLayoutId id="2147484394" r:id="rId5"/>
    <p:sldLayoutId id="2147484395" r:id="rId6"/>
    <p:sldLayoutId id="2147484396" r:id="rId7"/>
    <p:sldLayoutId id="2147484397" r:id="rId8"/>
    <p:sldLayoutId id="2147484398" r:id="rId9"/>
    <p:sldLayoutId id="2147484399" r:id="rId10"/>
    <p:sldLayoutId id="2147484400" r:id="rId11"/>
    <p:sldLayoutId id="2147484401" r:id="rId12"/>
  </p:sldLayoutIdLst>
  <p:txStyles>
    <p:titleStyle>
      <a:lvl1pPr algn="ctr"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4.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gif"/><Relationship Id="rId1" Type="http://schemas.openxmlformats.org/officeDocument/2006/relationships/slideLayout" Target="../slideLayouts/slideLayout1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2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2.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2.xml"/></Relationships>
</file>

<file path=ppt/slides/_rels/slide123.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2.xml"/></Relationships>
</file>

<file path=ppt/slides/_rels/slide124.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fr.wikipedia.org/wiki/Fichier:Kapern.jpg" TargetMode="Externa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7.png"/></Relationships>
</file>

<file path=ppt/slides/_rels/slide7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8.xml"/><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7.png"/></Relationships>
</file>

<file path=ppt/slides/_rels/slide7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9.xml"/><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7.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22.wmf"/><Relationship Id="rId5" Type="http://schemas.openxmlformats.org/officeDocument/2006/relationships/oleObject" Target="../embeddings/oleObject1.bin"/><Relationship Id="rId4" Type="http://schemas.openxmlformats.org/officeDocument/2006/relationships/image" Target="../media/image23.png"/></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55576" y="2492896"/>
            <a:ext cx="7772400" cy="2016224"/>
          </a:xfrm>
          <a:ln>
            <a:solidFill>
              <a:schemeClr val="accent1"/>
            </a:solidFill>
          </a:ln>
        </p:spPr>
        <p:txBody>
          <a:bodyPr>
            <a:normAutofit/>
          </a:bodyPr>
          <a:lstStyle/>
          <a:p>
            <a:pPr algn="ctr"/>
            <a:r>
              <a:rPr lang="fr-FR" sz="4000" dirty="0" smtClean="0"/>
              <a:t>Pratique de l’analyse des filières</a:t>
            </a:r>
            <a:br>
              <a:rPr lang="fr-FR" sz="4000" dirty="0" smtClean="0"/>
            </a:br>
            <a:endParaRPr lang="fr-FR" sz="4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a:xfrm>
            <a:off x="684213" y="333375"/>
            <a:ext cx="7772400" cy="1143000"/>
          </a:xfrm>
        </p:spPr>
        <p:txBody>
          <a:bodyPr/>
          <a:lstStyle/>
          <a:p>
            <a:r>
              <a:rPr lang="fr-FR" dirty="0" smtClean="0"/>
              <a:t> Flux entre agents</a:t>
            </a:r>
            <a:endParaRPr lang="fr-FR" dirty="0"/>
          </a:p>
        </p:txBody>
      </p:sp>
      <p:sp>
        <p:nvSpPr>
          <p:cNvPr id="4" name="Rectangle 3"/>
          <p:cNvSpPr/>
          <p:nvPr/>
        </p:nvSpPr>
        <p:spPr>
          <a:xfrm>
            <a:off x="683568" y="2204864"/>
            <a:ext cx="7920880" cy="2308324"/>
          </a:xfrm>
          <a:prstGeom prst="rect">
            <a:avLst/>
          </a:prstGeom>
        </p:spPr>
        <p:txBody>
          <a:bodyPr wrap="square">
            <a:spAutoFit/>
          </a:bodyPr>
          <a:lstStyle/>
          <a:p>
            <a:pPr algn="ctr"/>
            <a:r>
              <a:rPr lang="fr-FR" sz="3200" dirty="0" smtClean="0">
                <a:latin typeface="+mn-lt"/>
              </a:rPr>
              <a:t>Les flux sont </a:t>
            </a:r>
            <a:r>
              <a:rPr lang="fr-FR" sz="3200" b="1" dirty="0" smtClean="0">
                <a:latin typeface="+mn-lt"/>
              </a:rPr>
              <a:t>des transferts de biens, de services ou de fonds </a:t>
            </a:r>
            <a:r>
              <a:rPr lang="fr-FR" sz="3200" dirty="0" smtClean="0">
                <a:latin typeface="+mn-lt"/>
              </a:rPr>
              <a:t>qui se réalisent entre les agents.</a:t>
            </a:r>
          </a:p>
          <a:p>
            <a:endParaRPr lang="fr-FR" dirty="0" smtClean="0">
              <a:latin typeface="+mn-lt"/>
            </a:endParaRPr>
          </a:p>
          <a:p>
            <a:r>
              <a:rPr lang="fr-FR" dirty="0" smtClean="0">
                <a:latin typeface="+mn-lt"/>
              </a:rPr>
              <a:t>	</a:t>
            </a:r>
            <a:endParaRPr lang="fr-FR" dirty="0">
              <a:latin typeface="+mn-lt"/>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260648"/>
            <a:ext cx="7772400" cy="1143000"/>
          </a:xfrm>
        </p:spPr>
        <p:txBody>
          <a:bodyPr>
            <a:normAutofit/>
          </a:bodyPr>
          <a:lstStyle/>
          <a:p>
            <a:r>
              <a:rPr lang="fr-FR" dirty="0" smtClean="0"/>
              <a:t>Valeur ajoutée directe</a:t>
            </a:r>
            <a:endParaRPr lang="fr-FR" dirty="0"/>
          </a:p>
        </p:txBody>
      </p:sp>
      <p:sp>
        <p:nvSpPr>
          <p:cNvPr id="5" name="Rectangle 5"/>
          <p:cNvSpPr>
            <a:spLocks noChangeArrowheads="1"/>
          </p:cNvSpPr>
          <p:nvPr/>
        </p:nvSpPr>
        <p:spPr bwMode="auto">
          <a:xfrm>
            <a:off x="251520" y="1700808"/>
            <a:ext cx="8677472" cy="4608512"/>
          </a:xfrm>
          <a:prstGeom prst="rect">
            <a:avLst/>
          </a:prstGeom>
          <a:noFill/>
          <a:ln w="9525">
            <a:noFill/>
            <a:miter lim="800000"/>
            <a:headEnd/>
            <a:tailEnd/>
          </a:ln>
          <a:effectLst/>
        </p:spPr>
        <p:txBody>
          <a:bodyPr/>
          <a:lstStyle/>
          <a:p>
            <a:pPr marL="342900" indent="-342900">
              <a:spcBef>
                <a:spcPct val="20000"/>
              </a:spcBef>
            </a:pPr>
            <a:r>
              <a:rPr lang="fr-FR" sz="2800" dirty="0" smtClean="0">
                <a:latin typeface="+mj-lt"/>
              </a:rPr>
              <a:t>			</a:t>
            </a:r>
            <a:r>
              <a:rPr lang="fr-FR" sz="2800" dirty="0" smtClean="0">
                <a:solidFill>
                  <a:srgbClr val="FF0000"/>
                </a:solidFill>
                <a:latin typeface="+mj-lt"/>
              </a:rPr>
              <a:t>VA directe = P – (CI locales+CI caf)</a:t>
            </a:r>
          </a:p>
          <a:p>
            <a:pPr marL="342900" indent="-342900">
              <a:spcBef>
                <a:spcPct val="20000"/>
              </a:spcBef>
            </a:pPr>
            <a:endParaRPr lang="fr-FR" sz="2800" dirty="0" smtClean="0">
              <a:latin typeface="+mj-lt"/>
            </a:endParaRPr>
          </a:p>
          <a:p>
            <a:pPr marL="342900" indent="-342900">
              <a:spcBef>
                <a:spcPct val="20000"/>
              </a:spcBef>
            </a:pPr>
            <a:r>
              <a:rPr lang="fr-FR" sz="2800" dirty="0" smtClean="0">
                <a:latin typeface="+mj-lt"/>
              </a:rPr>
              <a:t>VA directe = VA du compte de production + taxes et droits de douanes sur les CI importés</a:t>
            </a:r>
          </a:p>
          <a:p>
            <a:pPr marL="342900" indent="-342900">
              <a:spcBef>
                <a:spcPct val="20000"/>
              </a:spcBef>
            </a:pPr>
            <a:r>
              <a:rPr lang="fr-FR" sz="2800" dirty="0" smtClean="0">
                <a:latin typeface="+mj-lt"/>
              </a:rPr>
              <a:t>P = Valeur de la production de la filière</a:t>
            </a:r>
          </a:p>
          <a:p>
            <a:pPr marL="342900" indent="-342900">
              <a:spcBef>
                <a:spcPct val="20000"/>
              </a:spcBef>
            </a:pPr>
            <a:r>
              <a:rPr lang="fr-FR" sz="2800" dirty="0" smtClean="0">
                <a:latin typeface="+mj-lt"/>
              </a:rPr>
              <a:t>CI locales : valeur des CI hors filières</a:t>
            </a:r>
          </a:p>
          <a:p>
            <a:pPr marL="342900" indent="-342900">
              <a:spcBef>
                <a:spcPct val="20000"/>
              </a:spcBef>
            </a:pPr>
            <a:r>
              <a:rPr lang="fr-FR" sz="2800" dirty="0" smtClean="0">
                <a:latin typeface="+mj-lt"/>
              </a:rPr>
              <a:t>CI caf : cout en devises des consommations intermédiaires importées</a:t>
            </a:r>
          </a:p>
          <a:p>
            <a:pPr marL="342900" indent="-342900">
              <a:spcBef>
                <a:spcPct val="20000"/>
              </a:spcBef>
              <a:buFontTx/>
              <a:buChar char="•"/>
            </a:pPr>
            <a:endParaRPr lang="fr-FR" sz="3200" dirty="0" smtClean="0">
              <a:latin typeface="+mn-lt"/>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16632"/>
            <a:ext cx="7772400" cy="1143000"/>
          </a:xfrm>
        </p:spPr>
        <p:txBody>
          <a:bodyPr>
            <a:normAutofit/>
          </a:bodyPr>
          <a:lstStyle/>
          <a:p>
            <a:r>
              <a:rPr lang="fr-FR" dirty="0" smtClean="0">
                <a:solidFill>
                  <a:srgbClr val="FFFF00"/>
                </a:solidFill>
              </a:rPr>
              <a:t>Les effets indirects</a:t>
            </a:r>
            <a:endParaRPr lang="fr-FR" dirty="0">
              <a:solidFill>
                <a:srgbClr val="FFFF00"/>
              </a:solidFill>
            </a:endParaRPr>
          </a:p>
        </p:txBody>
      </p:sp>
      <p:sp>
        <p:nvSpPr>
          <p:cNvPr id="5" name="Rectangle 5"/>
          <p:cNvSpPr>
            <a:spLocks noChangeArrowheads="1"/>
          </p:cNvSpPr>
          <p:nvPr/>
        </p:nvSpPr>
        <p:spPr bwMode="auto">
          <a:xfrm>
            <a:off x="466528" y="1844824"/>
            <a:ext cx="8677472" cy="3744416"/>
          </a:xfrm>
          <a:prstGeom prst="rect">
            <a:avLst/>
          </a:prstGeom>
          <a:noFill/>
          <a:ln w="9525">
            <a:noFill/>
            <a:miter lim="800000"/>
            <a:headEnd/>
            <a:tailEnd/>
          </a:ln>
          <a:effectLst/>
        </p:spPr>
        <p:txBody>
          <a:bodyPr/>
          <a:lstStyle/>
          <a:p>
            <a:pPr marL="342900" indent="-342900">
              <a:spcBef>
                <a:spcPct val="20000"/>
              </a:spcBef>
              <a:buFontTx/>
              <a:buChar char="-"/>
            </a:pPr>
            <a:r>
              <a:rPr lang="fr-FR" sz="2800" dirty="0" smtClean="0">
                <a:latin typeface="+mj-lt"/>
              </a:rPr>
              <a:t>Effets induits par la filière auprès des fournisseurs et autres agents de l’économie du fait des CI </a:t>
            </a:r>
          </a:p>
          <a:p>
            <a:pPr marL="342900" indent="-342900">
              <a:spcBef>
                <a:spcPct val="20000"/>
              </a:spcBef>
              <a:buFontTx/>
              <a:buChar char="-"/>
            </a:pPr>
            <a:endParaRPr lang="fr-FR" sz="2800" dirty="0" smtClean="0">
              <a:latin typeface="+mj-lt"/>
            </a:endParaRPr>
          </a:p>
          <a:p>
            <a:pPr marL="342900" indent="-342900">
              <a:spcBef>
                <a:spcPct val="20000"/>
              </a:spcBef>
              <a:buFontTx/>
              <a:buChar char="-"/>
            </a:pPr>
            <a:r>
              <a:rPr lang="fr-FR" sz="2800" dirty="0" smtClean="0">
                <a:latin typeface="+mj-lt"/>
              </a:rPr>
              <a:t>Calcul par le principe de la remontée de chaine de production : Chaque CI locale est elle-même issue d’une CI locale et d’une CI importée….</a:t>
            </a:r>
          </a:p>
          <a:p>
            <a:pPr marL="342900" indent="-342900">
              <a:spcBef>
                <a:spcPct val="20000"/>
              </a:spcBef>
              <a:buFontTx/>
              <a:buChar char="-"/>
            </a:pPr>
            <a:endParaRPr lang="fr-FR" sz="2800" dirty="0" smtClean="0">
              <a:latin typeface="+mj-lt"/>
            </a:endParaRPr>
          </a:p>
          <a:p>
            <a:pPr marL="342900" indent="-342900">
              <a:spcBef>
                <a:spcPct val="20000"/>
              </a:spcBef>
              <a:buFontTx/>
              <a:buChar char="-"/>
            </a:pPr>
            <a:r>
              <a:rPr lang="fr-FR" sz="2800" dirty="0" smtClean="0">
                <a:latin typeface="+mj-lt"/>
              </a:rPr>
              <a:t>La VA Indirecte : somme des VA distribuées a tous ces stades de production des CI</a:t>
            </a:r>
          </a:p>
          <a:p>
            <a:pPr marL="342900" indent="-342900">
              <a:spcBef>
                <a:spcPct val="20000"/>
              </a:spcBef>
            </a:pPr>
            <a:endParaRPr lang="fr-FR" sz="2800" dirty="0" smtClean="0">
              <a:latin typeface="+mj-lt"/>
            </a:endParaRPr>
          </a:p>
          <a:p>
            <a:pPr marL="342900" indent="-342900">
              <a:spcBef>
                <a:spcPct val="20000"/>
              </a:spcBef>
            </a:pPr>
            <a:endParaRPr lang="fr-FR" sz="2800" dirty="0" smtClean="0">
              <a:latin typeface="+mj-lt"/>
            </a:endParaRPr>
          </a:p>
          <a:p>
            <a:pPr marL="342900" indent="-342900">
              <a:spcBef>
                <a:spcPct val="20000"/>
              </a:spcBef>
              <a:buFontTx/>
              <a:buChar char="•"/>
            </a:pPr>
            <a:endParaRPr lang="fr-FR" sz="3200" dirty="0" smtClean="0">
              <a:latin typeface="+mn-lt"/>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243408"/>
            <a:ext cx="7772400" cy="1143000"/>
          </a:xfrm>
        </p:spPr>
        <p:txBody>
          <a:bodyPr>
            <a:normAutofit/>
          </a:bodyPr>
          <a:lstStyle/>
          <a:p>
            <a:r>
              <a:rPr lang="fr-FR" dirty="0" smtClean="0">
                <a:solidFill>
                  <a:srgbClr val="FFFF00"/>
                </a:solidFill>
              </a:rPr>
              <a:t>Les effets inclus</a:t>
            </a:r>
            <a:endParaRPr lang="fr-FR" dirty="0">
              <a:solidFill>
                <a:srgbClr val="FFFF00"/>
              </a:solidFill>
            </a:endParaRPr>
          </a:p>
        </p:txBody>
      </p:sp>
      <p:pic>
        <p:nvPicPr>
          <p:cNvPr id="197634" name="Picture 2"/>
          <p:cNvPicPr>
            <a:picLocks noChangeAspect="1" noChangeArrowheads="1"/>
          </p:cNvPicPr>
          <p:nvPr/>
        </p:nvPicPr>
        <p:blipFill>
          <a:blip r:embed="rId2" cstate="print"/>
          <a:srcRect/>
          <a:stretch>
            <a:fillRect/>
          </a:stretch>
        </p:blipFill>
        <p:spPr bwMode="auto">
          <a:xfrm>
            <a:off x="-36512" y="1196752"/>
            <a:ext cx="9144000" cy="56612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0"/>
            <a:ext cx="7772400" cy="1143000"/>
          </a:xfrm>
        </p:spPr>
        <p:txBody>
          <a:bodyPr>
            <a:normAutofit/>
          </a:bodyPr>
          <a:lstStyle/>
          <a:p>
            <a:r>
              <a:rPr lang="fr-FR" dirty="0" smtClean="0"/>
              <a:t>Gain net en devises</a:t>
            </a:r>
            <a:endParaRPr lang="fr-FR" dirty="0"/>
          </a:p>
        </p:txBody>
      </p:sp>
      <p:sp>
        <p:nvSpPr>
          <p:cNvPr id="5" name="Rectangle 5"/>
          <p:cNvSpPr>
            <a:spLocks noChangeArrowheads="1"/>
          </p:cNvSpPr>
          <p:nvPr/>
        </p:nvSpPr>
        <p:spPr bwMode="auto">
          <a:xfrm>
            <a:off x="251520" y="1916832"/>
            <a:ext cx="8677472" cy="4608512"/>
          </a:xfrm>
          <a:prstGeom prst="rect">
            <a:avLst/>
          </a:prstGeom>
          <a:noFill/>
          <a:ln w="9525">
            <a:noFill/>
            <a:miter lim="800000"/>
            <a:headEnd/>
            <a:tailEnd/>
          </a:ln>
          <a:effectLst/>
        </p:spPr>
        <p:txBody>
          <a:bodyPr/>
          <a:lstStyle/>
          <a:p>
            <a:pPr marL="342900" indent="-342900">
              <a:spcBef>
                <a:spcPct val="20000"/>
              </a:spcBef>
            </a:pPr>
            <a:r>
              <a:rPr lang="fr-FR" sz="2800" dirty="0" smtClean="0">
                <a:latin typeface="+mj-lt"/>
              </a:rPr>
              <a:t>			</a:t>
            </a:r>
            <a:r>
              <a:rPr lang="fr-FR" sz="2800" dirty="0" smtClean="0">
                <a:solidFill>
                  <a:srgbClr val="FF0000"/>
                </a:solidFill>
                <a:latin typeface="+mj-lt"/>
              </a:rPr>
              <a:t>Gain net en devises= P exporté – CI caf</a:t>
            </a:r>
          </a:p>
          <a:p>
            <a:pPr marL="342900" indent="-342900">
              <a:spcBef>
                <a:spcPct val="20000"/>
              </a:spcBef>
            </a:pPr>
            <a:endParaRPr lang="fr-FR" sz="2800" dirty="0" smtClean="0">
              <a:latin typeface="+mj-lt"/>
            </a:endParaRPr>
          </a:p>
          <a:p>
            <a:pPr marL="342900" indent="-342900">
              <a:spcBef>
                <a:spcPct val="20000"/>
              </a:spcBef>
            </a:pPr>
            <a:r>
              <a:rPr lang="fr-FR" sz="2800" dirty="0" smtClean="0">
                <a:latin typeface="+mj-lt"/>
              </a:rPr>
              <a:t>P exportée = Valeur de la production exportée de la filière</a:t>
            </a:r>
          </a:p>
          <a:p>
            <a:pPr marL="342900" indent="-342900">
              <a:spcBef>
                <a:spcPct val="20000"/>
              </a:spcBef>
            </a:pPr>
            <a:r>
              <a:rPr lang="fr-FR" sz="2800" dirty="0" smtClean="0">
                <a:latin typeface="+mj-lt"/>
              </a:rPr>
              <a:t>CI caf= cout en devises des consommations intermédiaires importées</a:t>
            </a:r>
          </a:p>
          <a:p>
            <a:pPr marL="342900" indent="-342900">
              <a:spcBef>
                <a:spcPct val="20000"/>
              </a:spcBef>
              <a:buFontTx/>
              <a:buChar char="•"/>
            </a:pPr>
            <a:endParaRPr lang="fr-FR" sz="3200" dirty="0" smtClean="0">
              <a:latin typeface="+mn-lt"/>
            </a:endParaRP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0"/>
            <a:ext cx="7772400" cy="1143000"/>
          </a:xfrm>
        </p:spPr>
        <p:txBody>
          <a:bodyPr>
            <a:normAutofit/>
          </a:bodyPr>
          <a:lstStyle/>
          <a:p>
            <a:r>
              <a:rPr lang="fr-FR" dirty="0" smtClean="0"/>
              <a:t>Revenus directs distribués</a:t>
            </a:r>
            <a:endParaRPr lang="fr-FR" dirty="0"/>
          </a:p>
        </p:txBody>
      </p:sp>
      <p:sp>
        <p:nvSpPr>
          <p:cNvPr id="5" name="Rectangle 5"/>
          <p:cNvSpPr>
            <a:spLocks noChangeArrowheads="1"/>
          </p:cNvSpPr>
          <p:nvPr/>
        </p:nvSpPr>
        <p:spPr bwMode="auto">
          <a:xfrm>
            <a:off x="251520" y="1700808"/>
            <a:ext cx="8677472" cy="4608512"/>
          </a:xfrm>
          <a:prstGeom prst="rect">
            <a:avLst/>
          </a:prstGeom>
          <a:noFill/>
          <a:ln w="9525">
            <a:noFill/>
            <a:miter lim="800000"/>
            <a:headEnd/>
            <a:tailEnd/>
          </a:ln>
          <a:effectLst/>
        </p:spPr>
        <p:txBody>
          <a:bodyPr/>
          <a:lstStyle/>
          <a:p>
            <a:pPr marL="342900" indent="-342900">
              <a:spcBef>
                <a:spcPct val="20000"/>
              </a:spcBef>
            </a:pPr>
            <a:r>
              <a:rPr lang="fr-FR" sz="2800" dirty="0" smtClean="0">
                <a:latin typeface="+mj-lt"/>
              </a:rPr>
              <a:t>			</a:t>
            </a:r>
            <a:r>
              <a:rPr lang="fr-FR" sz="2800" dirty="0" smtClean="0">
                <a:solidFill>
                  <a:srgbClr val="FF0000"/>
                </a:solidFill>
                <a:latin typeface="+mj-lt"/>
              </a:rPr>
              <a:t>Revenu direct distribués= </a:t>
            </a:r>
          </a:p>
          <a:p>
            <a:pPr marL="342900" indent="-342900">
              <a:spcBef>
                <a:spcPct val="20000"/>
              </a:spcBef>
            </a:pPr>
            <a:r>
              <a:rPr lang="fr-FR" sz="2800" dirty="0" smtClean="0">
                <a:solidFill>
                  <a:srgbClr val="FF0000"/>
                </a:solidFill>
                <a:latin typeface="+mj-lt"/>
              </a:rPr>
              <a:t>		VA directe+ subventions directes d’exploitations</a:t>
            </a:r>
          </a:p>
          <a:p>
            <a:pPr marL="342900" indent="-342900">
              <a:spcBef>
                <a:spcPct val="20000"/>
              </a:spcBef>
            </a:pPr>
            <a:endParaRPr lang="fr-FR" sz="2800" dirty="0" smtClean="0">
              <a:latin typeface="+mj-lt"/>
            </a:endParaRPr>
          </a:p>
          <a:p>
            <a:pPr marL="342900" indent="-342900">
              <a:spcBef>
                <a:spcPct val="20000"/>
              </a:spcBef>
            </a:pPr>
            <a:r>
              <a:rPr lang="fr-FR" sz="2800" dirty="0" smtClean="0">
                <a:latin typeface="+mj-lt"/>
              </a:rPr>
              <a:t>VA directe = VA du compte de production + taxes et droits de douanes sur les CI importés</a:t>
            </a:r>
          </a:p>
          <a:p>
            <a:pPr marL="342900" indent="-342900">
              <a:spcBef>
                <a:spcPct val="20000"/>
              </a:spcBef>
            </a:pPr>
            <a:r>
              <a:rPr lang="fr-FR" sz="2800" dirty="0" smtClean="0">
                <a:latin typeface="+mj-lt"/>
              </a:rPr>
              <a:t>Subventions directes </a:t>
            </a:r>
            <a:r>
              <a:rPr lang="fr-FR" sz="2800" dirty="0" smtClean="0">
                <a:latin typeface="+mj-lt"/>
              </a:rPr>
              <a:t>d’</a:t>
            </a:r>
            <a:r>
              <a:rPr lang="fr-FR" sz="2800" dirty="0" err="1" smtClean="0">
                <a:latin typeface="+mj-lt"/>
              </a:rPr>
              <a:t>exploitat</a:t>
            </a:r>
            <a:r>
              <a:rPr lang="fr-FR" sz="2800" dirty="0" smtClean="0">
                <a:latin typeface="+mj-lt"/>
              </a:rPr>
              <a:t> ions </a:t>
            </a:r>
            <a:r>
              <a:rPr lang="fr-FR" sz="2800" dirty="0" smtClean="0">
                <a:latin typeface="+mj-lt"/>
              </a:rPr>
              <a:t>= subventions reçues directement par les agents pour leur activités de production du produit de la filière</a:t>
            </a:r>
          </a:p>
          <a:p>
            <a:pPr marL="342900" indent="-342900">
              <a:spcBef>
                <a:spcPct val="20000"/>
              </a:spcBef>
              <a:buFontTx/>
              <a:buChar char="•"/>
            </a:pPr>
            <a:endParaRPr lang="fr-FR" sz="3200" dirty="0" smtClean="0">
              <a:latin typeface="+mn-lt"/>
            </a:endParaRP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260648"/>
            <a:ext cx="7772400" cy="1143000"/>
          </a:xfrm>
        </p:spPr>
        <p:txBody>
          <a:bodyPr>
            <a:normAutofit/>
          </a:bodyPr>
          <a:lstStyle/>
          <a:p>
            <a:r>
              <a:rPr lang="fr-FR" dirty="0" smtClean="0"/>
              <a:t>En pratique</a:t>
            </a:r>
            <a:endParaRPr lang="fr-FR" dirty="0"/>
          </a:p>
        </p:txBody>
      </p:sp>
      <p:sp>
        <p:nvSpPr>
          <p:cNvPr id="5" name="Rectangle 5"/>
          <p:cNvSpPr>
            <a:spLocks noChangeArrowheads="1"/>
          </p:cNvSpPr>
          <p:nvPr/>
        </p:nvSpPr>
        <p:spPr bwMode="auto">
          <a:xfrm>
            <a:off x="539552" y="1844824"/>
            <a:ext cx="8353944" cy="3744416"/>
          </a:xfrm>
          <a:prstGeom prst="rect">
            <a:avLst/>
          </a:prstGeom>
          <a:noFill/>
          <a:ln w="9525">
            <a:noFill/>
            <a:miter lim="800000"/>
            <a:headEnd/>
            <a:tailEnd/>
          </a:ln>
          <a:effectLst/>
        </p:spPr>
        <p:txBody>
          <a:bodyPr/>
          <a:lstStyle/>
          <a:p>
            <a:pPr marL="342900" indent="-342900">
              <a:spcBef>
                <a:spcPct val="20000"/>
              </a:spcBef>
            </a:pPr>
            <a:r>
              <a:rPr lang="fr-FR" sz="2800" dirty="0" smtClean="0">
                <a:latin typeface="+mj-lt"/>
              </a:rPr>
              <a:t>1. Remontée des chaines de production :</a:t>
            </a:r>
          </a:p>
          <a:p>
            <a:pPr marL="342900" indent="-342900">
              <a:spcBef>
                <a:spcPct val="20000"/>
              </a:spcBef>
              <a:buFontTx/>
              <a:buChar char="-"/>
            </a:pPr>
            <a:r>
              <a:rPr lang="fr-FR" sz="2800" dirty="0" smtClean="0">
                <a:latin typeface="+mj-lt"/>
              </a:rPr>
              <a:t>Effectué sur les CI principales</a:t>
            </a:r>
          </a:p>
          <a:p>
            <a:pPr marL="342900" indent="-342900">
              <a:spcBef>
                <a:spcPct val="20000"/>
              </a:spcBef>
              <a:buFontTx/>
              <a:buChar char="-"/>
            </a:pPr>
            <a:r>
              <a:rPr lang="fr-FR" sz="2800" dirty="0" smtClean="0">
                <a:latin typeface="+mj-lt"/>
              </a:rPr>
              <a:t>Difficulté de collecte et reconstitution des comptes</a:t>
            </a:r>
          </a:p>
          <a:p>
            <a:pPr marL="342900" indent="-342900">
              <a:spcBef>
                <a:spcPct val="20000"/>
              </a:spcBef>
              <a:buFontTx/>
              <a:buChar char="-"/>
            </a:pPr>
            <a:endParaRPr lang="fr-FR" sz="2800" dirty="0" smtClean="0">
              <a:latin typeface="+mj-lt"/>
            </a:endParaRPr>
          </a:p>
          <a:p>
            <a:pPr marL="342900" indent="-342900">
              <a:spcBef>
                <a:spcPct val="20000"/>
              </a:spcBef>
            </a:pPr>
            <a:r>
              <a:rPr lang="fr-FR" sz="2800" dirty="0" smtClean="0">
                <a:latin typeface="+mj-lt"/>
              </a:rPr>
              <a:t>2. Utilisation des coefficients inclus issus de la comptabilité nationale</a:t>
            </a:r>
          </a:p>
          <a:p>
            <a:pPr marL="342900" indent="-342900">
              <a:spcBef>
                <a:spcPct val="20000"/>
              </a:spcBef>
            </a:pPr>
            <a:endParaRPr lang="fr-FR" sz="2800" dirty="0" smtClean="0">
              <a:latin typeface="+mj-lt"/>
            </a:endParaRPr>
          </a:p>
          <a:p>
            <a:pPr marL="342900" indent="-342900">
              <a:spcBef>
                <a:spcPct val="20000"/>
              </a:spcBef>
            </a:pPr>
            <a:endParaRPr lang="fr-FR" sz="2800" dirty="0" smtClean="0">
              <a:latin typeface="+mj-lt"/>
            </a:endParaRPr>
          </a:p>
          <a:p>
            <a:pPr marL="342900" indent="-342900">
              <a:spcBef>
                <a:spcPct val="20000"/>
              </a:spcBef>
              <a:buFontTx/>
              <a:buChar char="•"/>
            </a:pPr>
            <a:endParaRPr lang="fr-FR" sz="3200" dirty="0" smtClean="0">
              <a:latin typeface="+mn-lt"/>
            </a:endParaRP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188640"/>
            <a:ext cx="7772400" cy="1143000"/>
          </a:xfrm>
        </p:spPr>
        <p:txBody>
          <a:bodyPr>
            <a:normAutofit/>
          </a:bodyPr>
          <a:lstStyle/>
          <a:p>
            <a:r>
              <a:rPr lang="fr-FR" dirty="0" smtClean="0"/>
              <a:t>Méthode et </a:t>
            </a:r>
            <a:r>
              <a:rPr lang="fr-FR" dirty="0" err="1" smtClean="0"/>
              <a:t>eléments</a:t>
            </a:r>
            <a:r>
              <a:rPr lang="fr-FR" dirty="0" smtClean="0"/>
              <a:t> d’analyse</a:t>
            </a:r>
            <a:endParaRPr lang="fr-FR" dirty="0"/>
          </a:p>
        </p:txBody>
      </p:sp>
      <p:sp>
        <p:nvSpPr>
          <p:cNvPr id="5" name="Rectangle 5"/>
          <p:cNvSpPr>
            <a:spLocks noChangeArrowheads="1"/>
          </p:cNvSpPr>
          <p:nvPr/>
        </p:nvSpPr>
        <p:spPr bwMode="auto">
          <a:xfrm>
            <a:off x="395536" y="1844824"/>
            <a:ext cx="8497960" cy="3960440"/>
          </a:xfrm>
          <a:prstGeom prst="rect">
            <a:avLst/>
          </a:prstGeom>
          <a:noFill/>
          <a:ln w="9525">
            <a:noFill/>
            <a:miter lim="800000"/>
            <a:headEnd/>
            <a:tailEnd/>
          </a:ln>
          <a:effectLst/>
        </p:spPr>
        <p:txBody>
          <a:bodyPr/>
          <a:lstStyle/>
          <a:p>
            <a:pPr marL="514350" indent="-514350">
              <a:spcBef>
                <a:spcPct val="20000"/>
              </a:spcBef>
            </a:pPr>
            <a:r>
              <a:rPr lang="fr-FR" sz="2800" dirty="0" smtClean="0">
                <a:latin typeface="+mj-lt"/>
              </a:rPr>
              <a:t>L’analyse utilise 3 types de données</a:t>
            </a:r>
          </a:p>
          <a:p>
            <a:pPr marL="514350" indent="-514350">
              <a:spcBef>
                <a:spcPct val="20000"/>
              </a:spcBef>
            </a:pPr>
            <a:endParaRPr lang="fr-FR" sz="2800" dirty="0" smtClean="0">
              <a:latin typeface="+mj-lt"/>
            </a:endParaRPr>
          </a:p>
          <a:p>
            <a:pPr marL="514350" indent="-514350">
              <a:spcBef>
                <a:spcPct val="20000"/>
              </a:spcBef>
              <a:buFont typeface="+mj-lt"/>
              <a:buAutoNum type="arabicPeriod"/>
            </a:pPr>
            <a:r>
              <a:rPr lang="fr-FR" sz="2800" dirty="0" smtClean="0">
                <a:latin typeface="+mj-lt"/>
              </a:rPr>
              <a:t>Données absolues (VA)</a:t>
            </a:r>
          </a:p>
          <a:p>
            <a:pPr marL="514350" indent="-514350">
              <a:spcBef>
                <a:spcPct val="20000"/>
              </a:spcBef>
              <a:buFont typeface="+mj-lt"/>
              <a:buAutoNum type="arabicPeriod"/>
            </a:pPr>
            <a:endParaRPr lang="fr-FR" sz="2800" dirty="0" smtClean="0">
              <a:latin typeface="+mj-lt"/>
            </a:endParaRPr>
          </a:p>
          <a:p>
            <a:pPr marL="514350" indent="-514350">
              <a:spcBef>
                <a:spcPct val="20000"/>
              </a:spcBef>
              <a:buFont typeface="+mj-lt"/>
              <a:buAutoNum type="arabicPeriod"/>
            </a:pPr>
            <a:r>
              <a:rPr lang="fr-FR" sz="2800" dirty="0" smtClean="0">
                <a:latin typeface="+mj-lt"/>
              </a:rPr>
              <a:t>Données relatives (comparaison)</a:t>
            </a:r>
          </a:p>
          <a:p>
            <a:pPr marL="514350" indent="-514350">
              <a:spcBef>
                <a:spcPct val="20000"/>
              </a:spcBef>
              <a:buFont typeface="+mj-lt"/>
              <a:buAutoNum type="arabicPeriod"/>
            </a:pPr>
            <a:endParaRPr lang="fr-FR" sz="2800" dirty="0" smtClean="0">
              <a:latin typeface="+mj-lt"/>
            </a:endParaRPr>
          </a:p>
          <a:p>
            <a:pPr marL="514350" indent="-514350">
              <a:spcBef>
                <a:spcPct val="20000"/>
              </a:spcBef>
              <a:buFont typeface="+mj-lt"/>
              <a:buAutoNum type="arabicPeriod"/>
            </a:pPr>
            <a:r>
              <a:rPr lang="fr-FR" sz="2800" dirty="0" smtClean="0">
                <a:latin typeface="+mj-lt"/>
              </a:rPr>
              <a:t>Critères</a:t>
            </a:r>
          </a:p>
          <a:p>
            <a:pPr marL="342900" indent="-342900">
              <a:spcBef>
                <a:spcPct val="20000"/>
              </a:spcBef>
            </a:pPr>
            <a:endParaRPr lang="fr-FR" sz="2800" dirty="0" smtClean="0">
              <a:latin typeface="+mj-lt"/>
            </a:endParaRPr>
          </a:p>
          <a:p>
            <a:pPr marL="342900" indent="-342900">
              <a:spcBef>
                <a:spcPct val="20000"/>
              </a:spcBef>
            </a:pPr>
            <a:endParaRPr lang="fr-FR" sz="2800" dirty="0" smtClean="0">
              <a:latin typeface="+mj-lt"/>
            </a:endParaRPr>
          </a:p>
          <a:p>
            <a:pPr marL="342900" indent="-342900">
              <a:spcBef>
                <a:spcPct val="20000"/>
              </a:spcBef>
              <a:buFontTx/>
              <a:buChar char="•"/>
            </a:pPr>
            <a:endParaRPr lang="fr-FR" sz="3200" dirty="0" smtClean="0">
              <a:latin typeface="+mn-lt"/>
            </a:endParaRP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404664"/>
            <a:ext cx="7772400" cy="1143000"/>
          </a:xfrm>
        </p:spPr>
        <p:txBody>
          <a:bodyPr>
            <a:normAutofit fontScale="90000"/>
          </a:bodyPr>
          <a:lstStyle/>
          <a:p>
            <a:r>
              <a:rPr lang="fr-FR" dirty="0" smtClean="0"/>
              <a:t>Comparaison entre politiques économiques</a:t>
            </a:r>
            <a:endParaRPr lang="fr-FR" dirty="0"/>
          </a:p>
        </p:txBody>
      </p:sp>
      <p:sp>
        <p:nvSpPr>
          <p:cNvPr id="5" name="Rectangle 5"/>
          <p:cNvSpPr>
            <a:spLocks noChangeArrowheads="1"/>
          </p:cNvSpPr>
          <p:nvPr/>
        </p:nvSpPr>
        <p:spPr bwMode="auto">
          <a:xfrm>
            <a:off x="395536" y="1844824"/>
            <a:ext cx="8497960" cy="4392488"/>
          </a:xfrm>
          <a:prstGeom prst="rect">
            <a:avLst/>
          </a:prstGeom>
          <a:noFill/>
          <a:ln w="9525">
            <a:noFill/>
            <a:miter lim="800000"/>
            <a:headEnd/>
            <a:tailEnd/>
          </a:ln>
          <a:effectLst/>
        </p:spPr>
        <p:txBody>
          <a:bodyPr/>
          <a:lstStyle/>
          <a:p>
            <a:pPr marL="342900" indent="-342900">
              <a:spcBef>
                <a:spcPct val="20000"/>
              </a:spcBef>
            </a:pPr>
            <a:r>
              <a:rPr lang="fr-FR" sz="2800" dirty="0" smtClean="0">
                <a:latin typeface="+mj-lt"/>
              </a:rPr>
              <a:t>Avantage supplémentaire </a:t>
            </a:r>
            <a:r>
              <a:rPr lang="fr-FR" sz="3600" baseline="-25000" dirty="0" smtClean="0">
                <a:latin typeface="+mj-lt"/>
              </a:rPr>
              <a:t>Pol A/B </a:t>
            </a:r>
            <a:r>
              <a:rPr lang="fr-FR" sz="3200" dirty="0" smtClean="0">
                <a:latin typeface="+mj-lt"/>
              </a:rPr>
              <a:t>=</a:t>
            </a:r>
          </a:p>
          <a:p>
            <a:pPr marL="342900" indent="-342900">
              <a:spcBef>
                <a:spcPct val="20000"/>
              </a:spcBef>
            </a:pPr>
            <a:r>
              <a:rPr lang="fr-FR" sz="3200" dirty="0" smtClean="0">
                <a:latin typeface="+mj-lt"/>
              </a:rPr>
              <a:t>			Effets </a:t>
            </a:r>
            <a:r>
              <a:rPr lang="fr-FR" sz="3600" baseline="-25000" dirty="0" err="1" smtClean="0">
                <a:latin typeface="+mj-lt"/>
              </a:rPr>
              <a:t>pol</a:t>
            </a:r>
            <a:r>
              <a:rPr lang="fr-FR" sz="3600" baseline="-25000" dirty="0" smtClean="0">
                <a:latin typeface="+mj-lt"/>
              </a:rPr>
              <a:t> A </a:t>
            </a:r>
            <a:r>
              <a:rPr lang="fr-FR" sz="3200" dirty="0" smtClean="0">
                <a:latin typeface="+mj-lt"/>
              </a:rPr>
              <a:t>– effets </a:t>
            </a:r>
            <a:r>
              <a:rPr lang="fr-FR" sz="3600" baseline="-25000" dirty="0" err="1" smtClean="0">
                <a:latin typeface="+mj-lt"/>
              </a:rPr>
              <a:t>pol</a:t>
            </a:r>
            <a:r>
              <a:rPr lang="fr-FR" sz="3600" baseline="-25000" dirty="0" smtClean="0">
                <a:latin typeface="+mj-lt"/>
              </a:rPr>
              <a:t> B</a:t>
            </a:r>
            <a:endParaRPr lang="fr-FR" sz="2800" dirty="0" smtClean="0">
              <a:latin typeface="+mj-lt"/>
            </a:endParaRPr>
          </a:p>
          <a:p>
            <a:pPr marL="342900" indent="-342900">
              <a:spcBef>
                <a:spcPct val="20000"/>
              </a:spcBef>
            </a:pPr>
            <a:endParaRPr lang="fr-FR" sz="2800" dirty="0" smtClean="0">
              <a:latin typeface="+mj-lt"/>
            </a:endParaRPr>
          </a:p>
          <a:p>
            <a:pPr marL="342900" indent="-342900">
              <a:spcBef>
                <a:spcPct val="20000"/>
              </a:spcBef>
            </a:pPr>
            <a:r>
              <a:rPr lang="fr-FR" dirty="0" smtClean="0">
                <a:latin typeface="+mj-lt"/>
              </a:rPr>
              <a:t>Différences d’impacts sur la croissance = VA </a:t>
            </a:r>
            <a:r>
              <a:rPr lang="fr-FR" sz="2800" baseline="-25000" dirty="0" err="1" smtClean="0">
                <a:latin typeface="+mj-lt"/>
              </a:rPr>
              <a:t>pol</a:t>
            </a:r>
            <a:r>
              <a:rPr lang="fr-FR" sz="2800" baseline="-25000" dirty="0" smtClean="0">
                <a:latin typeface="+mj-lt"/>
              </a:rPr>
              <a:t> A </a:t>
            </a:r>
            <a:r>
              <a:rPr lang="fr-FR" dirty="0" smtClean="0">
                <a:latin typeface="+mj-lt"/>
              </a:rPr>
              <a:t>– VA </a:t>
            </a:r>
            <a:r>
              <a:rPr lang="fr-FR" sz="2800" baseline="-25000" dirty="0" err="1" smtClean="0">
                <a:latin typeface="+mj-lt"/>
              </a:rPr>
              <a:t>pol</a:t>
            </a:r>
            <a:r>
              <a:rPr lang="fr-FR" sz="2800" baseline="-25000" dirty="0" smtClean="0">
                <a:latin typeface="+mj-lt"/>
              </a:rPr>
              <a:t> B</a:t>
            </a:r>
            <a:endParaRPr lang="fr-FR" dirty="0" smtClean="0">
              <a:latin typeface="+mj-lt"/>
            </a:endParaRPr>
          </a:p>
          <a:p>
            <a:pPr marL="342900" indent="-342900">
              <a:spcBef>
                <a:spcPct val="20000"/>
              </a:spcBef>
            </a:pPr>
            <a:endParaRPr lang="fr-FR" dirty="0" smtClean="0">
              <a:latin typeface="+mj-lt"/>
            </a:endParaRPr>
          </a:p>
          <a:p>
            <a:pPr marL="342900" indent="-342900">
              <a:spcBef>
                <a:spcPct val="20000"/>
              </a:spcBef>
            </a:pPr>
            <a:r>
              <a:rPr lang="fr-FR" dirty="0" smtClean="0">
                <a:latin typeface="+mj-lt"/>
              </a:rPr>
              <a:t>Impacts sur les échanges extérieurs =  gain </a:t>
            </a:r>
            <a:r>
              <a:rPr lang="fr-FR" dirty="0" err="1" smtClean="0">
                <a:latin typeface="+mj-lt"/>
              </a:rPr>
              <a:t>nets</a:t>
            </a:r>
            <a:r>
              <a:rPr lang="fr-FR" baseline="-25000" dirty="0" err="1" smtClean="0">
                <a:latin typeface="+mj-lt"/>
              </a:rPr>
              <a:t>pol</a:t>
            </a:r>
            <a:r>
              <a:rPr lang="fr-FR" baseline="-25000" dirty="0" smtClean="0">
                <a:latin typeface="+mj-lt"/>
              </a:rPr>
              <a:t> A </a:t>
            </a:r>
            <a:r>
              <a:rPr lang="fr-FR" dirty="0" smtClean="0">
                <a:latin typeface="+mj-lt"/>
              </a:rPr>
              <a:t>– Gains nets </a:t>
            </a:r>
            <a:r>
              <a:rPr lang="fr-FR" baseline="-25000" dirty="0" err="1" smtClean="0">
                <a:latin typeface="+mj-lt"/>
              </a:rPr>
              <a:t>pol</a:t>
            </a:r>
            <a:r>
              <a:rPr lang="fr-FR" baseline="-25000" dirty="0" smtClean="0">
                <a:latin typeface="+mj-lt"/>
              </a:rPr>
              <a:t> B</a:t>
            </a:r>
            <a:endParaRPr lang="fr-FR" dirty="0" smtClean="0">
              <a:latin typeface="+mj-lt"/>
            </a:endParaRPr>
          </a:p>
          <a:p>
            <a:pPr marL="342900" indent="-342900">
              <a:spcBef>
                <a:spcPct val="20000"/>
              </a:spcBef>
            </a:pPr>
            <a:endParaRPr lang="fr-FR" dirty="0" smtClean="0">
              <a:latin typeface="+mj-lt"/>
            </a:endParaRPr>
          </a:p>
          <a:p>
            <a:pPr marL="342900" indent="-342900">
              <a:spcBef>
                <a:spcPct val="20000"/>
              </a:spcBef>
            </a:pPr>
            <a:r>
              <a:rPr lang="fr-FR" dirty="0" smtClean="0">
                <a:latin typeface="+mj-lt"/>
              </a:rPr>
              <a:t>Impacts sur les revenus distribués…</a:t>
            </a:r>
          </a:p>
          <a:p>
            <a:pPr marL="342900" indent="-342900">
              <a:spcBef>
                <a:spcPct val="20000"/>
              </a:spcBef>
            </a:pPr>
            <a:endParaRPr lang="fr-FR" sz="2800" dirty="0" smtClean="0">
              <a:latin typeface="+mj-lt"/>
            </a:endParaRPr>
          </a:p>
          <a:p>
            <a:pPr marL="342900" indent="-342900">
              <a:spcBef>
                <a:spcPct val="20000"/>
              </a:spcBef>
              <a:buFontTx/>
              <a:buChar char="•"/>
            </a:pPr>
            <a:endParaRPr lang="fr-FR" sz="3200" dirty="0" smtClean="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checkerboard(across)">
                                      <p:cBhvr>
                                        <p:cTn id="7" dur="500"/>
                                        <p:tgtEl>
                                          <p:spTgt spid="5">
                                            <p:txEl>
                                              <p:pRg st="3" end="3"/>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5">
                                            <p:txEl>
                                              <p:pRg st="5" end="5"/>
                                            </p:txEl>
                                          </p:spTgt>
                                        </p:tgtEl>
                                        <p:attrNameLst>
                                          <p:attrName>style.visibility</p:attrName>
                                        </p:attrNameLst>
                                      </p:cBhvr>
                                      <p:to>
                                        <p:strVal val="visible"/>
                                      </p:to>
                                    </p:set>
                                    <p:animEffect transition="in" filter="checkerboard(across)">
                                      <p:cBhvr>
                                        <p:cTn id="10" dur="500"/>
                                        <p:tgtEl>
                                          <p:spTgt spid="5">
                                            <p:txEl>
                                              <p:pRg st="5" end="5"/>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5">
                                            <p:txEl>
                                              <p:pRg st="7" end="7"/>
                                            </p:txEl>
                                          </p:spTgt>
                                        </p:tgtEl>
                                        <p:attrNameLst>
                                          <p:attrName>style.visibility</p:attrName>
                                        </p:attrNameLst>
                                      </p:cBhvr>
                                      <p:to>
                                        <p:strVal val="visible"/>
                                      </p:to>
                                    </p:set>
                                    <p:animEffect transition="in" filter="checkerboard(across)">
                                      <p:cBhvr>
                                        <p:cTn id="13"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332656"/>
            <a:ext cx="7772400" cy="1503040"/>
          </a:xfrm>
        </p:spPr>
        <p:txBody>
          <a:bodyPr>
            <a:normAutofit fontScale="90000"/>
          </a:bodyPr>
          <a:lstStyle/>
          <a:p>
            <a:r>
              <a:rPr lang="fr-FR" dirty="0" smtClean="0"/>
              <a:t>Quelques critères</a:t>
            </a:r>
            <a:br>
              <a:rPr lang="fr-FR" dirty="0" smtClean="0"/>
            </a:br>
            <a:r>
              <a:rPr lang="fr-FR" sz="3100" b="1" dirty="0" smtClean="0"/>
              <a:t>Croissance économique par</a:t>
            </a:r>
            <a:r>
              <a:rPr lang="fr-FR" sz="4900" b="1" dirty="0" smtClean="0"/>
              <a:t> </a:t>
            </a:r>
            <a:r>
              <a:rPr lang="fr-FR" sz="3100" b="1" dirty="0" smtClean="0"/>
              <a:t>valorisation des ressources nationales</a:t>
            </a:r>
            <a:endParaRPr lang="fr-FR" b="1" dirty="0"/>
          </a:p>
        </p:txBody>
      </p:sp>
      <p:sp>
        <p:nvSpPr>
          <p:cNvPr id="5" name="Rectangle 5"/>
          <p:cNvSpPr>
            <a:spLocks noChangeArrowheads="1"/>
          </p:cNvSpPr>
          <p:nvPr/>
        </p:nvSpPr>
        <p:spPr bwMode="auto">
          <a:xfrm>
            <a:off x="323528" y="2276872"/>
            <a:ext cx="8497960" cy="3960440"/>
          </a:xfrm>
          <a:prstGeom prst="rect">
            <a:avLst/>
          </a:prstGeom>
          <a:noFill/>
          <a:ln w="9525">
            <a:noFill/>
            <a:miter lim="800000"/>
            <a:headEnd/>
            <a:tailEnd/>
          </a:ln>
          <a:effectLst/>
        </p:spPr>
        <p:txBody>
          <a:bodyPr/>
          <a:lstStyle/>
          <a:p>
            <a:pPr marL="514350" indent="-514350">
              <a:spcBef>
                <a:spcPct val="20000"/>
              </a:spcBef>
            </a:pPr>
            <a:r>
              <a:rPr lang="fr-FR" sz="2800" b="1" dirty="0" smtClean="0">
                <a:latin typeface="+mj-lt"/>
              </a:rPr>
              <a:t>Taux d’intégration dans l’économie = VA incluse / P</a:t>
            </a:r>
          </a:p>
          <a:p>
            <a:pPr marL="514350" indent="-514350">
              <a:spcBef>
                <a:spcPct val="20000"/>
              </a:spcBef>
            </a:pPr>
            <a:endParaRPr lang="fr-FR" sz="2800" dirty="0" smtClean="0">
              <a:latin typeface="+mj-lt"/>
            </a:endParaRPr>
          </a:p>
          <a:p>
            <a:pPr marL="514350" indent="-514350">
              <a:spcBef>
                <a:spcPct val="20000"/>
              </a:spcBef>
            </a:pPr>
            <a:r>
              <a:rPr lang="fr-FR" sz="2800" dirty="0" smtClean="0">
                <a:latin typeface="+mj-lt"/>
              </a:rPr>
              <a:t>Indique la façon dont la filière fait appel aux branches productives nationales</a:t>
            </a:r>
          </a:p>
          <a:p>
            <a:pPr marL="514350" indent="-514350">
              <a:spcBef>
                <a:spcPct val="20000"/>
              </a:spcBef>
            </a:pPr>
            <a:r>
              <a:rPr lang="fr-FR" sz="2800" dirty="0" smtClean="0">
                <a:latin typeface="+mj-lt"/>
              </a:rPr>
              <a:t>Si </a:t>
            </a:r>
            <a:r>
              <a:rPr lang="fr-FR" sz="2800" dirty="0" err="1" smtClean="0">
                <a:latin typeface="+mj-lt"/>
              </a:rPr>
              <a:t>tx</a:t>
            </a:r>
            <a:r>
              <a:rPr lang="fr-FR" sz="2800" dirty="0" smtClean="0">
                <a:latin typeface="+mj-lt"/>
              </a:rPr>
              <a:t> d’intégration &lt; 50%, filière tournée vers l’importation, peu développante</a:t>
            </a:r>
          </a:p>
          <a:p>
            <a:pPr marL="514350" indent="-514350">
              <a:spcBef>
                <a:spcPct val="20000"/>
              </a:spcBef>
            </a:pPr>
            <a:r>
              <a:rPr lang="fr-FR" sz="2800" dirty="0" smtClean="0">
                <a:latin typeface="+mj-lt"/>
              </a:rPr>
              <a:t>Si </a:t>
            </a:r>
            <a:r>
              <a:rPr lang="fr-FR" sz="2800" dirty="0" err="1" smtClean="0">
                <a:latin typeface="+mj-lt"/>
              </a:rPr>
              <a:t>tx</a:t>
            </a:r>
            <a:r>
              <a:rPr lang="fr-FR" sz="2800" dirty="0" smtClean="0">
                <a:latin typeface="+mj-lt"/>
              </a:rPr>
              <a:t> d’intégration &gt; 70%, filière intégrée dans l’espace économique</a:t>
            </a:r>
          </a:p>
          <a:p>
            <a:pPr marL="342900" indent="-342900">
              <a:spcBef>
                <a:spcPct val="20000"/>
              </a:spcBef>
            </a:pPr>
            <a:endParaRPr lang="fr-FR" sz="2800" dirty="0" smtClean="0">
              <a:latin typeface="+mj-lt"/>
            </a:endParaRPr>
          </a:p>
          <a:p>
            <a:pPr marL="342900" indent="-342900">
              <a:spcBef>
                <a:spcPct val="20000"/>
              </a:spcBef>
            </a:pPr>
            <a:endParaRPr lang="fr-FR" sz="2800" dirty="0" smtClean="0">
              <a:latin typeface="+mj-lt"/>
            </a:endParaRPr>
          </a:p>
          <a:p>
            <a:pPr marL="342900" indent="-342900">
              <a:spcBef>
                <a:spcPct val="20000"/>
              </a:spcBef>
              <a:buFontTx/>
              <a:buChar char="•"/>
            </a:pPr>
            <a:endParaRPr lang="fr-FR" sz="3200" dirty="0" smtClean="0">
              <a:latin typeface="+mn-lt"/>
            </a:endParaRP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0"/>
            <a:ext cx="7772400" cy="1484784"/>
          </a:xfrm>
        </p:spPr>
        <p:txBody>
          <a:bodyPr>
            <a:normAutofit/>
          </a:bodyPr>
          <a:lstStyle/>
          <a:p>
            <a:r>
              <a:rPr lang="fr-FR" dirty="0" smtClean="0"/>
              <a:t>Quelques critères</a:t>
            </a:r>
            <a:br>
              <a:rPr lang="fr-FR" dirty="0" smtClean="0"/>
            </a:br>
            <a:r>
              <a:rPr lang="fr-FR" sz="3200" b="1" dirty="0" smtClean="0"/>
              <a:t>Impacts sur le budget de l’Etat</a:t>
            </a:r>
            <a:endParaRPr lang="fr-FR" dirty="0"/>
          </a:p>
        </p:txBody>
      </p:sp>
      <p:sp>
        <p:nvSpPr>
          <p:cNvPr id="5" name="Rectangle 5"/>
          <p:cNvSpPr>
            <a:spLocks noChangeArrowheads="1"/>
          </p:cNvSpPr>
          <p:nvPr/>
        </p:nvSpPr>
        <p:spPr bwMode="auto">
          <a:xfrm>
            <a:off x="395536" y="1844824"/>
            <a:ext cx="8497960" cy="3960440"/>
          </a:xfrm>
          <a:prstGeom prst="rect">
            <a:avLst/>
          </a:prstGeom>
          <a:noFill/>
          <a:ln w="9525">
            <a:noFill/>
            <a:miter lim="800000"/>
            <a:headEnd/>
            <a:tailEnd/>
          </a:ln>
          <a:effectLst/>
        </p:spPr>
        <p:txBody>
          <a:bodyPr/>
          <a:lstStyle/>
          <a:p>
            <a:pPr marL="514350" indent="-514350">
              <a:spcBef>
                <a:spcPct val="20000"/>
              </a:spcBef>
            </a:pPr>
            <a:r>
              <a:rPr lang="fr-FR" sz="2800" b="1" dirty="0" smtClean="0">
                <a:latin typeface="+mj-lt"/>
              </a:rPr>
              <a:t>Bilan Etat inclus = taxes incluses – subventions incluses + RE entreprises publiques</a:t>
            </a:r>
          </a:p>
          <a:p>
            <a:pPr marL="514350" indent="-514350">
              <a:spcBef>
                <a:spcPct val="20000"/>
              </a:spcBef>
            </a:pPr>
            <a:endParaRPr lang="fr-FR" sz="2800" dirty="0" smtClean="0">
              <a:latin typeface="+mj-lt"/>
            </a:endParaRPr>
          </a:p>
          <a:p>
            <a:pPr marL="514350" indent="-514350">
              <a:spcBef>
                <a:spcPct val="20000"/>
              </a:spcBef>
            </a:pPr>
            <a:r>
              <a:rPr lang="fr-FR" sz="2800" dirty="0" smtClean="0">
                <a:latin typeface="+mj-lt"/>
              </a:rPr>
              <a:t>Taux taxation direct = Bilan Etat direct/VA directe</a:t>
            </a:r>
          </a:p>
          <a:p>
            <a:pPr marL="514350" indent="-514350">
              <a:spcBef>
                <a:spcPct val="20000"/>
              </a:spcBef>
            </a:pPr>
            <a:r>
              <a:rPr lang="fr-FR" sz="2800" dirty="0" smtClean="0">
                <a:latin typeface="+mj-lt"/>
              </a:rPr>
              <a:t>Taux taxation effective = Bilan Etat inclus/VA inclus</a:t>
            </a:r>
          </a:p>
          <a:p>
            <a:pPr marL="514350" indent="-514350">
              <a:spcBef>
                <a:spcPct val="20000"/>
              </a:spcBef>
            </a:pPr>
            <a:endParaRPr lang="fr-FR" sz="2800" dirty="0" smtClean="0">
              <a:latin typeface="+mj-lt"/>
            </a:endParaRPr>
          </a:p>
          <a:p>
            <a:pPr marL="514350" indent="-514350">
              <a:spcBef>
                <a:spcPct val="20000"/>
              </a:spcBef>
            </a:pPr>
            <a:r>
              <a:rPr lang="fr-FR" sz="2800" dirty="0" smtClean="0">
                <a:latin typeface="+mj-lt"/>
              </a:rPr>
              <a:t>Coefficient cout réel pour l’Etat = </a:t>
            </a:r>
          </a:p>
          <a:p>
            <a:pPr marL="514350" indent="-514350">
              <a:spcBef>
                <a:spcPct val="20000"/>
              </a:spcBef>
            </a:pPr>
            <a:r>
              <a:rPr lang="fr-FR" sz="2800" dirty="0" smtClean="0">
                <a:latin typeface="+mj-lt"/>
              </a:rPr>
              <a:t>		Bilan Etat inclus/ Sommes subventions directes</a:t>
            </a:r>
          </a:p>
          <a:p>
            <a:pPr marL="514350" indent="-514350">
              <a:spcBef>
                <a:spcPct val="20000"/>
              </a:spcBef>
            </a:pPr>
            <a:endParaRPr lang="fr-FR" sz="2800" dirty="0" smtClean="0">
              <a:latin typeface="+mj-lt"/>
            </a:endParaRPr>
          </a:p>
          <a:p>
            <a:pPr marL="514350" indent="-514350">
              <a:spcBef>
                <a:spcPct val="20000"/>
              </a:spcBef>
            </a:pPr>
            <a:endParaRPr lang="fr-FR" sz="2800" dirty="0" smtClean="0">
              <a:latin typeface="+mj-lt"/>
            </a:endParaRPr>
          </a:p>
          <a:p>
            <a:pPr marL="342900" indent="-342900">
              <a:spcBef>
                <a:spcPct val="20000"/>
              </a:spcBef>
            </a:pPr>
            <a:endParaRPr lang="fr-FR" sz="2800" dirty="0" smtClean="0">
              <a:latin typeface="+mj-lt"/>
            </a:endParaRPr>
          </a:p>
          <a:p>
            <a:pPr marL="342900" indent="-342900">
              <a:spcBef>
                <a:spcPct val="20000"/>
              </a:spcBef>
            </a:pPr>
            <a:endParaRPr lang="fr-FR" sz="2800" dirty="0" smtClean="0">
              <a:latin typeface="+mj-lt"/>
            </a:endParaRPr>
          </a:p>
          <a:p>
            <a:pPr marL="342900" indent="-342900">
              <a:spcBef>
                <a:spcPct val="20000"/>
              </a:spcBef>
              <a:buFontTx/>
              <a:buChar char="•"/>
            </a:pPr>
            <a:endParaRPr lang="fr-FR" sz="3200" dirty="0" smtClean="0">
              <a:latin typeface="+mn-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a:xfrm>
            <a:off x="683568" y="188640"/>
            <a:ext cx="7772400" cy="1143000"/>
          </a:xfrm>
        </p:spPr>
        <p:txBody>
          <a:bodyPr>
            <a:normAutofit/>
          </a:bodyPr>
          <a:lstStyle/>
          <a:p>
            <a:r>
              <a:rPr lang="fr-FR" dirty="0" smtClean="0"/>
              <a:t>Le marché</a:t>
            </a:r>
            <a:endParaRPr lang="fr-FR" dirty="0"/>
          </a:p>
        </p:txBody>
      </p:sp>
      <p:sp>
        <p:nvSpPr>
          <p:cNvPr id="198661" name="Rectangle 5"/>
          <p:cNvSpPr>
            <a:spLocks noChangeArrowheads="1"/>
          </p:cNvSpPr>
          <p:nvPr/>
        </p:nvSpPr>
        <p:spPr bwMode="auto">
          <a:xfrm>
            <a:off x="323528" y="1340768"/>
            <a:ext cx="8496944" cy="5184576"/>
          </a:xfrm>
          <a:prstGeom prst="rect">
            <a:avLst/>
          </a:prstGeom>
          <a:noFill/>
          <a:ln w="9525">
            <a:noFill/>
            <a:miter lim="800000"/>
            <a:headEnd/>
            <a:tailEnd/>
          </a:ln>
          <a:effectLst/>
        </p:spPr>
        <p:txBody>
          <a:bodyPr/>
          <a:lstStyle/>
          <a:p>
            <a:pPr marL="342900" indent="-342900">
              <a:spcBef>
                <a:spcPct val="20000"/>
              </a:spcBef>
            </a:pPr>
            <a:endParaRPr lang="fr-FR" sz="3200" b="1" dirty="0" smtClean="0">
              <a:latin typeface="+mn-lt"/>
            </a:endParaRPr>
          </a:p>
          <a:p>
            <a:pPr marL="342900" indent="-342900">
              <a:spcBef>
                <a:spcPct val="20000"/>
              </a:spcBef>
            </a:pPr>
            <a:r>
              <a:rPr lang="fr-FR" sz="3200" b="1" dirty="0" smtClean="0">
                <a:latin typeface="+mn-lt"/>
              </a:rPr>
              <a:t>Qu’est-ce qu’un marché ?</a:t>
            </a:r>
            <a:endParaRPr lang="fr-FR" sz="3200" dirty="0" smtClean="0">
              <a:latin typeface="+mn-lt"/>
            </a:endParaRPr>
          </a:p>
          <a:p>
            <a:pPr marL="342900" indent="-342900">
              <a:spcBef>
                <a:spcPct val="20000"/>
              </a:spcBef>
            </a:pPr>
            <a:r>
              <a:rPr lang="fr-FR" sz="3200" dirty="0" smtClean="0">
                <a:latin typeface="+mn-lt"/>
              </a:rPr>
              <a:t>Le marché est le lieu de confrontation des offreurs et des demandeurs d’un bien, service ou facteur de production parfaitement identifié, aboutissant à la formation d’un prix, et à la détermination du volume échangé</a:t>
            </a:r>
          </a:p>
          <a:p>
            <a:pPr marL="342900" indent="-342900">
              <a:spcBef>
                <a:spcPct val="20000"/>
              </a:spcBef>
            </a:pPr>
            <a:endParaRPr lang="fr-FR" sz="3200" dirty="0" smtClean="0">
              <a:latin typeface="+mn-lt"/>
            </a:endParaRPr>
          </a:p>
          <a:p>
            <a:pPr marL="342900" indent="-342900">
              <a:spcBef>
                <a:spcPct val="20000"/>
              </a:spcBef>
            </a:pPr>
            <a:endParaRPr lang="fr-FR" sz="3200" dirty="0" smtClean="0">
              <a:latin typeface="+mn-lt"/>
            </a:endParaRPr>
          </a:p>
          <a:p>
            <a:pPr marL="342900" indent="-342900">
              <a:spcBef>
                <a:spcPct val="20000"/>
              </a:spcBef>
            </a:pPr>
            <a:endParaRPr lang="fr-FR" sz="3200" dirty="0"/>
          </a:p>
        </p:txBody>
      </p:sp>
      <p:sp>
        <p:nvSpPr>
          <p:cNvPr id="4" name="Rectangle 3"/>
          <p:cNvSpPr/>
          <p:nvPr/>
        </p:nvSpPr>
        <p:spPr>
          <a:xfrm>
            <a:off x="323528" y="5085184"/>
            <a:ext cx="5652120" cy="1040285"/>
          </a:xfrm>
          <a:prstGeom prst="rect">
            <a:avLst/>
          </a:prstGeom>
        </p:spPr>
        <p:txBody>
          <a:bodyPr wrap="square">
            <a:spAutoFit/>
          </a:bodyPr>
          <a:lstStyle/>
          <a:p>
            <a:pPr marL="342900" indent="-342900">
              <a:spcBef>
                <a:spcPct val="20000"/>
              </a:spcBef>
            </a:pPr>
            <a:endParaRPr lang="fr-FR" sz="2800" b="1" dirty="0" smtClean="0">
              <a:latin typeface="+mn-lt"/>
            </a:endParaRPr>
          </a:p>
          <a:p>
            <a:pPr marL="342900" indent="-342900">
              <a:spcBef>
                <a:spcPct val="20000"/>
              </a:spcBef>
            </a:pPr>
            <a:r>
              <a:rPr lang="fr-FR" sz="2800" b="1" dirty="0" smtClean="0">
                <a:latin typeface="+mn-lt"/>
              </a:rPr>
              <a:t>La filière est une suite de marchés</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ctrTitle"/>
          </p:nvPr>
        </p:nvSpPr>
        <p:spPr>
          <a:xfrm>
            <a:off x="1043608" y="2492896"/>
            <a:ext cx="7200800" cy="2088232"/>
          </a:xfrm>
        </p:spPr>
        <p:txBody>
          <a:bodyPr>
            <a:normAutofit fontScale="90000"/>
          </a:bodyPr>
          <a:lstStyle/>
          <a:p>
            <a:r>
              <a:rPr lang="fr-FR" dirty="0" smtClean="0"/>
              <a:t>L’analyse de filière</a:t>
            </a:r>
            <a:br>
              <a:rPr lang="fr-FR" dirty="0" smtClean="0"/>
            </a:br>
            <a:r>
              <a:rPr lang="fr-FR" dirty="0" smtClean="0"/>
              <a:t/>
            </a:r>
            <a:br>
              <a:rPr lang="fr-FR" dirty="0" smtClean="0"/>
            </a:br>
            <a:r>
              <a:rPr lang="fr-FR" sz="4000" dirty="0" smtClean="0"/>
              <a:t>IV.3 . Analyse des effets aux prix de référence</a:t>
            </a:r>
            <a:endParaRPr lang="fr-FR" dirty="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188640"/>
            <a:ext cx="7772400" cy="1143000"/>
          </a:xfrm>
        </p:spPr>
        <p:txBody>
          <a:bodyPr>
            <a:normAutofit fontScale="90000"/>
          </a:bodyPr>
          <a:lstStyle/>
          <a:p>
            <a:r>
              <a:rPr lang="fr-FR" dirty="0" smtClean="0"/>
              <a:t>Définitions préalables</a:t>
            </a:r>
            <a:br>
              <a:rPr lang="fr-FR" dirty="0" smtClean="0"/>
            </a:br>
            <a:r>
              <a:rPr lang="fr-FR" dirty="0" smtClean="0"/>
              <a:t>Prix de référence/ prix d’efficacité </a:t>
            </a:r>
            <a:endParaRPr lang="fr-FR" dirty="0"/>
          </a:p>
        </p:txBody>
      </p:sp>
      <p:sp>
        <p:nvSpPr>
          <p:cNvPr id="5" name="Rectangle 5"/>
          <p:cNvSpPr>
            <a:spLocks noChangeArrowheads="1"/>
          </p:cNvSpPr>
          <p:nvPr/>
        </p:nvSpPr>
        <p:spPr bwMode="auto">
          <a:xfrm>
            <a:off x="539552" y="1772816"/>
            <a:ext cx="8353944" cy="5184576"/>
          </a:xfrm>
          <a:prstGeom prst="rect">
            <a:avLst/>
          </a:prstGeom>
          <a:noFill/>
          <a:ln w="9525">
            <a:noFill/>
            <a:miter lim="800000"/>
            <a:headEnd/>
            <a:tailEnd/>
          </a:ln>
          <a:effectLst/>
        </p:spPr>
        <p:txBody>
          <a:bodyPr/>
          <a:lstStyle/>
          <a:p>
            <a:pPr marL="342900" indent="-342900">
              <a:spcBef>
                <a:spcPct val="20000"/>
              </a:spcBef>
              <a:buFontTx/>
              <a:buChar char="•"/>
            </a:pPr>
            <a:r>
              <a:rPr lang="fr-FR" sz="2800" dirty="0" smtClean="0">
                <a:latin typeface="+mj-lt"/>
              </a:rPr>
              <a:t>Prix de référence </a:t>
            </a:r>
          </a:p>
          <a:p>
            <a:pPr marL="800100" lvl="1" indent="-342900">
              <a:spcBef>
                <a:spcPct val="20000"/>
              </a:spcBef>
              <a:buFont typeface="Arial" pitchFamily="34" charset="0"/>
              <a:buChar char="•"/>
            </a:pPr>
            <a:r>
              <a:rPr lang="fr-FR" sz="2800" dirty="0" smtClean="0">
                <a:solidFill>
                  <a:srgbClr val="FF0000"/>
                </a:solidFill>
                <a:latin typeface="+mj-lt"/>
              </a:rPr>
              <a:t>à l’origine, prix calculé à partir d’un modèle mathématique- prix du marche en situation de concurrence pure et parfaite</a:t>
            </a:r>
          </a:p>
          <a:p>
            <a:pPr marL="342900" indent="-342900">
              <a:spcBef>
                <a:spcPct val="20000"/>
              </a:spcBef>
              <a:buFontTx/>
              <a:buChar char="•"/>
            </a:pPr>
            <a:r>
              <a:rPr lang="fr-FR" sz="2800" dirty="0" smtClean="0">
                <a:latin typeface="+mj-lt"/>
              </a:rPr>
              <a:t>Acceptation courante : prix d’efficacité = prix de référence</a:t>
            </a:r>
          </a:p>
          <a:p>
            <a:pPr marL="800100" lvl="1" indent="-342900">
              <a:spcBef>
                <a:spcPct val="20000"/>
              </a:spcBef>
              <a:buFontTx/>
              <a:buChar char="•"/>
            </a:pPr>
            <a:r>
              <a:rPr lang="fr-FR" sz="2800" dirty="0" smtClean="0">
                <a:latin typeface="+mj-lt"/>
              </a:rPr>
              <a:t>prix qui reflète la vraie valeur économique </a:t>
            </a:r>
          </a:p>
          <a:p>
            <a:pPr marL="800100" lvl="1" indent="-342900">
              <a:spcBef>
                <a:spcPct val="20000"/>
              </a:spcBef>
              <a:buFontTx/>
              <a:buChar char="•"/>
            </a:pPr>
            <a:r>
              <a:rPr lang="fr-FR" sz="2800" dirty="0" smtClean="0">
                <a:latin typeface="+mj-lt"/>
              </a:rPr>
              <a:t>cout d’opportunité d’un bien et service- Valeur marginale d’un facteur de production</a:t>
            </a:r>
          </a:p>
          <a:p>
            <a:pPr marL="800100" lvl="1" indent="-342900">
              <a:spcBef>
                <a:spcPct val="20000"/>
              </a:spcBef>
              <a:buFontTx/>
              <a:buChar char="•"/>
            </a:pPr>
            <a:r>
              <a:rPr lang="fr-FR" sz="2800" dirty="0" smtClean="0">
                <a:latin typeface="+mj-lt"/>
              </a:rPr>
              <a:t>Valeur d’usage pour les biens et services </a:t>
            </a:r>
          </a:p>
          <a:p>
            <a:pPr marL="1257300" lvl="2" indent="-342900">
              <a:spcBef>
                <a:spcPct val="20000"/>
              </a:spcBef>
              <a:buFontTx/>
              <a:buChar char="•"/>
            </a:pPr>
            <a:endParaRPr lang="fr-FR" sz="2800" dirty="0" smtClean="0">
              <a:latin typeface="+mj-lt"/>
            </a:endParaRPr>
          </a:p>
          <a:p>
            <a:pPr marL="342900" indent="-342900">
              <a:spcBef>
                <a:spcPct val="20000"/>
              </a:spcBef>
            </a:pPr>
            <a:endParaRPr lang="fr-FR" sz="2800" dirty="0" smtClean="0">
              <a:latin typeface="+mj-lt"/>
            </a:endParaRPr>
          </a:p>
          <a:p>
            <a:pPr marL="342900" indent="-342900">
              <a:spcBef>
                <a:spcPct val="20000"/>
              </a:spcBef>
            </a:pPr>
            <a:endParaRPr lang="fr-FR" sz="2800" dirty="0" smtClean="0">
              <a:latin typeface="+mj-lt"/>
            </a:endParaRPr>
          </a:p>
          <a:p>
            <a:pPr marL="342900" indent="-342900">
              <a:spcBef>
                <a:spcPct val="20000"/>
              </a:spcBef>
              <a:buFontTx/>
              <a:buChar char="•"/>
            </a:pPr>
            <a:endParaRPr lang="fr-FR" sz="3200" dirty="0" smtClean="0">
              <a:latin typeface="+mn-lt"/>
            </a:endParaRP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97768"/>
            <a:ext cx="7772400" cy="1143000"/>
          </a:xfrm>
        </p:spPr>
        <p:txBody>
          <a:bodyPr>
            <a:noAutofit/>
          </a:bodyPr>
          <a:lstStyle/>
          <a:p>
            <a:r>
              <a:rPr lang="fr-FR" sz="4000" dirty="0" smtClean="0"/>
              <a:t>Définitions préalables :</a:t>
            </a:r>
            <a:br>
              <a:rPr lang="fr-FR" sz="4000" dirty="0" smtClean="0"/>
            </a:br>
            <a:r>
              <a:rPr lang="fr-FR" sz="4000" dirty="0" smtClean="0"/>
              <a:t>Cout d’opportunité/ valeur d’usage</a:t>
            </a:r>
            <a:endParaRPr lang="fr-FR" sz="4000" dirty="0"/>
          </a:p>
        </p:txBody>
      </p:sp>
      <p:sp>
        <p:nvSpPr>
          <p:cNvPr id="5" name="Rectangle 5"/>
          <p:cNvSpPr>
            <a:spLocks noChangeArrowheads="1"/>
          </p:cNvSpPr>
          <p:nvPr/>
        </p:nvSpPr>
        <p:spPr bwMode="auto">
          <a:xfrm>
            <a:off x="539552" y="1628800"/>
            <a:ext cx="8604448" cy="4896544"/>
          </a:xfrm>
          <a:prstGeom prst="rect">
            <a:avLst/>
          </a:prstGeom>
          <a:noFill/>
          <a:ln w="9525">
            <a:noFill/>
            <a:miter lim="800000"/>
            <a:headEnd/>
            <a:tailEnd/>
          </a:ln>
          <a:effectLst/>
        </p:spPr>
        <p:txBody>
          <a:bodyPr/>
          <a:lstStyle/>
          <a:p>
            <a:pPr marL="342900" indent="-342900">
              <a:spcBef>
                <a:spcPct val="20000"/>
              </a:spcBef>
              <a:buFontTx/>
              <a:buChar char="•"/>
            </a:pPr>
            <a:r>
              <a:rPr lang="fr-FR" sz="2800" dirty="0" smtClean="0">
                <a:solidFill>
                  <a:srgbClr val="FF0000"/>
                </a:solidFill>
                <a:latin typeface="+mj-lt"/>
              </a:rPr>
              <a:t>Cout d’opportunité = cout de substitution</a:t>
            </a:r>
          </a:p>
          <a:p>
            <a:pPr marL="800100" lvl="1" indent="-342900">
              <a:spcBef>
                <a:spcPct val="20000"/>
              </a:spcBef>
              <a:buFont typeface="Wingdings" pitchFamily="2" charset="2"/>
              <a:buChar char="Ø"/>
            </a:pPr>
            <a:r>
              <a:rPr lang="fr-FR" sz="2800" dirty="0" smtClean="0">
                <a:solidFill>
                  <a:srgbClr val="FF0000"/>
                </a:solidFill>
                <a:latin typeface="+mj-lt"/>
              </a:rPr>
              <a:t>Valeur d’un bien ou d’un service dans sa meilleure possibilité alternative d’utilisation</a:t>
            </a:r>
          </a:p>
          <a:p>
            <a:pPr marL="800100" lvl="1" indent="-342900">
              <a:spcBef>
                <a:spcPct val="20000"/>
              </a:spcBef>
              <a:buFont typeface="Wingdings" pitchFamily="2" charset="2"/>
              <a:buChar char="Ø"/>
            </a:pPr>
            <a:r>
              <a:rPr lang="fr-FR" sz="2800" dirty="0" smtClean="0">
                <a:latin typeface="+mj-lt"/>
              </a:rPr>
              <a:t>Cout d’opportunité d’un facteur de production = valeur marginale de production dans sa meilleure utilisation pour la production d’un autre bien ou service</a:t>
            </a:r>
          </a:p>
          <a:p>
            <a:pPr marL="342900" indent="-342900">
              <a:spcBef>
                <a:spcPct val="20000"/>
              </a:spcBef>
              <a:buFontTx/>
              <a:buChar char="•"/>
            </a:pPr>
            <a:r>
              <a:rPr lang="fr-FR" sz="2800" dirty="0" smtClean="0">
                <a:latin typeface="+mn-lt"/>
              </a:rPr>
              <a:t>Valeur d’usage = </a:t>
            </a:r>
            <a:r>
              <a:rPr lang="fr-FR" sz="2800" dirty="0" smtClean="0">
                <a:solidFill>
                  <a:srgbClr val="FF0000"/>
                </a:solidFill>
                <a:latin typeface="+mn-lt"/>
              </a:rPr>
              <a:t>valeur que le consommateur est disposé à payer = cout d’opportunité d’un bien ou d’un service</a:t>
            </a:r>
          </a:p>
          <a:p>
            <a:pPr marL="1257300" lvl="2" indent="-342900">
              <a:spcBef>
                <a:spcPct val="20000"/>
              </a:spcBef>
              <a:buFontTx/>
              <a:buChar char="•"/>
            </a:pPr>
            <a:endParaRPr lang="fr-FR" sz="2800" dirty="0" smtClean="0">
              <a:latin typeface="+mj-lt"/>
            </a:endParaRPr>
          </a:p>
          <a:p>
            <a:pPr marL="342900" indent="-342900">
              <a:spcBef>
                <a:spcPct val="20000"/>
              </a:spcBef>
            </a:pPr>
            <a:endParaRPr lang="fr-FR" sz="2800" dirty="0" smtClean="0">
              <a:latin typeface="+mj-lt"/>
            </a:endParaRPr>
          </a:p>
          <a:p>
            <a:pPr marL="342900" indent="-342900">
              <a:spcBef>
                <a:spcPct val="20000"/>
              </a:spcBef>
            </a:pPr>
            <a:endParaRPr lang="fr-FR" sz="2800" dirty="0" smtClean="0">
              <a:latin typeface="+mj-lt"/>
            </a:endParaRPr>
          </a:p>
          <a:p>
            <a:pPr marL="342900" indent="-342900">
              <a:spcBef>
                <a:spcPct val="20000"/>
              </a:spcBef>
              <a:buFontTx/>
              <a:buChar char="•"/>
            </a:pPr>
            <a:endParaRPr lang="fr-FR" sz="3200" dirty="0" smtClean="0">
              <a:latin typeface="+mn-lt"/>
            </a:endParaRP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97768"/>
            <a:ext cx="7772400" cy="1143000"/>
          </a:xfrm>
        </p:spPr>
        <p:txBody>
          <a:bodyPr>
            <a:normAutofit fontScale="90000"/>
          </a:bodyPr>
          <a:lstStyle/>
          <a:p>
            <a:r>
              <a:rPr lang="fr-FR" dirty="0" smtClean="0"/>
              <a:t>Définitions préalables :</a:t>
            </a:r>
            <a:br>
              <a:rPr lang="fr-FR" dirty="0" smtClean="0"/>
            </a:br>
            <a:r>
              <a:rPr lang="fr-FR" dirty="0" smtClean="0"/>
              <a:t>Prix de parité/ prix frontière</a:t>
            </a:r>
            <a:endParaRPr lang="fr-FR" dirty="0"/>
          </a:p>
        </p:txBody>
      </p:sp>
      <p:sp>
        <p:nvSpPr>
          <p:cNvPr id="5" name="Rectangle 5"/>
          <p:cNvSpPr>
            <a:spLocks noChangeArrowheads="1"/>
          </p:cNvSpPr>
          <p:nvPr/>
        </p:nvSpPr>
        <p:spPr bwMode="auto">
          <a:xfrm>
            <a:off x="539552" y="1988840"/>
            <a:ext cx="8353944" cy="5184576"/>
          </a:xfrm>
          <a:prstGeom prst="rect">
            <a:avLst/>
          </a:prstGeom>
          <a:noFill/>
          <a:ln w="9525">
            <a:noFill/>
            <a:miter lim="800000"/>
            <a:headEnd/>
            <a:tailEnd/>
          </a:ln>
          <a:effectLst/>
        </p:spPr>
        <p:txBody>
          <a:bodyPr/>
          <a:lstStyle/>
          <a:p>
            <a:pPr marL="342900" indent="-342900">
              <a:spcBef>
                <a:spcPct val="20000"/>
              </a:spcBef>
              <a:buFontTx/>
              <a:buChar char="•"/>
            </a:pPr>
            <a:r>
              <a:rPr lang="fr-FR" sz="2800" dirty="0" smtClean="0">
                <a:solidFill>
                  <a:srgbClr val="FF0000"/>
                </a:solidFill>
                <a:latin typeface="+mj-lt"/>
              </a:rPr>
              <a:t>Prix-frontière : prix d’un bien et service au point d’entrée ou de sortie du pays</a:t>
            </a:r>
          </a:p>
          <a:p>
            <a:pPr marL="342900" indent="-342900">
              <a:spcBef>
                <a:spcPct val="20000"/>
              </a:spcBef>
            </a:pPr>
            <a:r>
              <a:rPr lang="fr-FR" sz="2800" dirty="0" smtClean="0">
                <a:solidFill>
                  <a:srgbClr val="FF0000"/>
                </a:solidFill>
                <a:latin typeface="+mj-lt"/>
              </a:rPr>
              <a:t>   = prix FOB pour les produits exportés</a:t>
            </a:r>
          </a:p>
          <a:p>
            <a:pPr marL="342900" indent="-342900">
              <a:spcBef>
                <a:spcPct val="20000"/>
              </a:spcBef>
            </a:pPr>
            <a:r>
              <a:rPr lang="fr-FR" sz="2800" dirty="0" smtClean="0">
                <a:solidFill>
                  <a:srgbClr val="FF0000"/>
                </a:solidFill>
                <a:latin typeface="+mj-lt"/>
              </a:rPr>
              <a:t>  = prix CAF pour les produits importés</a:t>
            </a:r>
          </a:p>
          <a:p>
            <a:pPr marL="342900" indent="-342900">
              <a:spcBef>
                <a:spcPct val="20000"/>
              </a:spcBef>
              <a:buFontTx/>
              <a:buChar char="•"/>
            </a:pPr>
            <a:endParaRPr lang="fr-FR" sz="2800" dirty="0" smtClean="0">
              <a:latin typeface="+mj-lt"/>
            </a:endParaRPr>
          </a:p>
          <a:p>
            <a:pPr marL="342900" indent="-342900">
              <a:spcBef>
                <a:spcPct val="20000"/>
              </a:spcBef>
              <a:buFontTx/>
              <a:buChar char="•"/>
            </a:pPr>
            <a:r>
              <a:rPr lang="fr-FR" sz="2800" dirty="0" smtClean="0">
                <a:latin typeface="+mj-lt"/>
              </a:rPr>
              <a:t>Prix de parité à l’exportation /importation</a:t>
            </a:r>
          </a:p>
          <a:p>
            <a:pPr marL="342900" indent="-342900">
              <a:spcBef>
                <a:spcPct val="20000"/>
              </a:spcBef>
            </a:pPr>
            <a:r>
              <a:rPr lang="fr-FR" sz="2800" dirty="0" smtClean="0">
                <a:latin typeface="+mj-lt"/>
              </a:rPr>
              <a:t>Prix frontière+ cout d’acheminement entre point d’entrée /sortie et lieu de consommation </a:t>
            </a:r>
          </a:p>
          <a:p>
            <a:pPr marL="342900" indent="-342900">
              <a:spcBef>
                <a:spcPct val="20000"/>
              </a:spcBef>
            </a:pPr>
            <a:r>
              <a:rPr lang="fr-FR" sz="2800" dirty="0" smtClean="0">
                <a:latin typeface="+mj-lt"/>
              </a:rPr>
              <a:t>Attention : hors taxes et subventions</a:t>
            </a:r>
          </a:p>
          <a:p>
            <a:pPr marL="1257300" lvl="2" indent="-342900">
              <a:spcBef>
                <a:spcPct val="20000"/>
              </a:spcBef>
              <a:buFontTx/>
              <a:buChar char="•"/>
            </a:pPr>
            <a:endParaRPr lang="fr-FR" sz="2800" dirty="0" smtClean="0">
              <a:latin typeface="+mj-lt"/>
            </a:endParaRPr>
          </a:p>
          <a:p>
            <a:pPr marL="342900" indent="-342900">
              <a:spcBef>
                <a:spcPct val="20000"/>
              </a:spcBef>
            </a:pPr>
            <a:endParaRPr lang="fr-FR" sz="2800" dirty="0" smtClean="0">
              <a:latin typeface="+mj-lt"/>
            </a:endParaRPr>
          </a:p>
          <a:p>
            <a:pPr marL="342900" indent="-342900">
              <a:spcBef>
                <a:spcPct val="20000"/>
              </a:spcBef>
            </a:pPr>
            <a:endParaRPr lang="fr-FR" sz="2800" dirty="0" smtClean="0">
              <a:latin typeface="+mj-lt"/>
            </a:endParaRPr>
          </a:p>
          <a:p>
            <a:pPr marL="342900" indent="-342900">
              <a:spcBef>
                <a:spcPct val="20000"/>
              </a:spcBef>
              <a:buFontTx/>
              <a:buChar char="•"/>
            </a:pPr>
            <a:endParaRPr lang="fr-FR" sz="3200" dirty="0" smtClean="0">
              <a:latin typeface="+mn-lt"/>
            </a:endParaRP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8050" name="Picture 2" descr="http://a403.idata.over-blog.com/0/28/20/84/10-2009/incoterm-mar.gif"/>
          <p:cNvPicPr>
            <a:picLocks noChangeAspect="1" noChangeArrowheads="1"/>
          </p:cNvPicPr>
          <p:nvPr/>
        </p:nvPicPr>
        <p:blipFill>
          <a:blip r:embed="rId2" cstate="print"/>
          <a:srcRect/>
          <a:stretch>
            <a:fillRect/>
          </a:stretch>
        </p:blipFill>
        <p:spPr bwMode="auto">
          <a:xfrm>
            <a:off x="323528" y="188640"/>
            <a:ext cx="6192688" cy="3377830"/>
          </a:xfrm>
          <a:prstGeom prst="rect">
            <a:avLst/>
          </a:prstGeom>
          <a:noFill/>
        </p:spPr>
      </p:pic>
      <p:pic>
        <p:nvPicPr>
          <p:cNvPr id="258052" name="Picture 4" descr="http://a141.idata.over-blog.com/500x203/1/70/46/66/incoterms.gif"/>
          <p:cNvPicPr>
            <a:picLocks noChangeAspect="1" noChangeArrowheads="1"/>
          </p:cNvPicPr>
          <p:nvPr/>
        </p:nvPicPr>
        <p:blipFill>
          <a:blip r:embed="rId3" cstate="print"/>
          <a:srcRect/>
          <a:stretch>
            <a:fillRect/>
          </a:stretch>
        </p:blipFill>
        <p:spPr bwMode="auto">
          <a:xfrm>
            <a:off x="1930786" y="3717032"/>
            <a:ext cx="7213214" cy="2940328"/>
          </a:xfrm>
          <a:prstGeom prst="rect">
            <a:avLst/>
          </a:prstGeom>
          <a:noFill/>
        </p:spPr>
      </p:pic>
      <p:sp>
        <p:nvSpPr>
          <p:cNvPr id="6" name="ZoneTexte 5"/>
          <p:cNvSpPr txBox="1"/>
          <p:nvPr/>
        </p:nvSpPr>
        <p:spPr>
          <a:xfrm>
            <a:off x="1979712" y="5661248"/>
            <a:ext cx="1584176" cy="461665"/>
          </a:xfrm>
          <a:prstGeom prst="rect">
            <a:avLst/>
          </a:prstGeom>
          <a:solidFill>
            <a:schemeClr val="bg1">
              <a:lumMod val="65000"/>
            </a:schemeClr>
          </a:solidFill>
        </p:spPr>
        <p:txBody>
          <a:bodyPr wrap="square" rtlCol="0">
            <a:spAutoFit/>
          </a:bodyPr>
          <a:lstStyle/>
          <a:p>
            <a:r>
              <a:rPr lang="fr-FR" dirty="0" smtClean="0"/>
              <a:t>Maroc</a:t>
            </a:r>
            <a:endParaRPr lang="fr-FR" dirty="0"/>
          </a:p>
        </p:txBody>
      </p:sp>
      <p:sp>
        <p:nvSpPr>
          <p:cNvPr id="7" name="Rectangle 6"/>
          <p:cNvSpPr/>
          <p:nvPr/>
        </p:nvSpPr>
        <p:spPr>
          <a:xfrm>
            <a:off x="6911752" y="620688"/>
            <a:ext cx="1836712" cy="830997"/>
          </a:xfrm>
          <a:prstGeom prst="rect">
            <a:avLst/>
          </a:prstGeom>
        </p:spPr>
        <p:txBody>
          <a:bodyPr wrap="square">
            <a:spAutoFit/>
          </a:bodyPr>
          <a:lstStyle/>
          <a:p>
            <a:r>
              <a:rPr lang="fr-FR" u="sng" dirty="0" smtClean="0">
                <a:latin typeface="+mn-lt"/>
              </a:rPr>
              <a:t>EXEMPLE PRIX FOB</a:t>
            </a:r>
            <a:endParaRPr lang="fr-FR" u="sng" dirty="0">
              <a:latin typeface="+mn-lt"/>
            </a:endParaRP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0"/>
            <a:ext cx="7772400" cy="1143000"/>
          </a:xfrm>
        </p:spPr>
        <p:txBody>
          <a:bodyPr>
            <a:normAutofit/>
          </a:bodyPr>
          <a:lstStyle/>
          <a:p>
            <a:r>
              <a:rPr lang="fr-FR" dirty="0" smtClean="0"/>
              <a:t>Evaluer le prix de référence</a:t>
            </a:r>
            <a:endParaRPr lang="fr-FR" dirty="0"/>
          </a:p>
        </p:txBody>
      </p:sp>
      <p:sp>
        <p:nvSpPr>
          <p:cNvPr id="5" name="Rectangle 5"/>
          <p:cNvSpPr>
            <a:spLocks noChangeArrowheads="1"/>
          </p:cNvSpPr>
          <p:nvPr/>
        </p:nvSpPr>
        <p:spPr bwMode="auto">
          <a:xfrm>
            <a:off x="251520" y="1340768"/>
            <a:ext cx="8604448" cy="4392488"/>
          </a:xfrm>
          <a:prstGeom prst="rect">
            <a:avLst/>
          </a:prstGeom>
          <a:noFill/>
          <a:ln w="9525">
            <a:noFill/>
            <a:miter lim="800000"/>
            <a:headEnd/>
            <a:tailEnd/>
          </a:ln>
          <a:effectLst/>
        </p:spPr>
        <p:txBody>
          <a:bodyPr/>
          <a:lstStyle/>
          <a:p>
            <a:pPr marL="342900" indent="-342900">
              <a:spcBef>
                <a:spcPct val="20000"/>
              </a:spcBef>
              <a:buFontTx/>
              <a:buChar char="•"/>
            </a:pPr>
            <a:endParaRPr lang="fr-FR" sz="2800" dirty="0" smtClean="0">
              <a:latin typeface="+mj-lt"/>
            </a:endParaRPr>
          </a:p>
          <a:p>
            <a:pPr marL="342900" indent="-342900">
              <a:spcBef>
                <a:spcPct val="20000"/>
              </a:spcBef>
            </a:pPr>
            <a:r>
              <a:rPr lang="fr-FR" sz="2800" b="1" dirty="0" smtClean="0">
                <a:latin typeface="+mj-lt"/>
              </a:rPr>
              <a:t>Evaluation par le prix de parité pour les biens et services échangeables </a:t>
            </a:r>
            <a:r>
              <a:rPr lang="fr-FR" sz="2800" dirty="0" smtClean="0">
                <a:latin typeface="+mj-lt"/>
              </a:rPr>
              <a:t>:</a:t>
            </a:r>
          </a:p>
          <a:p>
            <a:pPr lvl="2"/>
            <a:r>
              <a:rPr lang="fr-FR" sz="3200" dirty="0" smtClean="0"/>
              <a:t>- </a:t>
            </a:r>
            <a:r>
              <a:rPr lang="fr-FR" sz="2800" dirty="0" smtClean="0">
                <a:latin typeface="+mn-lt"/>
              </a:rPr>
              <a:t>les prix internationaux reflètent le mieux le prix</a:t>
            </a:r>
          </a:p>
          <a:p>
            <a:pPr lvl="2"/>
            <a:r>
              <a:rPr lang="fr-FR" sz="2800" dirty="0" smtClean="0">
                <a:latin typeface="+mn-lt"/>
              </a:rPr>
              <a:t>d’efficacité, car les échanges avec l’étranger offrent généralement la meilleure alternative possible.</a:t>
            </a:r>
          </a:p>
          <a:p>
            <a:pPr lvl="2"/>
            <a:r>
              <a:rPr lang="fr-FR" sz="2800" dirty="0" smtClean="0">
                <a:latin typeface="+mn-lt"/>
              </a:rPr>
              <a:t>-On ajuste  ensuite ce prix en fonction des coûts nécessaires d’acheminement et de transformation existant entre le «point frontière» et le point de production ou d’utilisation</a:t>
            </a:r>
          </a:p>
          <a:p>
            <a:pPr marL="342900" indent="-342900">
              <a:spcBef>
                <a:spcPct val="20000"/>
              </a:spcBef>
            </a:pPr>
            <a:endParaRPr lang="fr-FR" sz="2800" dirty="0" smtClean="0">
              <a:latin typeface="+mj-lt"/>
            </a:endParaRPr>
          </a:p>
          <a:p>
            <a:pPr marL="342900" indent="-342900">
              <a:spcBef>
                <a:spcPct val="20000"/>
              </a:spcBef>
            </a:pPr>
            <a:endParaRPr lang="fr-FR" sz="2800" dirty="0" smtClean="0">
              <a:latin typeface="+mj-lt"/>
            </a:endParaRPr>
          </a:p>
          <a:p>
            <a:pPr marL="342900" indent="-342900">
              <a:spcBef>
                <a:spcPct val="20000"/>
              </a:spcBef>
              <a:buFontTx/>
              <a:buChar char="•"/>
            </a:pPr>
            <a:endParaRPr lang="fr-FR" sz="2800" dirty="0" smtClean="0">
              <a:latin typeface="+mj-lt"/>
            </a:endParaRPr>
          </a:p>
          <a:p>
            <a:pPr marL="342900" indent="-342900">
              <a:spcBef>
                <a:spcPct val="20000"/>
              </a:spcBef>
              <a:buFontTx/>
              <a:buChar char="•"/>
            </a:pPr>
            <a:endParaRPr lang="fr-FR" sz="2800" dirty="0" smtClean="0">
              <a:latin typeface="+mj-lt"/>
            </a:endParaRPr>
          </a:p>
          <a:p>
            <a:pPr marL="342900" indent="-342900">
              <a:spcBef>
                <a:spcPct val="20000"/>
              </a:spcBef>
            </a:pPr>
            <a:endParaRPr lang="fr-FR" sz="2800" dirty="0" smtClean="0">
              <a:latin typeface="+mj-lt"/>
            </a:endParaRPr>
          </a:p>
          <a:p>
            <a:pPr marL="342900" indent="-342900">
              <a:spcBef>
                <a:spcPct val="20000"/>
              </a:spcBef>
            </a:pPr>
            <a:endParaRPr lang="fr-FR" sz="2800" dirty="0" smtClean="0">
              <a:latin typeface="+mj-lt"/>
            </a:endParaRPr>
          </a:p>
          <a:p>
            <a:pPr marL="342900" indent="-342900">
              <a:spcBef>
                <a:spcPct val="20000"/>
              </a:spcBef>
              <a:buFontTx/>
              <a:buChar char="•"/>
            </a:pPr>
            <a:endParaRPr lang="fr-FR" sz="3200" dirty="0" smtClean="0">
              <a:latin typeface="+mn-lt"/>
            </a:endParaRP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0"/>
            <a:ext cx="7772400" cy="1143000"/>
          </a:xfrm>
        </p:spPr>
        <p:txBody>
          <a:bodyPr>
            <a:normAutofit/>
          </a:bodyPr>
          <a:lstStyle/>
          <a:p>
            <a:r>
              <a:rPr lang="fr-FR" dirty="0" smtClean="0"/>
              <a:t>Evaluer le prix de référence</a:t>
            </a:r>
            <a:endParaRPr lang="fr-FR" dirty="0"/>
          </a:p>
        </p:txBody>
      </p:sp>
      <p:sp>
        <p:nvSpPr>
          <p:cNvPr id="5" name="Rectangle 5"/>
          <p:cNvSpPr>
            <a:spLocks noChangeArrowheads="1"/>
          </p:cNvSpPr>
          <p:nvPr/>
        </p:nvSpPr>
        <p:spPr bwMode="auto">
          <a:xfrm>
            <a:off x="323528" y="1268760"/>
            <a:ext cx="8604448" cy="4680520"/>
          </a:xfrm>
          <a:prstGeom prst="rect">
            <a:avLst/>
          </a:prstGeom>
          <a:noFill/>
          <a:ln w="9525">
            <a:noFill/>
            <a:miter lim="800000"/>
            <a:headEnd/>
            <a:tailEnd/>
          </a:ln>
          <a:effectLst/>
        </p:spPr>
        <p:txBody>
          <a:bodyPr/>
          <a:lstStyle/>
          <a:p>
            <a:pPr marL="342900" indent="-342900">
              <a:spcBef>
                <a:spcPct val="20000"/>
              </a:spcBef>
            </a:pPr>
            <a:endParaRPr lang="fr-FR" sz="2800" dirty="0" smtClean="0">
              <a:latin typeface="+mj-lt"/>
            </a:endParaRPr>
          </a:p>
          <a:p>
            <a:pPr marL="342900" indent="-342900">
              <a:spcBef>
                <a:spcPct val="20000"/>
              </a:spcBef>
            </a:pPr>
            <a:r>
              <a:rPr lang="fr-FR" sz="2800" b="1" dirty="0" smtClean="0">
                <a:latin typeface="+mn-lt"/>
              </a:rPr>
              <a:t>Pour les biens, services et facteurs de production non échangeables  </a:t>
            </a:r>
          </a:p>
          <a:p>
            <a:pPr marL="342900" indent="-342900">
              <a:spcBef>
                <a:spcPct val="20000"/>
              </a:spcBef>
            </a:pPr>
            <a:r>
              <a:rPr lang="fr-FR" sz="2800" dirty="0" smtClean="0">
                <a:latin typeface="+mn-lt"/>
              </a:rPr>
              <a:t>On décompose en éléments échangeables (intrants importés ou qui pourraient l’être) et non échangeables, </a:t>
            </a:r>
          </a:p>
          <a:p>
            <a:pPr marL="342900" indent="-342900">
              <a:spcBef>
                <a:spcPct val="20000"/>
              </a:spcBef>
            </a:pPr>
            <a:r>
              <a:rPr lang="fr-FR" sz="2800" dirty="0" smtClean="0">
                <a:latin typeface="+mn-lt"/>
              </a:rPr>
              <a:t>On estime la valeur marginale ou la valeur d’usage (disposition à payer du consommateur) des biens non échangeables</a:t>
            </a:r>
          </a:p>
          <a:p>
            <a:pPr marL="342900" indent="-342900">
              <a:spcBef>
                <a:spcPct val="20000"/>
              </a:spcBef>
            </a:pPr>
            <a:endParaRPr lang="fr-FR" sz="2800" dirty="0" smtClean="0">
              <a:latin typeface="+mj-lt"/>
            </a:endParaRPr>
          </a:p>
          <a:p>
            <a:pPr marL="342900" indent="-342900">
              <a:spcBef>
                <a:spcPct val="20000"/>
              </a:spcBef>
            </a:pPr>
            <a:endParaRPr lang="fr-FR" sz="2800" dirty="0" smtClean="0">
              <a:latin typeface="+mj-lt"/>
            </a:endParaRPr>
          </a:p>
          <a:p>
            <a:pPr marL="342900" indent="-342900">
              <a:spcBef>
                <a:spcPct val="20000"/>
              </a:spcBef>
              <a:buFontTx/>
              <a:buChar char="•"/>
            </a:pPr>
            <a:endParaRPr lang="fr-FR" sz="2800" dirty="0" smtClean="0">
              <a:latin typeface="+mj-lt"/>
            </a:endParaRPr>
          </a:p>
          <a:p>
            <a:pPr marL="342900" indent="-342900">
              <a:spcBef>
                <a:spcPct val="20000"/>
              </a:spcBef>
              <a:buFontTx/>
              <a:buChar char="•"/>
            </a:pPr>
            <a:endParaRPr lang="fr-FR" sz="2800" dirty="0" smtClean="0">
              <a:latin typeface="+mj-lt"/>
            </a:endParaRPr>
          </a:p>
          <a:p>
            <a:pPr marL="342900" indent="-342900">
              <a:spcBef>
                <a:spcPct val="20000"/>
              </a:spcBef>
            </a:pPr>
            <a:endParaRPr lang="fr-FR" sz="2800" dirty="0" smtClean="0">
              <a:latin typeface="+mj-lt"/>
            </a:endParaRPr>
          </a:p>
          <a:p>
            <a:pPr marL="342900" indent="-342900">
              <a:spcBef>
                <a:spcPct val="20000"/>
              </a:spcBef>
            </a:pPr>
            <a:endParaRPr lang="fr-FR" sz="2800" dirty="0" smtClean="0">
              <a:latin typeface="+mj-lt"/>
            </a:endParaRPr>
          </a:p>
          <a:p>
            <a:pPr marL="342900" indent="-342900">
              <a:spcBef>
                <a:spcPct val="20000"/>
              </a:spcBef>
              <a:buFontTx/>
              <a:buChar char="•"/>
            </a:pPr>
            <a:endParaRPr lang="fr-FR" sz="3200" dirty="0" smtClean="0">
              <a:latin typeface="+mn-lt"/>
            </a:endParaRP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7772400" cy="1143000"/>
          </a:xfrm>
        </p:spPr>
        <p:txBody>
          <a:bodyPr>
            <a:normAutofit fontScale="90000"/>
          </a:bodyPr>
          <a:lstStyle/>
          <a:p>
            <a:r>
              <a:rPr lang="fr-FR" dirty="0" smtClean="0"/>
              <a:t>Evaluer le prix de référence et le prix d’efficacité</a:t>
            </a:r>
            <a:endParaRPr lang="fr-FR" dirty="0"/>
          </a:p>
        </p:txBody>
      </p:sp>
      <p:sp>
        <p:nvSpPr>
          <p:cNvPr id="5" name="Rectangle 5"/>
          <p:cNvSpPr>
            <a:spLocks noChangeArrowheads="1"/>
          </p:cNvSpPr>
          <p:nvPr/>
        </p:nvSpPr>
        <p:spPr bwMode="auto">
          <a:xfrm>
            <a:off x="467544" y="1556792"/>
            <a:ext cx="8496944" cy="4824536"/>
          </a:xfrm>
          <a:prstGeom prst="rect">
            <a:avLst/>
          </a:prstGeom>
          <a:noFill/>
          <a:ln w="9525">
            <a:noFill/>
            <a:miter lim="800000"/>
            <a:headEnd/>
            <a:tailEnd/>
          </a:ln>
          <a:effectLst/>
        </p:spPr>
        <p:txBody>
          <a:bodyPr/>
          <a:lstStyle/>
          <a:p>
            <a:pPr marL="342900" indent="-342900">
              <a:spcBef>
                <a:spcPct val="20000"/>
              </a:spcBef>
            </a:pPr>
            <a:endParaRPr lang="fr-FR" sz="2800" dirty="0" smtClean="0">
              <a:latin typeface="+mj-lt"/>
            </a:endParaRPr>
          </a:p>
          <a:p>
            <a:pPr marL="342900" indent="-342900">
              <a:spcBef>
                <a:spcPct val="20000"/>
              </a:spcBef>
            </a:pPr>
            <a:r>
              <a:rPr lang="fr-FR" sz="2800" b="1" dirty="0" smtClean="0">
                <a:latin typeface="+mj-lt"/>
              </a:rPr>
              <a:t>Coefficient de conversion de la production marginale</a:t>
            </a:r>
            <a:r>
              <a:rPr lang="fr-FR" sz="2800" dirty="0" smtClean="0">
                <a:latin typeface="+mj-lt"/>
              </a:rPr>
              <a:t> évaluée sur la structure moyenne du commerce extérieur</a:t>
            </a:r>
          </a:p>
          <a:p>
            <a:pPr marL="342900" indent="-342900">
              <a:spcBef>
                <a:spcPct val="20000"/>
              </a:spcBef>
            </a:pPr>
            <a:endParaRPr lang="fr-FR" sz="2800" dirty="0" smtClean="0">
              <a:latin typeface="+mj-lt"/>
            </a:endParaRPr>
          </a:p>
          <a:p>
            <a:pPr marL="800100" lvl="1" indent="-342900">
              <a:spcBef>
                <a:spcPct val="20000"/>
              </a:spcBef>
            </a:pPr>
            <a:r>
              <a:rPr lang="fr-FR" sz="2800" dirty="0" smtClean="0">
                <a:latin typeface="+mj-lt"/>
              </a:rPr>
              <a:t>CCPM= (importation +exportations)/ (importations+exportations+droits d’entrée-prélèvements sorties+subventions export)</a:t>
            </a:r>
          </a:p>
          <a:p>
            <a:pPr marL="342900" indent="-342900">
              <a:spcBef>
                <a:spcPct val="20000"/>
              </a:spcBef>
              <a:buFontTx/>
              <a:buChar char="•"/>
            </a:pPr>
            <a:endParaRPr lang="fr-FR" sz="2800" dirty="0" smtClean="0">
              <a:latin typeface="+mj-lt"/>
            </a:endParaRPr>
          </a:p>
          <a:p>
            <a:pPr marL="342900" indent="-342900">
              <a:spcBef>
                <a:spcPct val="20000"/>
              </a:spcBef>
            </a:pPr>
            <a:endParaRPr lang="fr-FR" sz="2800" dirty="0" smtClean="0">
              <a:latin typeface="+mj-lt"/>
            </a:endParaRPr>
          </a:p>
          <a:p>
            <a:pPr marL="342900" indent="-342900">
              <a:spcBef>
                <a:spcPct val="20000"/>
              </a:spcBef>
            </a:pPr>
            <a:endParaRPr lang="fr-FR" sz="2800" dirty="0" smtClean="0">
              <a:latin typeface="+mj-lt"/>
            </a:endParaRPr>
          </a:p>
          <a:p>
            <a:pPr marL="342900" indent="-342900">
              <a:spcBef>
                <a:spcPct val="20000"/>
              </a:spcBef>
              <a:buFontTx/>
              <a:buChar char="•"/>
            </a:pPr>
            <a:endParaRPr lang="fr-FR" sz="3200" dirty="0" smtClean="0">
              <a:latin typeface="+mn-lt"/>
            </a:endParaRPr>
          </a:p>
        </p:txBody>
      </p:sp>
    </p:spTree>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97768"/>
            <a:ext cx="7772400" cy="1143000"/>
          </a:xfrm>
        </p:spPr>
        <p:txBody>
          <a:bodyPr>
            <a:normAutofit fontScale="90000"/>
          </a:bodyPr>
          <a:lstStyle/>
          <a:p>
            <a:r>
              <a:rPr lang="fr-FR" dirty="0" smtClean="0"/>
              <a:t>Principes de l’analyse au prix de référence </a:t>
            </a:r>
            <a:endParaRPr lang="fr-FR" dirty="0"/>
          </a:p>
        </p:txBody>
      </p:sp>
      <p:sp>
        <p:nvSpPr>
          <p:cNvPr id="5" name="Rectangle 5"/>
          <p:cNvSpPr>
            <a:spLocks noChangeArrowheads="1"/>
          </p:cNvSpPr>
          <p:nvPr/>
        </p:nvSpPr>
        <p:spPr bwMode="auto">
          <a:xfrm>
            <a:off x="539552" y="1556792"/>
            <a:ext cx="8353944" cy="5184576"/>
          </a:xfrm>
          <a:prstGeom prst="rect">
            <a:avLst/>
          </a:prstGeom>
          <a:noFill/>
          <a:ln w="9525">
            <a:noFill/>
            <a:miter lim="800000"/>
            <a:headEnd/>
            <a:tailEnd/>
          </a:ln>
          <a:effectLst/>
        </p:spPr>
        <p:txBody>
          <a:bodyPr/>
          <a:lstStyle/>
          <a:p>
            <a:pPr marL="342900" indent="-342900">
              <a:spcBef>
                <a:spcPct val="20000"/>
              </a:spcBef>
              <a:buFontTx/>
              <a:buChar char="•"/>
            </a:pPr>
            <a:r>
              <a:rPr lang="fr-FR" sz="2800" dirty="0" smtClean="0">
                <a:latin typeface="+mj-lt"/>
              </a:rPr>
              <a:t>Point de départ : Différence entre prix constaté sur le marché et la valeur économique des biens et services</a:t>
            </a:r>
          </a:p>
          <a:p>
            <a:pPr marL="342900" indent="-342900">
              <a:spcBef>
                <a:spcPct val="20000"/>
              </a:spcBef>
            </a:pPr>
            <a:r>
              <a:rPr lang="fr-FR" sz="2800" dirty="0" smtClean="0">
                <a:latin typeface="+mj-lt"/>
              </a:rPr>
              <a:t>	- absence de concurrence pure et parfaite</a:t>
            </a:r>
          </a:p>
          <a:p>
            <a:pPr marL="342900" indent="-342900">
              <a:spcBef>
                <a:spcPct val="20000"/>
              </a:spcBef>
            </a:pPr>
            <a:r>
              <a:rPr lang="fr-FR" sz="2800" dirty="0" smtClean="0">
                <a:latin typeface="+mj-lt"/>
              </a:rPr>
              <a:t>	- l’intervention de l’Etat</a:t>
            </a:r>
          </a:p>
          <a:p>
            <a:pPr marL="342900" indent="-342900">
              <a:spcBef>
                <a:spcPct val="20000"/>
              </a:spcBef>
            </a:pPr>
            <a:endParaRPr lang="fr-FR" sz="2800" dirty="0" smtClean="0">
              <a:latin typeface="+mj-lt"/>
            </a:endParaRPr>
          </a:p>
          <a:p>
            <a:pPr marL="342900" indent="-342900">
              <a:spcBef>
                <a:spcPct val="20000"/>
              </a:spcBef>
              <a:buFont typeface="Arial" pitchFamily="34" charset="0"/>
              <a:buChar char="•"/>
            </a:pPr>
            <a:r>
              <a:rPr lang="fr-FR" sz="2800" dirty="0" smtClean="0">
                <a:latin typeface="+mj-lt"/>
              </a:rPr>
              <a:t>Principes de l’analyse: </a:t>
            </a:r>
          </a:p>
          <a:p>
            <a:pPr marL="342900" indent="-342900">
              <a:spcBef>
                <a:spcPct val="20000"/>
              </a:spcBef>
            </a:pPr>
            <a:r>
              <a:rPr lang="fr-FR" sz="2800" dirty="0" smtClean="0">
                <a:latin typeface="+mj-lt"/>
              </a:rPr>
              <a:t>Corriger la distorsion, faire apparaître les écarts des comptes réels effectués avec le prix constaté sur le marché et le comptes reconstitués à partir d’un prix théorique de référence, reflétant la valeur économique du bien ou du service</a:t>
            </a:r>
          </a:p>
          <a:p>
            <a:pPr marL="342900" indent="-342900">
              <a:spcBef>
                <a:spcPct val="20000"/>
              </a:spcBef>
            </a:pPr>
            <a:endParaRPr lang="fr-FR" sz="2800" dirty="0" smtClean="0">
              <a:latin typeface="+mj-lt"/>
            </a:endParaRPr>
          </a:p>
          <a:p>
            <a:pPr marL="342900" indent="-342900">
              <a:spcBef>
                <a:spcPct val="20000"/>
              </a:spcBef>
              <a:buFontTx/>
              <a:buChar char="•"/>
            </a:pPr>
            <a:endParaRPr lang="fr-FR" sz="3200" dirty="0" smtClean="0">
              <a:latin typeface="+mn-lt"/>
            </a:endParaRP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7772400" cy="1143000"/>
          </a:xfrm>
        </p:spPr>
        <p:txBody>
          <a:bodyPr>
            <a:normAutofit fontScale="90000"/>
          </a:bodyPr>
          <a:lstStyle/>
          <a:p>
            <a:r>
              <a:rPr lang="fr-FR" dirty="0" smtClean="0"/>
              <a:t>Analyse au prix d’efficacité</a:t>
            </a:r>
            <a:br>
              <a:rPr lang="fr-FR" dirty="0" smtClean="0"/>
            </a:br>
            <a:r>
              <a:rPr lang="fr-FR" dirty="0" smtClean="0"/>
              <a:t>ETAPES</a:t>
            </a:r>
            <a:endParaRPr lang="fr-FR" dirty="0"/>
          </a:p>
        </p:txBody>
      </p:sp>
      <p:sp>
        <p:nvSpPr>
          <p:cNvPr id="5" name="Rectangle 5"/>
          <p:cNvSpPr>
            <a:spLocks noChangeArrowheads="1"/>
          </p:cNvSpPr>
          <p:nvPr/>
        </p:nvSpPr>
        <p:spPr bwMode="auto">
          <a:xfrm>
            <a:off x="251520" y="1556792"/>
            <a:ext cx="8640960" cy="4896544"/>
          </a:xfrm>
          <a:prstGeom prst="rect">
            <a:avLst/>
          </a:prstGeom>
          <a:noFill/>
          <a:ln w="9525">
            <a:noFill/>
            <a:miter lim="800000"/>
            <a:headEnd/>
            <a:tailEnd/>
          </a:ln>
          <a:effectLst/>
        </p:spPr>
        <p:txBody>
          <a:bodyPr/>
          <a:lstStyle/>
          <a:p>
            <a:pPr marL="342900" indent="-342900">
              <a:spcBef>
                <a:spcPct val="20000"/>
              </a:spcBef>
            </a:pPr>
            <a:r>
              <a:rPr lang="fr-FR" sz="2800" dirty="0" smtClean="0">
                <a:latin typeface="+mj-lt"/>
              </a:rPr>
              <a:t>1. Analyse par produits, facteurs et par segments de filières</a:t>
            </a:r>
          </a:p>
          <a:p>
            <a:pPr marL="342900" indent="-342900">
              <a:spcBef>
                <a:spcPct val="20000"/>
              </a:spcBef>
            </a:pPr>
            <a:endParaRPr lang="fr-FR" sz="2800" dirty="0" smtClean="0">
              <a:latin typeface="+mj-lt"/>
            </a:endParaRPr>
          </a:p>
          <a:p>
            <a:pPr marL="342900" indent="-342900">
              <a:spcBef>
                <a:spcPct val="20000"/>
              </a:spcBef>
            </a:pPr>
            <a:r>
              <a:rPr lang="fr-FR" sz="2800" dirty="0" smtClean="0">
                <a:latin typeface="+mj-lt"/>
              </a:rPr>
              <a:t>Calcul des prix de référence des biens, services et facteurs de production</a:t>
            </a:r>
          </a:p>
          <a:p>
            <a:pPr marL="342900" indent="-342900">
              <a:spcBef>
                <a:spcPct val="20000"/>
              </a:spcBef>
            </a:pPr>
            <a:r>
              <a:rPr lang="fr-FR" sz="2800" dirty="0" smtClean="0">
                <a:latin typeface="+mj-lt"/>
              </a:rPr>
              <a:t>	- </a:t>
            </a:r>
            <a:r>
              <a:rPr lang="fr-FR" dirty="0" smtClean="0">
                <a:latin typeface="+mj-lt"/>
              </a:rPr>
              <a:t>Prix de parité des biens échangeables	</a:t>
            </a:r>
          </a:p>
          <a:p>
            <a:pPr marL="342900" indent="-342900">
              <a:spcBef>
                <a:spcPct val="20000"/>
              </a:spcBef>
            </a:pPr>
            <a:r>
              <a:rPr lang="fr-FR" dirty="0" smtClean="0">
                <a:latin typeface="+mj-lt"/>
              </a:rPr>
              <a:t>	- Valeur marginale des biens et produits non échangeables</a:t>
            </a:r>
            <a:endParaRPr lang="fr-FR" dirty="0" smtClean="0"/>
          </a:p>
          <a:p>
            <a:endParaRPr lang="fr-FR" i="1" dirty="0" smtClean="0">
              <a:latin typeface="+mn-lt"/>
            </a:endParaRPr>
          </a:p>
          <a:p>
            <a:r>
              <a:rPr lang="fr-FR" i="1" dirty="0" smtClean="0">
                <a:latin typeface="+mn-lt"/>
              </a:rPr>
              <a:t>Les entreprises elles-mêmes, les services fiscaux et des centrales d’information économique (CCI, Incoterms) sont les principales sources d’information.</a:t>
            </a:r>
          </a:p>
          <a:p>
            <a:pPr marL="342900" indent="-342900">
              <a:spcBef>
                <a:spcPct val="20000"/>
              </a:spcBef>
            </a:pPr>
            <a:endParaRPr lang="fr-FR" sz="2800" dirty="0" smtClean="0">
              <a:latin typeface="+mj-lt"/>
            </a:endParaRPr>
          </a:p>
          <a:p>
            <a:pPr marL="342900" indent="-342900">
              <a:spcBef>
                <a:spcPct val="20000"/>
              </a:spcBef>
              <a:buFontTx/>
              <a:buChar char="•"/>
            </a:pPr>
            <a:endParaRPr lang="fr-FR" sz="3200" dirty="0" smtClean="0">
              <a:latin typeface="+mn-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a:xfrm>
            <a:off x="683568" y="-171400"/>
            <a:ext cx="7772400" cy="1143000"/>
          </a:xfrm>
        </p:spPr>
        <p:txBody>
          <a:bodyPr>
            <a:normAutofit/>
          </a:bodyPr>
          <a:lstStyle/>
          <a:p>
            <a:r>
              <a:rPr lang="fr-FR" dirty="0" smtClean="0"/>
              <a:t>Le marché</a:t>
            </a:r>
            <a:endParaRPr lang="fr-FR" dirty="0"/>
          </a:p>
        </p:txBody>
      </p:sp>
      <p:sp>
        <p:nvSpPr>
          <p:cNvPr id="198661" name="Rectangle 5"/>
          <p:cNvSpPr>
            <a:spLocks noChangeArrowheads="1"/>
          </p:cNvSpPr>
          <p:nvPr/>
        </p:nvSpPr>
        <p:spPr bwMode="auto">
          <a:xfrm>
            <a:off x="323528" y="1340768"/>
            <a:ext cx="8496944" cy="5184576"/>
          </a:xfrm>
          <a:prstGeom prst="rect">
            <a:avLst/>
          </a:prstGeom>
          <a:noFill/>
          <a:ln w="9525">
            <a:noFill/>
            <a:miter lim="800000"/>
            <a:headEnd/>
            <a:tailEnd/>
          </a:ln>
          <a:effectLst/>
        </p:spPr>
        <p:txBody>
          <a:bodyPr/>
          <a:lstStyle/>
          <a:p>
            <a:pPr marL="342900" indent="-342900">
              <a:spcBef>
                <a:spcPct val="20000"/>
              </a:spcBef>
            </a:pPr>
            <a:r>
              <a:rPr lang="fr-FR" sz="3200" b="1" dirty="0" smtClean="0">
                <a:latin typeface="+mn-lt"/>
              </a:rPr>
              <a:t> </a:t>
            </a:r>
          </a:p>
          <a:p>
            <a:pPr marL="342900" indent="-342900">
              <a:spcBef>
                <a:spcPct val="20000"/>
              </a:spcBef>
            </a:pPr>
            <a:endParaRPr lang="fr-FR" sz="3200" dirty="0" smtClean="0"/>
          </a:p>
          <a:p>
            <a:pPr marL="342900" indent="-342900">
              <a:spcBef>
                <a:spcPct val="20000"/>
              </a:spcBef>
            </a:pPr>
            <a:endParaRPr lang="fr-FR" sz="3200" dirty="0"/>
          </a:p>
        </p:txBody>
      </p:sp>
      <p:pic>
        <p:nvPicPr>
          <p:cNvPr id="303106" name="Picture 2"/>
          <p:cNvPicPr>
            <a:picLocks noChangeAspect="1" noChangeArrowheads="1"/>
          </p:cNvPicPr>
          <p:nvPr/>
        </p:nvPicPr>
        <p:blipFill>
          <a:blip r:embed="rId3" cstate="print"/>
          <a:srcRect/>
          <a:stretch>
            <a:fillRect/>
          </a:stretch>
        </p:blipFill>
        <p:spPr bwMode="auto">
          <a:xfrm>
            <a:off x="251520" y="2657779"/>
            <a:ext cx="4464496" cy="4227605"/>
          </a:xfrm>
          <a:prstGeom prst="rect">
            <a:avLst/>
          </a:prstGeom>
          <a:noFill/>
          <a:ln w="9525">
            <a:noFill/>
            <a:miter lim="800000"/>
            <a:headEnd/>
            <a:tailEnd/>
          </a:ln>
        </p:spPr>
      </p:pic>
      <p:sp>
        <p:nvSpPr>
          <p:cNvPr id="5" name="Rectangle 4"/>
          <p:cNvSpPr/>
          <p:nvPr/>
        </p:nvSpPr>
        <p:spPr>
          <a:xfrm>
            <a:off x="467544" y="1988840"/>
            <a:ext cx="4248472" cy="461665"/>
          </a:xfrm>
          <a:prstGeom prst="rect">
            <a:avLst/>
          </a:prstGeom>
        </p:spPr>
        <p:txBody>
          <a:bodyPr wrap="square">
            <a:spAutoFit/>
          </a:bodyPr>
          <a:lstStyle/>
          <a:p>
            <a:r>
              <a:rPr lang="fr-FR" dirty="0" smtClean="0">
                <a:latin typeface="+mn-lt"/>
              </a:rPr>
              <a:t>Marché </a:t>
            </a:r>
            <a:r>
              <a:rPr lang="fr-FR" smtClean="0">
                <a:latin typeface="+mn-lt"/>
              </a:rPr>
              <a:t>théorique néoclassique</a:t>
            </a:r>
            <a:endParaRPr lang="fr-FR" dirty="0" smtClean="0">
              <a:latin typeface="+mn-lt"/>
            </a:endParaRPr>
          </a:p>
        </p:txBody>
      </p:sp>
      <p:sp>
        <p:nvSpPr>
          <p:cNvPr id="6" name="Rectangle 5"/>
          <p:cNvSpPr/>
          <p:nvPr/>
        </p:nvSpPr>
        <p:spPr>
          <a:xfrm>
            <a:off x="4860032" y="3140968"/>
            <a:ext cx="3960440" cy="3108543"/>
          </a:xfrm>
          <a:prstGeom prst="rect">
            <a:avLst/>
          </a:prstGeom>
        </p:spPr>
        <p:txBody>
          <a:bodyPr wrap="square">
            <a:spAutoFit/>
          </a:bodyPr>
          <a:lstStyle/>
          <a:p>
            <a:pPr algn="ctr"/>
            <a:r>
              <a:rPr lang="fr-FR" sz="2000" dirty="0" smtClean="0">
                <a:latin typeface="+mn-lt"/>
              </a:rPr>
              <a:t>Cadre réglementaire : législations fiscales, douanières, réglementations sanitaires, normes ou standards de qualité. </a:t>
            </a:r>
          </a:p>
          <a:p>
            <a:pPr algn="ctr"/>
            <a:endParaRPr lang="fr-FR" sz="2000" dirty="0" smtClean="0">
              <a:latin typeface="+mn-lt"/>
            </a:endParaRPr>
          </a:p>
          <a:p>
            <a:pPr algn="ctr"/>
            <a:r>
              <a:rPr lang="fr-FR" dirty="0" smtClean="0">
                <a:latin typeface="+mn-lt"/>
              </a:rPr>
              <a:t>On désigne par le terme </a:t>
            </a:r>
            <a:r>
              <a:rPr lang="fr-FR" b="1" dirty="0" smtClean="0">
                <a:latin typeface="+mn-lt"/>
              </a:rPr>
              <a:t>d’institutions marchandes </a:t>
            </a:r>
            <a:r>
              <a:rPr lang="fr-FR" dirty="0" smtClean="0">
                <a:latin typeface="+mn-lt"/>
              </a:rPr>
              <a:t>l’ensemble des règles appliquées sur le marché</a:t>
            </a:r>
            <a:endParaRPr lang="fr-FR" dirty="0">
              <a:latin typeface="+mn-lt"/>
            </a:endParaRPr>
          </a:p>
        </p:txBody>
      </p:sp>
      <p:sp>
        <p:nvSpPr>
          <p:cNvPr id="9" name="Rectangle 8"/>
          <p:cNvSpPr/>
          <p:nvPr/>
        </p:nvSpPr>
        <p:spPr>
          <a:xfrm>
            <a:off x="179512" y="1196752"/>
            <a:ext cx="6084168" cy="461665"/>
          </a:xfrm>
          <a:prstGeom prst="rect">
            <a:avLst/>
          </a:prstGeom>
        </p:spPr>
        <p:txBody>
          <a:bodyPr wrap="square">
            <a:spAutoFit/>
          </a:bodyPr>
          <a:lstStyle/>
          <a:p>
            <a:pPr marL="342900" indent="-342900">
              <a:spcBef>
                <a:spcPct val="20000"/>
              </a:spcBef>
            </a:pPr>
            <a:r>
              <a:rPr lang="fr-FR" b="1" dirty="0" smtClean="0">
                <a:latin typeface="+mj-lt"/>
              </a:rPr>
              <a:t>Marché « physique » - Marché « théorique »</a:t>
            </a: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260648"/>
            <a:ext cx="7772400" cy="1143000"/>
          </a:xfrm>
        </p:spPr>
        <p:txBody>
          <a:bodyPr>
            <a:normAutofit fontScale="90000"/>
          </a:bodyPr>
          <a:lstStyle/>
          <a:p>
            <a:r>
              <a:rPr lang="fr-FR" dirty="0" smtClean="0"/>
              <a:t>Analyse au prix d’efficacité</a:t>
            </a:r>
            <a:br>
              <a:rPr lang="fr-FR" dirty="0" smtClean="0"/>
            </a:br>
            <a:r>
              <a:rPr lang="fr-FR" dirty="0" smtClean="0"/>
              <a:t>ETAPES</a:t>
            </a:r>
            <a:endParaRPr lang="fr-FR" dirty="0"/>
          </a:p>
        </p:txBody>
      </p:sp>
      <p:sp>
        <p:nvSpPr>
          <p:cNvPr id="5" name="Rectangle 5"/>
          <p:cNvSpPr>
            <a:spLocks noChangeArrowheads="1"/>
          </p:cNvSpPr>
          <p:nvPr/>
        </p:nvSpPr>
        <p:spPr bwMode="auto">
          <a:xfrm>
            <a:off x="467544" y="2132856"/>
            <a:ext cx="8425952" cy="2304256"/>
          </a:xfrm>
          <a:prstGeom prst="rect">
            <a:avLst/>
          </a:prstGeom>
          <a:noFill/>
          <a:ln w="9525">
            <a:noFill/>
            <a:miter lim="800000"/>
            <a:headEnd/>
            <a:tailEnd/>
          </a:ln>
          <a:effectLst/>
        </p:spPr>
        <p:txBody>
          <a:bodyPr/>
          <a:lstStyle/>
          <a:p>
            <a:pPr marL="342900" indent="-342900">
              <a:spcBef>
                <a:spcPct val="20000"/>
              </a:spcBef>
            </a:pPr>
            <a:r>
              <a:rPr lang="fr-FR" sz="2800" dirty="0" smtClean="0">
                <a:latin typeface="+mn-lt"/>
              </a:rPr>
              <a:t>2. Compte de production-exploitation de la filière (</a:t>
            </a:r>
            <a:r>
              <a:rPr lang="fr-FR" sz="2800" dirty="0" err="1" smtClean="0">
                <a:latin typeface="+mn-lt"/>
              </a:rPr>
              <a:t>cf</a:t>
            </a:r>
            <a:r>
              <a:rPr lang="fr-FR" sz="2800" dirty="0" smtClean="0">
                <a:latin typeface="+mn-lt"/>
              </a:rPr>
              <a:t> analyse financière) </a:t>
            </a:r>
          </a:p>
          <a:p>
            <a:pPr marL="342900" indent="-342900">
              <a:spcBef>
                <a:spcPct val="20000"/>
              </a:spcBef>
            </a:pPr>
            <a:endParaRPr lang="fr-FR" sz="2800" dirty="0" smtClean="0">
              <a:latin typeface="+mn-lt"/>
            </a:endParaRPr>
          </a:p>
          <a:p>
            <a:pPr marL="342900" indent="-342900">
              <a:spcBef>
                <a:spcPct val="20000"/>
              </a:spcBef>
            </a:pPr>
            <a:r>
              <a:rPr lang="fr-FR" sz="2800" dirty="0" smtClean="0">
                <a:latin typeface="+mn-lt"/>
              </a:rPr>
              <a:t>3. Etablissement d’une MAP</a:t>
            </a:r>
          </a:p>
          <a:p>
            <a:pPr marL="342900" indent="-342900">
              <a:spcBef>
                <a:spcPct val="20000"/>
              </a:spcBef>
            </a:pPr>
            <a:endParaRPr lang="fr-FR" sz="2800" dirty="0" smtClean="0">
              <a:latin typeface="+mj-lt"/>
            </a:endParaRPr>
          </a:p>
          <a:p>
            <a:pPr marL="342900" indent="-342900">
              <a:spcBef>
                <a:spcPct val="20000"/>
              </a:spcBef>
            </a:pPr>
            <a:endParaRPr lang="fr-FR" sz="2800" dirty="0" smtClean="0">
              <a:latin typeface="+mj-lt"/>
            </a:endParaRPr>
          </a:p>
          <a:p>
            <a:pPr marL="342900" indent="-342900">
              <a:spcBef>
                <a:spcPct val="20000"/>
              </a:spcBef>
            </a:pPr>
            <a:endParaRPr lang="fr-FR" sz="2800" dirty="0" smtClean="0">
              <a:latin typeface="+mj-lt"/>
            </a:endParaRPr>
          </a:p>
          <a:p>
            <a:pPr marL="342900" indent="-342900">
              <a:spcBef>
                <a:spcPct val="20000"/>
              </a:spcBef>
            </a:pPr>
            <a:endParaRPr lang="fr-FR" sz="2800" dirty="0" smtClean="0">
              <a:latin typeface="+mj-lt"/>
            </a:endParaRPr>
          </a:p>
          <a:p>
            <a:pPr marL="342900" indent="-342900">
              <a:spcBef>
                <a:spcPct val="20000"/>
              </a:spcBef>
            </a:pPr>
            <a:r>
              <a:rPr lang="fr-FR" sz="2800" dirty="0" smtClean="0">
                <a:latin typeface="+mj-lt"/>
              </a:rPr>
              <a:t> </a:t>
            </a:r>
          </a:p>
          <a:p>
            <a:pPr marL="342900" indent="-342900">
              <a:spcBef>
                <a:spcPct val="20000"/>
              </a:spcBef>
            </a:pPr>
            <a:endParaRPr lang="fr-FR" sz="2800" dirty="0" smtClean="0">
              <a:latin typeface="+mj-lt"/>
            </a:endParaRPr>
          </a:p>
          <a:p>
            <a:pPr marL="342900" indent="-342900">
              <a:spcBef>
                <a:spcPct val="20000"/>
              </a:spcBef>
              <a:buFontTx/>
              <a:buChar char="•"/>
            </a:pPr>
            <a:endParaRPr lang="fr-FR" sz="3200" dirty="0" smtClean="0">
              <a:latin typeface="+mn-lt"/>
            </a:endParaRPr>
          </a:p>
        </p:txBody>
      </p:sp>
      <p:pic>
        <p:nvPicPr>
          <p:cNvPr id="275462" name="Picture 6"/>
          <p:cNvPicPr>
            <a:picLocks noChangeAspect="1" noChangeArrowheads="1"/>
          </p:cNvPicPr>
          <p:nvPr/>
        </p:nvPicPr>
        <p:blipFill>
          <a:blip r:embed="rId2" cstate="print"/>
          <a:srcRect/>
          <a:stretch>
            <a:fillRect/>
          </a:stretch>
        </p:blipFill>
        <p:spPr bwMode="auto">
          <a:xfrm>
            <a:off x="-180528" y="4503737"/>
            <a:ext cx="9042400" cy="23542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188640"/>
            <a:ext cx="7772400" cy="1143000"/>
          </a:xfrm>
        </p:spPr>
        <p:txBody>
          <a:bodyPr>
            <a:normAutofit/>
          </a:bodyPr>
          <a:lstStyle/>
          <a:p>
            <a:r>
              <a:rPr lang="fr-FR" dirty="0" smtClean="0"/>
              <a:t>Méthode et </a:t>
            </a:r>
            <a:r>
              <a:rPr lang="fr-FR" dirty="0" err="1" smtClean="0"/>
              <a:t>eléments</a:t>
            </a:r>
            <a:r>
              <a:rPr lang="fr-FR" dirty="0" smtClean="0"/>
              <a:t> d’analyse</a:t>
            </a:r>
            <a:endParaRPr lang="fr-FR" dirty="0"/>
          </a:p>
        </p:txBody>
      </p:sp>
      <p:sp>
        <p:nvSpPr>
          <p:cNvPr id="5" name="Rectangle 5"/>
          <p:cNvSpPr>
            <a:spLocks noChangeArrowheads="1"/>
          </p:cNvSpPr>
          <p:nvPr/>
        </p:nvSpPr>
        <p:spPr bwMode="auto">
          <a:xfrm>
            <a:off x="395536" y="1844824"/>
            <a:ext cx="8497960" cy="3960440"/>
          </a:xfrm>
          <a:prstGeom prst="rect">
            <a:avLst/>
          </a:prstGeom>
          <a:noFill/>
          <a:ln w="9525">
            <a:noFill/>
            <a:miter lim="800000"/>
            <a:headEnd/>
            <a:tailEnd/>
          </a:ln>
          <a:effectLst/>
        </p:spPr>
        <p:txBody>
          <a:bodyPr/>
          <a:lstStyle/>
          <a:p>
            <a:pPr marL="514350" indent="-514350">
              <a:spcBef>
                <a:spcPct val="20000"/>
              </a:spcBef>
            </a:pPr>
            <a:r>
              <a:rPr lang="fr-FR" sz="2800" dirty="0" smtClean="0">
                <a:latin typeface="+mj-lt"/>
              </a:rPr>
              <a:t>L’analyse utilise 3 types de données</a:t>
            </a:r>
          </a:p>
          <a:p>
            <a:pPr marL="514350" indent="-514350">
              <a:spcBef>
                <a:spcPct val="20000"/>
              </a:spcBef>
            </a:pPr>
            <a:endParaRPr lang="fr-FR" sz="2800" dirty="0" smtClean="0">
              <a:latin typeface="+mj-lt"/>
            </a:endParaRPr>
          </a:p>
          <a:p>
            <a:pPr marL="514350" indent="-514350">
              <a:spcBef>
                <a:spcPct val="20000"/>
              </a:spcBef>
              <a:buFont typeface="+mj-lt"/>
              <a:buAutoNum type="arabicPeriod"/>
            </a:pPr>
            <a:r>
              <a:rPr lang="fr-FR" sz="2800" dirty="0" smtClean="0">
                <a:latin typeface="+mj-lt"/>
              </a:rPr>
              <a:t>Analyse de la MAP</a:t>
            </a:r>
          </a:p>
          <a:p>
            <a:pPr marL="514350" indent="-514350">
              <a:spcBef>
                <a:spcPct val="20000"/>
              </a:spcBef>
              <a:buFont typeface="+mj-lt"/>
              <a:buAutoNum type="arabicPeriod"/>
            </a:pPr>
            <a:endParaRPr lang="fr-FR" sz="2800" dirty="0" smtClean="0">
              <a:latin typeface="+mj-lt"/>
            </a:endParaRPr>
          </a:p>
          <a:p>
            <a:pPr marL="514350" indent="-514350">
              <a:spcBef>
                <a:spcPct val="20000"/>
              </a:spcBef>
              <a:buFont typeface="+mj-lt"/>
              <a:buAutoNum type="arabicPeriod"/>
            </a:pPr>
            <a:r>
              <a:rPr lang="fr-FR" sz="2800" dirty="0" smtClean="0">
                <a:latin typeface="+mj-lt"/>
              </a:rPr>
              <a:t>Analyse de quelques critères</a:t>
            </a:r>
          </a:p>
          <a:p>
            <a:pPr marL="342900" indent="-342900">
              <a:spcBef>
                <a:spcPct val="20000"/>
              </a:spcBef>
            </a:pPr>
            <a:endParaRPr lang="fr-FR" sz="2800" dirty="0" smtClean="0">
              <a:latin typeface="+mj-lt"/>
            </a:endParaRPr>
          </a:p>
          <a:p>
            <a:pPr marL="342900" indent="-342900">
              <a:spcBef>
                <a:spcPct val="20000"/>
              </a:spcBef>
            </a:pPr>
            <a:endParaRPr lang="fr-FR" sz="2800" dirty="0" smtClean="0">
              <a:latin typeface="+mj-lt"/>
            </a:endParaRPr>
          </a:p>
          <a:p>
            <a:pPr marL="342900" indent="-342900">
              <a:spcBef>
                <a:spcPct val="20000"/>
              </a:spcBef>
              <a:buFontTx/>
              <a:buChar char="•"/>
            </a:pPr>
            <a:endParaRPr lang="fr-FR" sz="3200" dirty="0" smtClean="0">
              <a:latin typeface="+mn-lt"/>
            </a:endParaRP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0"/>
            <a:ext cx="7772400" cy="1143000"/>
          </a:xfrm>
        </p:spPr>
        <p:txBody>
          <a:bodyPr>
            <a:normAutofit fontScale="90000"/>
          </a:bodyPr>
          <a:lstStyle/>
          <a:p>
            <a:r>
              <a:rPr lang="fr-FR" dirty="0" smtClean="0"/>
              <a:t>Matrice d’analyse des politiques</a:t>
            </a:r>
            <a:endParaRPr lang="fr-FR" dirty="0"/>
          </a:p>
        </p:txBody>
      </p:sp>
      <p:sp>
        <p:nvSpPr>
          <p:cNvPr id="5" name="Rectangle 5"/>
          <p:cNvSpPr>
            <a:spLocks noChangeArrowheads="1"/>
          </p:cNvSpPr>
          <p:nvPr/>
        </p:nvSpPr>
        <p:spPr bwMode="auto">
          <a:xfrm>
            <a:off x="323528" y="692696"/>
            <a:ext cx="8353944" cy="5760640"/>
          </a:xfrm>
          <a:prstGeom prst="rect">
            <a:avLst/>
          </a:prstGeom>
          <a:noFill/>
          <a:ln w="9525">
            <a:noFill/>
            <a:miter lim="800000"/>
            <a:headEnd/>
            <a:tailEnd/>
          </a:ln>
          <a:effectLst/>
        </p:spPr>
        <p:txBody>
          <a:bodyPr/>
          <a:lstStyle/>
          <a:p>
            <a:pPr marL="342900" indent="-342900">
              <a:spcBef>
                <a:spcPct val="20000"/>
              </a:spcBef>
            </a:pPr>
            <a:endParaRPr lang="fr-FR" sz="2800" dirty="0" smtClean="0">
              <a:latin typeface="+mj-lt"/>
            </a:endParaRPr>
          </a:p>
          <a:p>
            <a:pPr marL="342900" indent="-342900">
              <a:spcBef>
                <a:spcPct val="20000"/>
              </a:spcBef>
            </a:pPr>
            <a:endParaRPr lang="fr-FR" sz="2800" dirty="0" smtClean="0">
              <a:latin typeface="+mj-lt"/>
            </a:endParaRPr>
          </a:p>
          <a:p>
            <a:pPr marL="342900" indent="-342900">
              <a:spcBef>
                <a:spcPct val="20000"/>
              </a:spcBef>
            </a:pPr>
            <a:endParaRPr lang="fr-FR" sz="2800" dirty="0" smtClean="0">
              <a:latin typeface="+mj-lt"/>
            </a:endParaRPr>
          </a:p>
          <a:p>
            <a:pPr marL="342900" indent="-342900">
              <a:spcBef>
                <a:spcPct val="20000"/>
              </a:spcBef>
            </a:pPr>
            <a:endParaRPr lang="fr-FR" sz="2800" dirty="0" smtClean="0">
              <a:latin typeface="+mj-lt"/>
            </a:endParaRPr>
          </a:p>
          <a:p>
            <a:pPr marL="342900" indent="-342900">
              <a:spcBef>
                <a:spcPct val="20000"/>
              </a:spcBef>
            </a:pPr>
            <a:endParaRPr lang="fr-FR" sz="2800" dirty="0" smtClean="0">
              <a:latin typeface="+mj-lt"/>
            </a:endParaRPr>
          </a:p>
          <a:p>
            <a:pPr marL="342900" indent="-342900">
              <a:spcBef>
                <a:spcPct val="20000"/>
              </a:spcBef>
              <a:buFont typeface="Wingdings" pitchFamily="2" charset="2"/>
              <a:buChar char="Ø"/>
            </a:pPr>
            <a:endParaRPr lang="fr-FR" sz="2800" dirty="0" smtClean="0">
              <a:latin typeface="+mj-lt"/>
            </a:endParaRPr>
          </a:p>
          <a:p>
            <a:pPr marL="342900" indent="-342900">
              <a:spcBef>
                <a:spcPct val="20000"/>
              </a:spcBef>
              <a:buFont typeface="Wingdings" pitchFamily="2" charset="2"/>
              <a:buChar char="Ø"/>
            </a:pPr>
            <a:r>
              <a:rPr lang="fr-FR" sz="2800" b="1" dirty="0" smtClean="0">
                <a:latin typeface="+mj-lt"/>
              </a:rPr>
              <a:t>Profit pour la collectivité H = E-F-G </a:t>
            </a:r>
          </a:p>
          <a:p>
            <a:r>
              <a:rPr lang="fr-FR" sz="2800" dirty="0" smtClean="0">
                <a:latin typeface="+mn-lt"/>
              </a:rPr>
              <a:t>Si H&gt;0, usage efficace des ressources et une contribution positive au revenu national</a:t>
            </a:r>
          </a:p>
          <a:p>
            <a:r>
              <a:rPr lang="fr-FR" sz="2800" dirty="0" smtClean="0">
                <a:latin typeface="+mn-lt"/>
              </a:rPr>
              <a:t>SI H &lt;0 une filière produisant à des coûts supérieurs aux coûts d’opportunité de l’importation, grâce à des transferts de l’Etat.</a:t>
            </a:r>
          </a:p>
          <a:p>
            <a:pPr marL="342900" indent="-342900">
              <a:spcBef>
                <a:spcPct val="20000"/>
              </a:spcBef>
            </a:pPr>
            <a:endParaRPr lang="fr-FR" sz="2800" dirty="0" smtClean="0">
              <a:latin typeface="+mj-lt"/>
            </a:endParaRPr>
          </a:p>
          <a:p>
            <a:pPr marL="342900" indent="-342900">
              <a:spcBef>
                <a:spcPct val="20000"/>
              </a:spcBef>
              <a:buFontTx/>
              <a:buChar char="•"/>
            </a:pPr>
            <a:endParaRPr lang="fr-FR" sz="3200" dirty="0" smtClean="0">
              <a:latin typeface="+mn-lt"/>
            </a:endParaRPr>
          </a:p>
        </p:txBody>
      </p:sp>
      <p:pic>
        <p:nvPicPr>
          <p:cNvPr id="6" name="Picture 6"/>
          <p:cNvPicPr>
            <a:picLocks noChangeAspect="1" noChangeArrowheads="1"/>
          </p:cNvPicPr>
          <p:nvPr/>
        </p:nvPicPr>
        <p:blipFill>
          <a:blip r:embed="rId2" cstate="print"/>
          <a:srcRect/>
          <a:stretch>
            <a:fillRect/>
          </a:stretch>
        </p:blipFill>
        <p:spPr bwMode="auto">
          <a:xfrm>
            <a:off x="-180528" y="1700808"/>
            <a:ext cx="9042400" cy="23542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0"/>
            <a:ext cx="7772400" cy="1143000"/>
          </a:xfrm>
        </p:spPr>
        <p:txBody>
          <a:bodyPr>
            <a:normAutofit fontScale="90000"/>
          </a:bodyPr>
          <a:lstStyle/>
          <a:p>
            <a:r>
              <a:rPr lang="fr-FR" dirty="0" smtClean="0"/>
              <a:t>Matrice d’analyse des politiques</a:t>
            </a:r>
            <a:endParaRPr lang="fr-FR" dirty="0"/>
          </a:p>
        </p:txBody>
      </p:sp>
      <p:sp>
        <p:nvSpPr>
          <p:cNvPr id="5" name="Rectangle 5"/>
          <p:cNvSpPr>
            <a:spLocks noChangeArrowheads="1"/>
          </p:cNvSpPr>
          <p:nvPr/>
        </p:nvSpPr>
        <p:spPr bwMode="auto">
          <a:xfrm>
            <a:off x="323528" y="188640"/>
            <a:ext cx="8353944" cy="6480720"/>
          </a:xfrm>
          <a:prstGeom prst="rect">
            <a:avLst/>
          </a:prstGeom>
          <a:noFill/>
          <a:ln w="9525">
            <a:noFill/>
            <a:miter lim="800000"/>
            <a:headEnd/>
            <a:tailEnd/>
          </a:ln>
          <a:effectLst/>
        </p:spPr>
        <p:txBody>
          <a:bodyPr/>
          <a:lstStyle/>
          <a:p>
            <a:pPr marL="342900" indent="-342900">
              <a:spcBef>
                <a:spcPct val="20000"/>
              </a:spcBef>
            </a:pPr>
            <a:endParaRPr lang="fr-FR" sz="2800" dirty="0" smtClean="0">
              <a:latin typeface="+mj-lt"/>
            </a:endParaRPr>
          </a:p>
          <a:p>
            <a:pPr marL="342900" indent="-342900">
              <a:spcBef>
                <a:spcPct val="20000"/>
              </a:spcBef>
            </a:pPr>
            <a:endParaRPr lang="fr-FR" sz="2800" dirty="0" smtClean="0">
              <a:latin typeface="+mj-lt"/>
            </a:endParaRPr>
          </a:p>
          <a:p>
            <a:pPr marL="342900" indent="-342900">
              <a:spcBef>
                <a:spcPct val="20000"/>
              </a:spcBef>
            </a:pPr>
            <a:endParaRPr lang="fr-FR" sz="2800" dirty="0" smtClean="0">
              <a:latin typeface="+mj-lt"/>
            </a:endParaRPr>
          </a:p>
          <a:p>
            <a:pPr marL="342900" indent="-342900">
              <a:spcBef>
                <a:spcPct val="20000"/>
              </a:spcBef>
            </a:pPr>
            <a:endParaRPr lang="fr-FR" sz="2800" dirty="0" smtClean="0">
              <a:latin typeface="+mj-lt"/>
            </a:endParaRPr>
          </a:p>
          <a:p>
            <a:pPr marL="342900" indent="-342900">
              <a:spcBef>
                <a:spcPct val="20000"/>
              </a:spcBef>
            </a:pPr>
            <a:endParaRPr lang="fr-FR" sz="2800" dirty="0" smtClean="0">
              <a:latin typeface="+mj-lt"/>
            </a:endParaRPr>
          </a:p>
          <a:p>
            <a:pPr marL="342900" indent="-342900">
              <a:spcBef>
                <a:spcPct val="20000"/>
              </a:spcBef>
              <a:buFont typeface="Wingdings" pitchFamily="2" charset="2"/>
              <a:buChar char="Ø"/>
            </a:pPr>
            <a:endParaRPr lang="fr-FR" sz="2800" dirty="0" smtClean="0">
              <a:latin typeface="+mj-lt"/>
            </a:endParaRPr>
          </a:p>
          <a:p>
            <a:pPr marL="342900" indent="-342900">
              <a:spcBef>
                <a:spcPct val="20000"/>
              </a:spcBef>
              <a:buFont typeface="Wingdings" pitchFamily="2" charset="2"/>
              <a:buChar char="Ø"/>
            </a:pPr>
            <a:r>
              <a:rPr lang="fr-FR" sz="2800" b="1" dirty="0" smtClean="0">
                <a:latin typeface="+mj-lt"/>
              </a:rPr>
              <a:t>Profit Privé </a:t>
            </a:r>
            <a:r>
              <a:rPr lang="fr-FR" sz="2800" dirty="0" smtClean="0">
                <a:latin typeface="+mj-lt"/>
              </a:rPr>
              <a:t>D = A-B-C résultats de l’ensemble des agents sur le territoire</a:t>
            </a:r>
          </a:p>
          <a:p>
            <a:pPr>
              <a:buFont typeface="Wingdings" pitchFamily="2" charset="2"/>
              <a:buChar char="Ø"/>
            </a:pPr>
            <a:r>
              <a:rPr lang="fr-FR" sz="2800" i="1" dirty="0" smtClean="0"/>
              <a:t>  </a:t>
            </a:r>
            <a:r>
              <a:rPr lang="fr-FR" sz="2800" b="1" i="1" dirty="0" smtClean="0"/>
              <a:t>Ratio des profits =  </a:t>
            </a:r>
          </a:p>
          <a:p>
            <a:r>
              <a:rPr lang="fr-FR" sz="2800" i="1" dirty="0" smtClean="0"/>
              <a:t>Profit pour la collectivité / Profit privé </a:t>
            </a:r>
            <a:r>
              <a:rPr lang="fr-FR" sz="2800" b="1" dirty="0" smtClean="0"/>
              <a:t>= D / H</a:t>
            </a:r>
            <a:endParaRPr lang="fr-FR" sz="2800" i="1" dirty="0" smtClean="0">
              <a:latin typeface="+mn-lt"/>
            </a:endParaRPr>
          </a:p>
          <a:p>
            <a:r>
              <a:rPr lang="fr-FR" sz="2800" i="1" dirty="0" smtClean="0">
                <a:latin typeface="+mn-lt"/>
              </a:rPr>
              <a:t>mesure la proportion dans laquelle le profit privé excède le profit pour la collectivité,  l’incitation globale que</a:t>
            </a:r>
          </a:p>
          <a:p>
            <a:r>
              <a:rPr lang="fr-FR" sz="2800" i="1" dirty="0" smtClean="0">
                <a:latin typeface="+mn-lt"/>
              </a:rPr>
              <a:t>les producteurs ont à participer à la filière</a:t>
            </a:r>
          </a:p>
          <a:p>
            <a:pPr marL="342900" indent="-342900">
              <a:spcBef>
                <a:spcPct val="20000"/>
              </a:spcBef>
              <a:buFontTx/>
              <a:buChar char="•"/>
            </a:pPr>
            <a:endParaRPr lang="fr-FR" sz="3200" dirty="0" smtClean="0">
              <a:latin typeface="+mn-lt"/>
            </a:endParaRPr>
          </a:p>
        </p:txBody>
      </p:sp>
      <p:pic>
        <p:nvPicPr>
          <p:cNvPr id="6" name="Picture 6"/>
          <p:cNvPicPr>
            <a:picLocks noChangeAspect="1" noChangeArrowheads="1"/>
          </p:cNvPicPr>
          <p:nvPr/>
        </p:nvPicPr>
        <p:blipFill>
          <a:blip r:embed="rId2" cstate="print"/>
          <a:srcRect/>
          <a:stretch>
            <a:fillRect/>
          </a:stretch>
        </p:blipFill>
        <p:spPr bwMode="auto">
          <a:xfrm>
            <a:off x="-324544" y="1268760"/>
            <a:ext cx="9042400" cy="23542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0"/>
            <a:ext cx="7772400" cy="1143000"/>
          </a:xfrm>
        </p:spPr>
        <p:txBody>
          <a:bodyPr>
            <a:normAutofit fontScale="90000"/>
          </a:bodyPr>
          <a:lstStyle/>
          <a:p>
            <a:r>
              <a:rPr lang="fr-FR" dirty="0" smtClean="0"/>
              <a:t>Matrice d’analyse des politiques</a:t>
            </a:r>
            <a:endParaRPr lang="fr-FR" dirty="0"/>
          </a:p>
        </p:txBody>
      </p:sp>
      <p:sp>
        <p:nvSpPr>
          <p:cNvPr id="5" name="Rectangle 5"/>
          <p:cNvSpPr>
            <a:spLocks noChangeArrowheads="1"/>
          </p:cNvSpPr>
          <p:nvPr/>
        </p:nvSpPr>
        <p:spPr bwMode="auto">
          <a:xfrm>
            <a:off x="323528" y="188640"/>
            <a:ext cx="8353944" cy="6480720"/>
          </a:xfrm>
          <a:prstGeom prst="rect">
            <a:avLst/>
          </a:prstGeom>
          <a:noFill/>
          <a:ln w="9525">
            <a:noFill/>
            <a:miter lim="800000"/>
            <a:headEnd/>
            <a:tailEnd/>
          </a:ln>
          <a:effectLst/>
        </p:spPr>
        <p:txBody>
          <a:bodyPr/>
          <a:lstStyle/>
          <a:p>
            <a:pPr marL="342900" indent="-342900">
              <a:spcBef>
                <a:spcPct val="20000"/>
              </a:spcBef>
            </a:pPr>
            <a:endParaRPr lang="fr-FR" sz="2800" dirty="0" smtClean="0">
              <a:latin typeface="+mj-lt"/>
            </a:endParaRPr>
          </a:p>
          <a:p>
            <a:pPr marL="342900" indent="-342900">
              <a:spcBef>
                <a:spcPct val="20000"/>
              </a:spcBef>
            </a:pPr>
            <a:endParaRPr lang="fr-FR" sz="2800" dirty="0" smtClean="0">
              <a:latin typeface="+mj-lt"/>
            </a:endParaRPr>
          </a:p>
          <a:p>
            <a:pPr marL="342900" indent="-342900">
              <a:spcBef>
                <a:spcPct val="20000"/>
              </a:spcBef>
            </a:pPr>
            <a:endParaRPr lang="fr-FR" sz="2800" dirty="0" smtClean="0">
              <a:latin typeface="+mj-lt"/>
            </a:endParaRPr>
          </a:p>
          <a:p>
            <a:pPr marL="342900" indent="-342900">
              <a:spcBef>
                <a:spcPct val="20000"/>
              </a:spcBef>
            </a:pPr>
            <a:endParaRPr lang="fr-FR" sz="2800" dirty="0" smtClean="0">
              <a:latin typeface="+mj-lt"/>
            </a:endParaRPr>
          </a:p>
          <a:p>
            <a:pPr marL="342900" indent="-342900">
              <a:spcBef>
                <a:spcPct val="20000"/>
              </a:spcBef>
            </a:pPr>
            <a:endParaRPr lang="fr-FR" sz="2800" dirty="0" smtClean="0">
              <a:latin typeface="+mj-lt"/>
            </a:endParaRPr>
          </a:p>
          <a:p>
            <a:pPr marL="342900" indent="-342900">
              <a:spcBef>
                <a:spcPct val="20000"/>
              </a:spcBef>
              <a:buFont typeface="Wingdings" pitchFamily="2" charset="2"/>
              <a:buChar char="Ø"/>
            </a:pPr>
            <a:endParaRPr lang="fr-FR" sz="2800" dirty="0" smtClean="0">
              <a:latin typeface="+mj-lt"/>
            </a:endParaRPr>
          </a:p>
          <a:p>
            <a:pPr marL="342900" indent="-342900">
              <a:spcBef>
                <a:spcPct val="20000"/>
              </a:spcBef>
            </a:pPr>
            <a:endParaRPr lang="fr-FR" sz="2800" b="1" dirty="0" smtClean="0">
              <a:latin typeface="+mn-lt"/>
            </a:endParaRPr>
          </a:p>
          <a:p>
            <a:pPr marL="342900" indent="-342900">
              <a:spcBef>
                <a:spcPct val="20000"/>
              </a:spcBef>
            </a:pPr>
            <a:r>
              <a:rPr lang="fr-FR" sz="2800" b="1" dirty="0" smtClean="0">
                <a:latin typeface="+mn-lt"/>
              </a:rPr>
              <a:t>Coefficient de protection Nominale d’un produit</a:t>
            </a:r>
          </a:p>
          <a:p>
            <a:pPr marL="342900" indent="-342900">
              <a:spcBef>
                <a:spcPct val="20000"/>
              </a:spcBef>
            </a:pPr>
            <a:r>
              <a:rPr lang="fr-FR" sz="2800" dirty="0" smtClean="0">
                <a:latin typeface="+mn-lt"/>
              </a:rPr>
              <a:t> = Produit </a:t>
            </a:r>
            <a:r>
              <a:rPr lang="fr-FR" sz="2800" baseline="-25000" dirty="0" smtClean="0">
                <a:latin typeface="+mn-lt"/>
              </a:rPr>
              <a:t>Prix du marché </a:t>
            </a:r>
            <a:r>
              <a:rPr lang="fr-FR" sz="2800" dirty="0" smtClean="0">
                <a:latin typeface="+mn-lt"/>
              </a:rPr>
              <a:t>/ Produit </a:t>
            </a:r>
            <a:r>
              <a:rPr lang="fr-FR" sz="2800" baseline="-25000" dirty="0" smtClean="0">
                <a:latin typeface="+mn-lt"/>
              </a:rPr>
              <a:t>Prix de référence</a:t>
            </a:r>
          </a:p>
          <a:p>
            <a:pPr marL="342900" indent="-342900">
              <a:spcBef>
                <a:spcPct val="20000"/>
              </a:spcBef>
            </a:pPr>
            <a:r>
              <a:rPr lang="fr-FR" sz="2800" dirty="0" smtClean="0">
                <a:latin typeface="+mn-lt"/>
              </a:rPr>
              <a:t> = CPN = A/E</a:t>
            </a:r>
          </a:p>
          <a:p>
            <a:pPr marL="342900" indent="-342900">
              <a:spcBef>
                <a:spcPct val="20000"/>
              </a:spcBef>
            </a:pPr>
            <a:r>
              <a:rPr lang="fr-FR" sz="2800" dirty="0" smtClean="0">
                <a:latin typeface="+mn-lt"/>
              </a:rPr>
              <a:t>Renseigne sur la structure de protection du marché d’une produit</a:t>
            </a:r>
          </a:p>
          <a:p>
            <a:pPr marL="342900" indent="-342900">
              <a:spcBef>
                <a:spcPct val="20000"/>
              </a:spcBef>
              <a:buFontTx/>
              <a:buChar char="•"/>
            </a:pPr>
            <a:endParaRPr lang="fr-FR" sz="3200" dirty="0" smtClean="0">
              <a:latin typeface="+mn-lt"/>
            </a:endParaRPr>
          </a:p>
        </p:txBody>
      </p:sp>
      <p:pic>
        <p:nvPicPr>
          <p:cNvPr id="6" name="Picture 6"/>
          <p:cNvPicPr>
            <a:picLocks noChangeAspect="1" noChangeArrowheads="1"/>
          </p:cNvPicPr>
          <p:nvPr/>
        </p:nvPicPr>
        <p:blipFill>
          <a:blip r:embed="rId2" cstate="print"/>
          <a:srcRect/>
          <a:stretch>
            <a:fillRect/>
          </a:stretch>
        </p:blipFill>
        <p:spPr bwMode="auto">
          <a:xfrm>
            <a:off x="-252536" y="1484784"/>
            <a:ext cx="9042400" cy="23542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0"/>
            <a:ext cx="7772400" cy="1143000"/>
          </a:xfrm>
        </p:spPr>
        <p:txBody>
          <a:bodyPr>
            <a:normAutofit/>
          </a:bodyPr>
          <a:lstStyle/>
          <a:p>
            <a:r>
              <a:rPr lang="fr-FR" dirty="0" smtClean="0"/>
              <a:t>Critères d’analyse</a:t>
            </a:r>
            <a:endParaRPr lang="fr-FR" dirty="0"/>
          </a:p>
        </p:txBody>
      </p:sp>
      <p:sp>
        <p:nvSpPr>
          <p:cNvPr id="5" name="Rectangle 5"/>
          <p:cNvSpPr>
            <a:spLocks noChangeArrowheads="1"/>
          </p:cNvSpPr>
          <p:nvPr/>
        </p:nvSpPr>
        <p:spPr bwMode="auto">
          <a:xfrm>
            <a:off x="539552" y="1628800"/>
            <a:ext cx="8353944" cy="4248472"/>
          </a:xfrm>
          <a:prstGeom prst="rect">
            <a:avLst/>
          </a:prstGeom>
          <a:noFill/>
          <a:ln w="9525">
            <a:noFill/>
            <a:miter lim="800000"/>
            <a:headEnd/>
            <a:tailEnd/>
          </a:ln>
          <a:effectLst/>
        </p:spPr>
        <p:txBody>
          <a:bodyPr/>
          <a:lstStyle/>
          <a:p>
            <a:pPr marL="342900" indent="-342900">
              <a:spcBef>
                <a:spcPct val="20000"/>
              </a:spcBef>
            </a:pPr>
            <a:r>
              <a:rPr lang="fr-FR" sz="2800" b="1" dirty="0" smtClean="0">
                <a:latin typeface="+mj-lt"/>
              </a:rPr>
              <a:t>Coefficient de protection Nominale globale filière</a:t>
            </a:r>
          </a:p>
          <a:p>
            <a:pPr marL="342900" indent="-342900">
              <a:spcBef>
                <a:spcPct val="20000"/>
              </a:spcBef>
            </a:pPr>
            <a:r>
              <a:rPr lang="fr-FR" sz="2800" dirty="0" smtClean="0">
                <a:latin typeface="+mj-lt"/>
              </a:rPr>
              <a:t> = Prix du marché/Prix de références</a:t>
            </a:r>
            <a:endParaRPr lang="fr-FR" sz="2800" baseline="-25000" dirty="0" smtClean="0">
              <a:latin typeface="+mj-lt"/>
            </a:endParaRPr>
          </a:p>
          <a:p>
            <a:pPr marL="342900" indent="-342900">
              <a:spcBef>
                <a:spcPct val="20000"/>
              </a:spcBef>
            </a:pPr>
            <a:endParaRPr lang="fr-FR" sz="2800" dirty="0" smtClean="0">
              <a:latin typeface="+mj-lt"/>
            </a:endParaRPr>
          </a:p>
          <a:p>
            <a:pPr marL="342900" indent="-342900">
              <a:spcBef>
                <a:spcPct val="20000"/>
              </a:spcBef>
            </a:pPr>
            <a:r>
              <a:rPr lang="fr-FR" sz="2800" dirty="0" smtClean="0">
                <a:latin typeface="+mj-lt"/>
              </a:rPr>
              <a:t>Renseigne sur la structure de protection du marché de la filière</a:t>
            </a:r>
          </a:p>
          <a:p>
            <a:pPr marL="342900" indent="-342900">
              <a:spcBef>
                <a:spcPct val="20000"/>
              </a:spcBef>
            </a:pPr>
            <a:endParaRPr lang="fr-FR" sz="2800" dirty="0" smtClean="0">
              <a:latin typeface="+mj-lt"/>
            </a:endParaRPr>
          </a:p>
          <a:p>
            <a:pPr marL="342900" indent="-342900">
              <a:spcBef>
                <a:spcPct val="20000"/>
              </a:spcBef>
            </a:pPr>
            <a:r>
              <a:rPr lang="fr-FR" sz="2800" dirty="0" smtClean="0">
                <a:latin typeface="+mj-lt"/>
              </a:rPr>
              <a:t>Si CPN&gt; 1 l’incitation aux producteurs est supérieure à ce qu’elle devrait être , il y a intervention de l’Etat</a:t>
            </a:r>
          </a:p>
          <a:p>
            <a:pPr marL="342900" indent="-342900">
              <a:spcBef>
                <a:spcPct val="20000"/>
              </a:spcBef>
            </a:pPr>
            <a:r>
              <a:rPr lang="fr-FR" sz="2800" dirty="0" smtClean="0">
                <a:latin typeface="+mj-lt"/>
              </a:rPr>
              <a:t> </a:t>
            </a:r>
          </a:p>
          <a:p>
            <a:pPr marL="342900" indent="-342900">
              <a:spcBef>
                <a:spcPct val="20000"/>
              </a:spcBef>
            </a:pPr>
            <a:endParaRPr lang="fr-FR" sz="2800" dirty="0" smtClean="0">
              <a:latin typeface="+mj-lt"/>
            </a:endParaRPr>
          </a:p>
          <a:p>
            <a:pPr marL="342900" indent="-342900">
              <a:spcBef>
                <a:spcPct val="20000"/>
              </a:spcBef>
              <a:buFontTx/>
              <a:buChar char="•"/>
            </a:pPr>
            <a:endParaRPr lang="fr-FR" sz="3200" dirty="0" smtClean="0">
              <a:latin typeface="+mn-lt"/>
            </a:endParaRP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0"/>
            <a:ext cx="7772400" cy="1143000"/>
          </a:xfrm>
        </p:spPr>
        <p:txBody>
          <a:bodyPr>
            <a:normAutofit/>
          </a:bodyPr>
          <a:lstStyle/>
          <a:p>
            <a:r>
              <a:rPr lang="fr-FR" dirty="0" smtClean="0"/>
              <a:t>Critères d’analyse</a:t>
            </a:r>
            <a:endParaRPr lang="fr-FR" dirty="0"/>
          </a:p>
        </p:txBody>
      </p:sp>
      <p:sp>
        <p:nvSpPr>
          <p:cNvPr id="5" name="Rectangle 5"/>
          <p:cNvSpPr>
            <a:spLocks noChangeArrowheads="1"/>
          </p:cNvSpPr>
          <p:nvPr/>
        </p:nvSpPr>
        <p:spPr bwMode="auto">
          <a:xfrm>
            <a:off x="395536" y="1457400"/>
            <a:ext cx="8353944" cy="5400600"/>
          </a:xfrm>
          <a:prstGeom prst="rect">
            <a:avLst/>
          </a:prstGeom>
          <a:noFill/>
          <a:ln w="9525">
            <a:noFill/>
            <a:miter lim="800000"/>
            <a:headEnd/>
            <a:tailEnd/>
          </a:ln>
          <a:effectLst/>
        </p:spPr>
        <p:txBody>
          <a:bodyPr/>
          <a:lstStyle/>
          <a:p>
            <a:pPr marL="342900" indent="-342900">
              <a:spcBef>
                <a:spcPct val="20000"/>
              </a:spcBef>
            </a:pPr>
            <a:r>
              <a:rPr lang="fr-FR" sz="2800" b="1" dirty="0" smtClean="0">
                <a:latin typeface="+mj-lt"/>
              </a:rPr>
              <a:t>Coefficient de protection Effective </a:t>
            </a:r>
          </a:p>
          <a:p>
            <a:pPr marL="342900" indent="-342900">
              <a:spcBef>
                <a:spcPct val="20000"/>
              </a:spcBef>
            </a:pPr>
            <a:r>
              <a:rPr lang="fr-FR" sz="2800" dirty="0" smtClean="0">
                <a:latin typeface="+mj-lt"/>
              </a:rPr>
              <a:t> =  (Produits - Biens </a:t>
            </a:r>
            <a:r>
              <a:rPr lang="fr-FR" sz="2800" dirty="0" err="1" smtClean="0">
                <a:latin typeface="+mj-lt"/>
              </a:rPr>
              <a:t>echangeables</a:t>
            </a:r>
            <a:r>
              <a:rPr lang="fr-FR" sz="2800" dirty="0" smtClean="0">
                <a:latin typeface="+mj-lt"/>
              </a:rPr>
              <a:t>) </a:t>
            </a:r>
            <a:r>
              <a:rPr lang="fr-FR" sz="2800" baseline="-25000" dirty="0" smtClean="0">
                <a:latin typeface="+mj-lt"/>
              </a:rPr>
              <a:t>prix du marché</a:t>
            </a:r>
            <a:r>
              <a:rPr lang="fr-FR" sz="2800" dirty="0" smtClean="0">
                <a:latin typeface="+mj-lt"/>
              </a:rPr>
              <a:t>/ (Produits- Biens </a:t>
            </a:r>
            <a:r>
              <a:rPr lang="fr-FR" sz="2800" dirty="0" err="1" smtClean="0">
                <a:latin typeface="+mj-lt"/>
              </a:rPr>
              <a:t>echangeables</a:t>
            </a:r>
            <a:r>
              <a:rPr lang="fr-FR" sz="2800" dirty="0" smtClean="0">
                <a:latin typeface="+mj-lt"/>
              </a:rPr>
              <a:t>)</a:t>
            </a:r>
            <a:r>
              <a:rPr lang="fr-FR" sz="2800" baseline="-25000" dirty="0" smtClean="0">
                <a:latin typeface="+mj-lt"/>
              </a:rPr>
              <a:t>prix de référence</a:t>
            </a:r>
          </a:p>
          <a:p>
            <a:pPr marL="342900" indent="-342900">
              <a:spcBef>
                <a:spcPct val="20000"/>
              </a:spcBef>
            </a:pPr>
            <a:endParaRPr lang="fr-FR" sz="2800" dirty="0" smtClean="0">
              <a:latin typeface="+mj-lt"/>
            </a:endParaRPr>
          </a:p>
          <a:p>
            <a:pPr marL="342900" indent="-342900">
              <a:spcBef>
                <a:spcPct val="20000"/>
              </a:spcBef>
            </a:pPr>
            <a:r>
              <a:rPr lang="fr-FR" sz="2800" dirty="0" smtClean="0">
                <a:latin typeface="+mj-lt"/>
              </a:rPr>
              <a:t>Mesure l’incitation crée par la politique économique en faveur d’une filière</a:t>
            </a:r>
          </a:p>
          <a:p>
            <a:pPr marL="342900" indent="-342900">
              <a:spcBef>
                <a:spcPct val="20000"/>
              </a:spcBef>
            </a:pPr>
            <a:r>
              <a:rPr lang="fr-FR" sz="2800" dirty="0" smtClean="0">
                <a:latin typeface="+mj-lt"/>
              </a:rPr>
              <a:t>Si CPE&gt;1 la valeur ajoutée distribuée aux agents est supérieure à ce qu’elle représente pour la collectivité, le producteur est incité à produire</a:t>
            </a:r>
          </a:p>
          <a:p>
            <a:pPr marL="342900" indent="-342900">
              <a:spcBef>
                <a:spcPct val="20000"/>
              </a:spcBef>
            </a:pPr>
            <a:endParaRPr lang="fr-FR" sz="2800" dirty="0" smtClean="0">
              <a:latin typeface="+mj-lt"/>
            </a:endParaRPr>
          </a:p>
          <a:p>
            <a:pPr marL="342900" indent="-342900">
              <a:spcBef>
                <a:spcPct val="20000"/>
              </a:spcBef>
              <a:buFontTx/>
              <a:buChar char="•"/>
            </a:pPr>
            <a:endParaRPr lang="fr-FR" sz="3200" dirty="0" smtClean="0">
              <a:latin typeface="+mn-lt"/>
            </a:endParaRP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0"/>
            <a:ext cx="7772400" cy="1143000"/>
          </a:xfrm>
        </p:spPr>
        <p:txBody>
          <a:bodyPr>
            <a:normAutofit/>
          </a:bodyPr>
          <a:lstStyle/>
          <a:p>
            <a:r>
              <a:rPr lang="fr-FR" dirty="0" smtClean="0"/>
              <a:t>Critères d’analyse</a:t>
            </a:r>
            <a:endParaRPr lang="fr-FR" dirty="0"/>
          </a:p>
        </p:txBody>
      </p:sp>
      <p:sp>
        <p:nvSpPr>
          <p:cNvPr id="5" name="Rectangle 5"/>
          <p:cNvSpPr>
            <a:spLocks noChangeArrowheads="1"/>
          </p:cNvSpPr>
          <p:nvPr/>
        </p:nvSpPr>
        <p:spPr bwMode="auto">
          <a:xfrm>
            <a:off x="539552" y="1628800"/>
            <a:ext cx="8353944" cy="5184576"/>
          </a:xfrm>
          <a:prstGeom prst="rect">
            <a:avLst/>
          </a:prstGeom>
          <a:noFill/>
          <a:ln w="9525">
            <a:noFill/>
            <a:miter lim="800000"/>
            <a:headEnd/>
            <a:tailEnd/>
          </a:ln>
          <a:effectLst/>
        </p:spPr>
        <p:txBody>
          <a:bodyPr/>
          <a:lstStyle/>
          <a:p>
            <a:pPr marL="342900" indent="-342900">
              <a:spcBef>
                <a:spcPct val="20000"/>
              </a:spcBef>
            </a:pPr>
            <a:r>
              <a:rPr lang="fr-FR" sz="2800" b="1" dirty="0" smtClean="0">
                <a:latin typeface="+mj-lt"/>
              </a:rPr>
              <a:t>Ratio du cout de ressources intérieures (CRI)</a:t>
            </a:r>
          </a:p>
          <a:p>
            <a:pPr marL="342900" indent="-342900">
              <a:spcBef>
                <a:spcPct val="20000"/>
              </a:spcBef>
            </a:pPr>
            <a:r>
              <a:rPr lang="fr-FR" sz="2800" dirty="0" smtClean="0">
                <a:latin typeface="+mj-lt"/>
              </a:rPr>
              <a:t> = (Facteurs domestiques) </a:t>
            </a:r>
            <a:r>
              <a:rPr lang="fr-FR" sz="2800" baseline="-25000" dirty="0" smtClean="0">
                <a:latin typeface="+mj-lt"/>
              </a:rPr>
              <a:t>prix de référence</a:t>
            </a:r>
            <a:r>
              <a:rPr lang="fr-FR" sz="2800" dirty="0" smtClean="0">
                <a:latin typeface="+mj-lt"/>
              </a:rPr>
              <a:t>/ (</a:t>
            </a:r>
            <a:r>
              <a:rPr lang="fr-FR" sz="2800" dirty="0" err="1" smtClean="0">
                <a:latin typeface="+mj-lt"/>
              </a:rPr>
              <a:t>Produits</a:t>
            </a:r>
            <a:r>
              <a:rPr lang="fr-FR" sz="2800" baseline="-25000" dirty="0" err="1" smtClean="0">
                <a:latin typeface="+mj-lt"/>
              </a:rPr>
              <a:t>prix</a:t>
            </a:r>
            <a:r>
              <a:rPr lang="fr-FR" sz="2800" baseline="-25000" dirty="0" smtClean="0">
                <a:latin typeface="+mj-lt"/>
              </a:rPr>
              <a:t> de référence  </a:t>
            </a:r>
            <a:r>
              <a:rPr lang="fr-FR" sz="2800" dirty="0" smtClean="0">
                <a:latin typeface="+mj-lt"/>
              </a:rPr>
              <a:t>- Biens </a:t>
            </a:r>
            <a:r>
              <a:rPr lang="fr-FR" sz="2800" dirty="0" err="1" smtClean="0">
                <a:latin typeface="+mj-lt"/>
              </a:rPr>
              <a:t>echangeables</a:t>
            </a:r>
            <a:r>
              <a:rPr lang="fr-FR" sz="2800" baseline="-25000" dirty="0" err="1" smtClean="0">
                <a:latin typeface="+mj-lt"/>
              </a:rPr>
              <a:t>prix</a:t>
            </a:r>
            <a:r>
              <a:rPr lang="fr-FR" sz="2800" baseline="-25000" dirty="0" smtClean="0">
                <a:latin typeface="+mj-lt"/>
              </a:rPr>
              <a:t> de référence</a:t>
            </a:r>
          </a:p>
          <a:p>
            <a:pPr marL="342900" indent="-342900">
              <a:spcBef>
                <a:spcPct val="20000"/>
              </a:spcBef>
            </a:pPr>
            <a:endParaRPr lang="fr-FR" sz="2800" dirty="0" smtClean="0">
              <a:latin typeface="+mj-lt"/>
            </a:endParaRPr>
          </a:p>
          <a:p>
            <a:pPr marL="342900" indent="-342900">
              <a:spcBef>
                <a:spcPct val="20000"/>
              </a:spcBef>
            </a:pPr>
            <a:r>
              <a:rPr lang="fr-FR" sz="2800" dirty="0" smtClean="0">
                <a:latin typeface="+mj-lt"/>
              </a:rPr>
              <a:t>Part de rémunération des facteurs dans la valeur ajoutée</a:t>
            </a:r>
          </a:p>
          <a:p>
            <a:pPr marL="342900" indent="-342900">
              <a:spcBef>
                <a:spcPct val="20000"/>
              </a:spcBef>
            </a:pPr>
            <a:r>
              <a:rPr lang="fr-FR" sz="2800" dirty="0" smtClean="0">
                <a:latin typeface="+mj-lt"/>
              </a:rPr>
              <a:t>Si ratio&gt;1 le cout des facteurs est supérieure à la valeur créée mesurée en prix internationaux. Globalement, il y a une perte de richesse pour la collectivité</a:t>
            </a:r>
          </a:p>
          <a:p>
            <a:pPr marL="342900" indent="-342900">
              <a:spcBef>
                <a:spcPct val="20000"/>
              </a:spcBef>
            </a:pPr>
            <a:r>
              <a:rPr lang="fr-FR" sz="2800" dirty="0" smtClean="0">
                <a:latin typeface="+mj-lt"/>
              </a:rPr>
              <a:t> </a:t>
            </a:r>
          </a:p>
          <a:p>
            <a:pPr marL="342900" indent="-342900">
              <a:spcBef>
                <a:spcPct val="20000"/>
              </a:spcBef>
            </a:pPr>
            <a:endParaRPr lang="fr-FR" sz="2800" dirty="0" smtClean="0">
              <a:latin typeface="+mj-lt"/>
            </a:endParaRPr>
          </a:p>
          <a:p>
            <a:pPr marL="342900" indent="-342900">
              <a:spcBef>
                <a:spcPct val="20000"/>
              </a:spcBef>
              <a:buFontTx/>
              <a:buChar char="•"/>
            </a:pPr>
            <a:endParaRPr lang="fr-FR" sz="3200" dirty="0" smtClean="0">
              <a:latin typeface="+mn-lt"/>
            </a:endParaRP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315416"/>
            <a:ext cx="7772400" cy="1143000"/>
          </a:xfrm>
        </p:spPr>
        <p:txBody>
          <a:bodyPr>
            <a:normAutofit/>
          </a:bodyPr>
          <a:lstStyle/>
          <a:p>
            <a:r>
              <a:rPr lang="fr-FR" dirty="0" smtClean="0"/>
              <a:t>Critères d’analyse</a:t>
            </a:r>
            <a:endParaRPr lang="fr-FR" dirty="0"/>
          </a:p>
        </p:txBody>
      </p:sp>
      <p:pic>
        <p:nvPicPr>
          <p:cNvPr id="258050" name="Picture 2"/>
          <p:cNvPicPr>
            <a:picLocks noChangeAspect="1" noChangeArrowheads="1"/>
          </p:cNvPicPr>
          <p:nvPr/>
        </p:nvPicPr>
        <p:blipFill>
          <a:blip r:embed="rId2" cstate="print"/>
          <a:srcRect/>
          <a:stretch>
            <a:fillRect/>
          </a:stretch>
        </p:blipFill>
        <p:spPr bwMode="auto">
          <a:xfrm>
            <a:off x="251520" y="858326"/>
            <a:ext cx="8664915" cy="59996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a:xfrm>
            <a:off x="755576" y="1268760"/>
            <a:ext cx="7772400" cy="1655465"/>
          </a:xfrm>
        </p:spPr>
        <p:txBody>
          <a:bodyPr>
            <a:normAutofit/>
          </a:bodyPr>
          <a:lstStyle/>
          <a:p>
            <a:r>
              <a:rPr lang="fr-FR" b="1" dirty="0" smtClean="0"/>
              <a:t>Analyse financière et économique </a:t>
            </a:r>
            <a:endParaRPr lang="fr-FR" dirty="0"/>
          </a:p>
        </p:txBody>
      </p:sp>
      <p:sp>
        <p:nvSpPr>
          <p:cNvPr id="4" name="Rectangle 3"/>
          <p:cNvSpPr/>
          <p:nvPr/>
        </p:nvSpPr>
        <p:spPr>
          <a:xfrm>
            <a:off x="899592" y="3717032"/>
            <a:ext cx="7200800" cy="2123658"/>
          </a:xfrm>
          <a:prstGeom prst="rect">
            <a:avLst/>
          </a:prstGeom>
        </p:spPr>
        <p:txBody>
          <a:bodyPr wrap="square">
            <a:spAutoFit/>
          </a:bodyPr>
          <a:lstStyle/>
          <a:p>
            <a:pPr algn="ctr"/>
            <a:r>
              <a:rPr lang="fr-FR" sz="3600" b="1" dirty="0" smtClean="0">
                <a:latin typeface="+mn-lt"/>
              </a:rPr>
              <a:t>EXERCICE D’INTERPRETATION</a:t>
            </a:r>
          </a:p>
          <a:p>
            <a:pPr algn="ctr"/>
            <a:r>
              <a:rPr lang="fr-FR" sz="3600" b="1" dirty="0" smtClean="0">
                <a:latin typeface="+mn-lt"/>
              </a:rPr>
              <a:t>Cas des filières de production végétales au Maroc</a:t>
            </a:r>
          </a:p>
          <a:p>
            <a:pPr algn="ctr"/>
            <a:endParaRPr lang="fr-FR" b="1" dirty="0" smtClean="0">
              <a:latin typeface="+mn-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899592" y="1772816"/>
            <a:ext cx="7344742" cy="3024336"/>
          </a:xfrm>
        </p:spPr>
        <p:txBody>
          <a:bodyPr>
            <a:normAutofit/>
          </a:bodyPr>
          <a:lstStyle/>
          <a:p>
            <a:r>
              <a:rPr lang="fr-FR" sz="4000" dirty="0" smtClean="0"/>
              <a:t>I. Cadre général de l’analyse de filière </a:t>
            </a:r>
            <a:br>
              <a:rPr lang="fr-FR" sz="4000" dirty="0" smtClean="0"/>
            </a:br>
            <a:r>
              <a:rPr lang="fr-FR" sz="3200" dirty="0" smtClean="0"/>
              <a:t/>
            </a:r>
            <a:br>
              <a:rPr lang="fr-FR" sz="3200" dirty="0" smtClean="0"/>
            </a:br>
            <a:r>
              <a:rPr lang="fr-FR" sz="3200" dirty="0" smtClean="0"/>
              <a:t>I.2. Filière et concepts associés</a:t>
            </a:r>
            <a:endParaRPr lang="fr-FR" sz="3200" dirty="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755576" y="0"/>
            <a:ext cx="7772400" cy="692696"/>
          </a:xfrm>
        </p:spPr>
        <p:txBody>
          <a:bodyPr>
            <a:normAutofit fontScale="90000"/>
          </a:bodyPr>
          <a:lstStyle/>
          <a:p>
            <a:r>
              <a:rPr lang="fr-FR" dirty="0" smtClean="0"/>
              <a:t>EXERCICE 1 / Interprétation</a:t>
            </a:r>
            <a:endParaRPr lang="fr-FR" dirty="0"/>
          </a:p>
        </p:txBody>
      </p:sp>
      <p:graphicFrame>
        <p:nvGraphicFramePr>
          <p:cNvPr id="6" name="Tableau 5"/>
          <p:cNvGraphicFramePr>
            <a:graphicFrameLocks noGrp="1"/>
          </p:cNvGraphicFramePr>
          <p:nvPr/>
        </p:nvGraphicFramePr>
        <p:xfrm>
          <a:off x="755576" y="1052736"/>
          <a:ext cx="7344816" cy="5594586"/>
        </p:xfrm>
        <a:graphic>
          <a:graphicData uri="http://schemas.openxmlformats.org/drawingml/2006/table">
            <a:tbl>
              <a:tblPr/>
              <a:tblGrid>
                <a:gridCol w="2427756"/>
                <a:gridCol w="925802"/>
                <a:gridCol w="1995629"/>
                <a:gridCol w="1995629"/>
              </a:tblGrid>
              <a:tr h="406651">
                <a:tc>
                  <a:txBody>
                    <a:bodyPr/>
                    <a:lstStyle/>
                    <a:p>
                      <a:pPr algn="ctr">
                        <a:lnSpc>
                          <a:spcPct val="115000"/>
                        </a:lnSpc>
                        <a:spcAft>
                          <a:spcPts val="0"/>
                        </a:spcAft>
                      </a:pPr>
                      <a:r>
                        <a:rPr lang="fr-FR" sz="1800" b="1" dirty="0" smtClean="0">
                          <a:latin typeface="Times New Roman"/>
                          <a:ea typeface="Calibri"/>
                          <a:cs typeface="Times New Roman"/>
                        </a:rPr>
                        <a:t>CUTULRES -irriguées</a:t>
                      </a:r>
                      <a:endParaRPr lang="fr-FR" sz="2400" dirty="0">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fr-FR" sz="1800" b="1" dirty="0" smtClean="0">
                          <a:latin typeface="Times New Roman"/>
                          <a:ea typeface="Calibri"/>
                          <a:cs typeface="Times New Roman"/>
                        </a:rPr>
                        <a:t>CPN</a:t>
                      </a:r>
                      <a:endParaRPr lang="fr-FR" sz="2400" dirty="0">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fr-FR" sz="1600" b="1" dirty="0" smtClean="0">
                          <a:latin typeface="Times New Roman" pitchFamily="18" charset="0"/>
                          <a:ea typeface="Calibri"/>
                          <a:cs typeface="Times New Roman" pitchFamily="18" charset="0"/>
                        </a:rPr>
                        <a:t>CPE</a:t>
                      </a:r>
                      <a:endParaRPr lang="fr-FR" sz="1600" b="1" dirty="0">
                        <a:latin typeface="Times New Roman" pitchFamily="18" charset="0"/>
                        <a:ea typeface="Calibri"/>
                        <a:cs typeface="Times New Roman"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fr-FR" sz="2000" dirty="0" smtClean="0">
                          <a:latin typeface="Times New Roman" pitchFamily="18" charset="0"/>
                          <a:ea typeface="Calibri"/>
                          <a:cs typeface="Times New Roman" pitchFamily="18" charset="0"/>
                        </a:rPr>
                        <a:t>CRI</a:t>
                      </a:r>
                      <a:endParaRPr lang="fr-FR" sz="2000" dirty="0">
                        <a:latin typeface="Times New Roman" pitchFamily="18" charset="0"/>
                        <a:ea typeface="Calibri"/>
                        <a:cs typeface="Times New Roman"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D9D9D9"/>
                    </a:solidFill>
                  </a:tcPr>
                </a:tc>
              </a:tr>
              <a:tr h="711639">
                <a:tc>
                  <a:txBody>
                    <a:bodyPr/>
                    <a:lstStyle/>
                    <a:p>
                      <a:pPr algn="ctr">
                        <a:lnSpc>
                          <a:spcPct val="115000"/>
                        </a:lnSpc>
                        <a:spcAft>
                          <a:spcPts val="0"/>
                        </a:spcAft>
                      </a:pPr>
                      <a:endParaRPr lang="fr-FR" sz="2400" dirty="0">
                        <a:latin typeface="Calibri"/>
                        <a:ea typeface="Calibri"/>
                        <a:cs typeface="Times New Roman"/>
                      </a:endParaRPr>
                    </a:p>
                    <a:p>
                      <a:pPr algn="ctr">
                        <a:lnSpc>
                          <a:spcPct val="115000"/>
                        </a:lnSpc>
                        <a:spcAft>
                          <a:spcPts val="0"/>
                        </a:spcAft>
                      </a:pPr>
                      <a:r>
                        <a:rPr lang="fr-FR" sz="1800" b="1" dirty="0">
                          <a:latin typeface="Times New Roman"/>
                          <a:ea typeface="Calibri"/>
                          <a:cs typeface="Times New Roman"/>
                        </a:rPr>
                        <a:t>CEREALES</a:t>
                      </a:r>
                      <a:endParaRPr lang="fr-FR" sz="2400" dirty="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endParaRPr lang="fr-FR" sz="2400" dirty="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endParaRPr lang="fr-FR" sz="1800" dirty="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endParaRPr lang="fr-FR" sz="2000" dirty="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406651">
                <a:tc>
                  <a:txBody>
                    <a:bodyPr/>
                    <a:lstStyle/>
                    <a:p>
                      <a:pPr algn="ctr">
                        <a:lnSpc>
                          <a:spcPct val="115000"/>
                        </a:lnSpc>
                        <a:spcAft>
                          <a:spcPts val="0"/>
                        </a:spcAft>
                      </a:pPr>
                      <a:r>
                        <a:rPr lang="fr-FR" sz="1800" dirty="0">
                          <a:latin typeface="Times New Roman"/>
                          <a:ea typeface="Calibri"/>
                          <a:cs typeface="Times New Roman"/>
                        </a:rPr>
                        <a:t>Blé tendre</a:t>
                      </a:r>
                      <a:endParaRPr lang="fr-FR" sz="2400" dirty="0">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fr-FR" sz="1800" dirty="0">
                          <a:latin typeface="Times New Roman"/>
                          <a:ea typeface="Calibri"/>
                          <a:cs typeface="Times New Roman"/>
                        </a:rPr>
                        <a:t>1.442</a:t>
                      </a:r>
                      <a:endParaRPr lang="fr-FR" sz="2400" dirty="0">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fr-FR" sz="1800" dirty="0" smtClean="0">
                          <a:latin typeface="Times New Roman" pitchFamily="18" charset="0"/>
                          <a:ea typeface="Calibri"/>
                          <a:cs typeface="Times New Roman" pitchFamily="18" charset="0"/>
                        </a:rPr>
                        <a:t>1.578</a:t>
                      </a:r>
                      <a:endParaRPr lang="fr-FR" sz="1800" dirty="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fr-FR" sz="2000" dirty="0" smtClean="0">
                          <a:latin typeface="Times New Roman" pitchFamily="18" charset="0"/>
                          <a:ea typeface="Calibri"/>
                          <a:cs typeface="Times New Roman" pitchFamily="18" charset="0"/>
                        </a:rPr>
                        <a:t>0.479</a:t>
                      </a:r>
                      <a:endParaRPr lang="fr-FR" sz="2000" dirty="0">
                        <a:latin typeface="Times New Roman" pitchFamily="18" charset="0"/>
                        <a:ea typeface="Calibri"/>
                        <a:cs typeface="Times New Roman" pitchFamily="18" charset="0"/>
                      </a:endParaRPr>
                    </a:p>
                  </a:txBody>
                  <a:tcPr marL="68580" marR="68580" marT="0" marB="0">
                    <a:lnL>
                      <a:noFill/>
                    </a:lnL>
                    <a:lnR>
                      <a:noFill/>
                    </a:lnR>
                    <a:lnT>
                      <a:noFill/>
                    </a:lnT>
                    <a:lnB>
                      <a:noFill/>
                    </a:lnB>
                  </a:tcPr>
                </a:tc>
              </a:tr>
              <a:tr h="1016627">
                <a:tc>
                  <a:txBody>
                    <a:bodyPr/>
                    <a:lstStyle/>
                    <a:p>
                      <a:pPr algn="ctr">
                        <a:lnSpc>
                          <a:spcPct val="115000"/>
                        </a:lnSpc>
                        <a:spcAft>
                          <a:spcPts val="0"/>
                        </a:spcAft>
                      </a:pPr>
                      <a:endParaRPr lang="fr-FR" sz="2400" dirty="0">
                        <a:latin typeface="Calibri"/>
                        <a:ea typeface="Calibri"/>
                        <a:cs typeface="Times New Roman"/>
                      </a:endParaRPr>
                    </a:p>
                    <a:p>
                      <a:pPr algn="ctr">
                        <a:lnSpc>
                          <a:spcPct val="115000"/>
                        </a:lnSpc>
                        <a:spcAft>
                          <a:spcPts val="0"/>
                        </a:spcAft>
                      </a:pPr>
                      <a:r>
                        <a:rPr lang="fr-FR" sz="1800" b="1" dirty="0">
                          <a:latin typeface="Times New Roman"/>
                          <a:ea typeface="Calibri"/>
                          <a:cs typeface="Times New Roman"/>
                        </a:rPr>
                        <a:t>CULTURES INDUSTRIELLES</a:t>
                      </a:r>
                      <a:endParaRPr lang="fr-FR" sz="2400" dirty="0">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endParaRPr lang="fr-FR" sz="1800" dirty="0">
                        <a:latin typeface="Times New Roman"/>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endParaRPr lang="fr-FR" sz="1400" dirty="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endParaRPr lang="fr-FR" sz="1600" dirty="0">
                        <a:latin typeface="Times New Roman" pitchFamily="18" charset="0"/>
                        <a:ea typeface="Calibri"/>
                        <a:cs typeface="Times New Roman" pitchFamily="18" charset="0"/>
                      </a:endParaRPr>
                    </a:p>
                  </a:txBody>
                  <a:tcPr marL="68580" marR="68580" marT="0" marB="0">
                    <a:lnL>
                      <a:noFill/>
                    </a:lnL>
                    <a:lnR>
                      <a:noFill/>
                    </a:lnR>
                    <a:lnT>
                      <a:noFill/>
                    </a:lnT>
                    <a:lnB>
                      <a:noFill/>
                    </a:lnB>
                  </a:tcPr>
                </a:tc>
              </a:tr>
              <a:tr h="406651">
                <a:tc>
                  <a:txBody>
                    <a:bodyPr/>
                    <a:lstStyle/>
                    <a:p>
                      <a:pPr algn="ctr">
                        <a:lnSpc>
                          <a:spcPct val="115000"/>
                        </a:lnSpc>
                        <a:spcAft>
                          <a:spcPts val="0"/>
                        </a:spcAft>
                      </a:pPr>
                      <a:r>
                        <a:rPr lang="fr-FR" sz="1800">
                          <a:latin typeface="Times New Roman"/>
                          <a:ea typeface="Calibri"/>
                          <a:cs typeface="Times New Roman"/>
                        </a:rPr>
                        <a:t>Betteraves industrielles</a:t>
                      </a:r>
                      <a:endParaRPr lang="fr-FR" sz="2400">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fr-FR" sz="1800" dirty="0">
                          <a:latin typeface="Times New Roman"/>
                          <a:ea typeface="Calibri"/>
                          <a:cs typeface="Times New Roman"/>
                        </a:rPr>
                        <a:t>1.828</a:t>
                      </a:r>
                      <a:endParaRPr lang="fr-FR" sz="2400" dirty="0">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fr-FR" sz="1800" dirty="0" smtClean="0">
                          <a:latin typeface="Times New Roman" pitchFamily="18" charset="0"/>
                          <a:ea typeface="Calibri"/>
                          <a:cs typeface="Times New Roman" pitchFamily="18" charset="0"/>
                        </a:rPr>
                        <a:t>2.23</a:t>
                      </a:r>
                      <a:endParaRPr lang="fr-FR" sz="1800" dirty="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fr-FR" sz="2000" dirty="0" smtClean="0">
                          <a:latin typeface="Times New Roman" pitchFamily="18" charset="0"/>
                          <a:ea typeface="Calibri"/>
                          <a:cs typeface="Times New Roman" pitchFamily="18" charset="0"/>
                        </a:rPr>
                        <a:t>0.758</a:t>
                      </a:r>
                      <a:endParaRPr lang="fr-FR" sz="2000" dirty="0">
                        <a:latin typeface="Times New Roman" pitchFamily="18" charset="0"/>
                        <a:ea typeface="Calibri"/>
                        <a:cs typeface="Times New Roman" pitchFamily="18" charset="0"/>
                      </a:endParaRPr>
                    </a:p>
                  </a:txBody>
                  <a:tcPr marL="68580" marR="68580" marT="0" marB="0">
                    <a:lnL>
                      <a:noFill/>
                    </a:lnL>
                    <a:lnR>
                      <a:noFill/>
                    </a:lnR>
                    <a:lnT>
                      <a:noFill/>
                    </a:lnT>
                    <a:lnB>
                      <a:noFill/>
                    </a:lnB>
                  </a:tcPr>
                </a:tc>
              </a:tr>
              <a:tr h="406651">
                <a:tc>
                  <a:txBody>
                    <a:bodyPr/>
                    <a:lstStyle/>
                    <a:p>
                      <a:pPr algn="ctr">
                        <a:lnSpc>
                          <a:spcPct val="115000"/>
                        </a:lnSpc>
                        <a:spcAft>
                          <a:spcPts val="0"/>
                        </a:spcAft>
                      </a:pPr>
                      <a:r>
                        <a:rPr lang="fr-FR" sz="1800">
                          <a:latin typeface="Times New Roman"/>
                          <a:ea typeface="Calibri"/>
                          <a:cs typeface="Times New Roman"/>
                        </a:rPr>
                        <a:t>Canne à sucre</a:t>
                      </a:r>
                      <a:endParaRPr lang="fr-FR" sz="2400">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fr-FR" sz="1800" dirty="0">
                          <a:latin typeface="Times New Roman"/>
                          <a:ea typeface="Calibri"/>
                          <a:cs typeface="Times New Roman"/>
                        </a:rPr>
                        <a:t>1.814</a:t>
                      </a:r>
                      <a:endParaRPr lang="fr-FR" sz="2400" dirty="0">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fr-FR" sz="1800" dirty="0" smtClean="0">
                          <a:latin typeface="Times New Roman" pitchFamily="18" charset="0"/>
                          <a:ea typeface="Calibri"/>
                          <a:cs typeface="Times New Roman" pitchFamily="18" charset="0"/>
                        </a:rPr>
                        <a:t>2.26</a:t>
                      </a:r>
                      <a:endParaRPr lang="fr-FR" sz="1800" dirty="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fr-FR" sz="2000" dirty="0" smtClean="0">
                          <a:latin typeface="Times New Roman" pitchFamily="18" charset="0"/>
                          <a:ea typeface="Calibri"/>
                          <a:cs typeface="Times New Roman" pitchFamily="18" charset="0"/>
                        </a:rPr>
                        <a:t>1.603</a:t>
                      </a:r>
                      <a:endParaRPr lang="fr-FR" sz="2000" dirty="0">
                        <a:latin typeface="Times New Roman" pitchFamily="18" charset="0"/>
                        <a:ea typeface="Calibri"/>
                        <a:cs typeface="Times New Roman" pitchFamily="18" charset="0"/>
                      </a:endParaRPr>
                    </a:p>
                  </a:txBody>
                  <a:tcPr marL="68580" marR="68580" marT="0" marB="0">
                    <a:lnL>
                      <a:noFill/>
                    </a:lnL>
                    <a:lnR>
                      <a:noFill/>
                    </a:lnR>
                    <a:lnT>
                      <a:noFill/>
                    </a:lnT>
                    <a:lnB>
                      <a:noFill/>
                    </a:lnB>
                  </a:tcPr>
                </a:tc>
              </a:tr>
              <a:tr h="711639">
                <a:tc>
                  <a:txBody>
                    <a:bodyPr/>
                    <a:lstStyle/>
                    <a:p>
                      <a:pPr algn="ctr">
                        <a:lnSpc>
                          <a:spcPct val="115000"/>
                        </a:lnSpc>
                        <a:spcAft>
                          <a:spcPts val="0"/>
                        </a:spcAft>
                      </a:pPr>
                      <a:endParaRPr lang="fr-FR" sz="2400" dirty="0">
                        <a:latin typeface="Calibri"/>
                        <a:ea typeface="Calibri"/>
                        <a:cs typeface="Times New Roman"/>
                      </a:endParaRPr>
                    </a:p>
                    <a:p>
                      <a:pPr algn="ctr">
                        <a:lnSpc>
                          <a:spcPct val="115000"/>
                        </a:lnSpc>
                        <a:spcAft>
                          <a:spcPts val="0"/>
                        </a:spcAft>
                      </a:pPr>
                      <a:r>
                        <a:rPr lang="fr-FR" sz="1800" b="1" dirty="0">
                          <a:latin typeface="Times New Roman"/>
                          <a:ea typeface="Calibri"/>
                          <a:cs typeface="Times New Roman"/>
                        </a:rPr>
                        <a:t>MARAICHAGE</a:t>
                      </a:r>
                      <a:endParaRPr lang="fr-FR" sz="2400" dirty="0">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endParaRPr lang="fr-FR" sz="1800" dirty="0">
                        <a:latin typeface="Times New Roman"/>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endParaRPr lang="fr-FR" sz="1400" dirty="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endParaRPr lang="fr-FR" sz="1600" dirty="0">
                        <a:latin typeface="Times New Roman" pitchFamily="18" charset="0"/>
                        <a:ea typeface="Calibri"/>
                        <a:cs typeface="Times New Roman" pitchFamily="18" charset="0"/>
                      </a:endParaRPr>
                    </a:p>
                  </a:txBody>
                  <a:tcPr marL="68580" marR="68580" marT="0" marB="0">
                    <a:lnL>
                      <a:noFill/>
                    </a:lnL>
                    <a:lnR>
                      <a:noFill/>
                    </a:lnR>
                    <a:lnT>
                      <a:noFill/>
                    </a:lnT>
                    <a:lnB>
                      <a:noFill/>
                    </a:lnB>
                  </a:tcPr>
                </a:tc>
              </a:tr>
              <a:tr h="406651">
                <a:tc>
                  <a:txBody>
                    <a:bodyPr/>
                    <a:lstStyle/>
                    <a:p>
                      <a:pPr algn="ctr">
                        <a:lnSpc>
                          <a:spcPct val="115000"/>
                        </a:lnSpc>
                        <a:spcAft>
                          <a:spcPts val="0"/>
                        </a:spcAft>
                      </a:pPr>
                      <a:r>
                        <a:rPr lang="fr-FR" sz="1800" dirty="0">
                          <a:latin typeface="Times New Roman"/>
                          <a:ea typeface="Calibri"/>
                          <a:cs typeface="Times New Roman"/>
                        </a:rPr>
                        <a:t>Tomates sous serre</a:t>
                      </a:r>
                      <a:endParaRPr lang="fr-FR" sz="2400" dirty="0">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fr-FR" sz="1800" dirty="0">
                          <a:latin typeface="Times New Roman"/>
                          <a:ea typeface="Calibri"/>
                          <a:cs typeface="Times New Roman"/>
                        </a:rPr>
                        <a:t>0.727</a:t>
                      </a:r>
                      <a:endParaRPr lang="fr-FR" sz="2400" dirty="0">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fr-FR" sz="1800" dirty="0" smtClean="0">
                          <a:latin typeface="Times New Roman" pitchFamily="18" charset="0"/>
                          <a:ea typeface="Calibri"/>
                          <a:cs typeface="Times New Roman" pitchFamily="18" charset="0"/>
                        </a:rPr>
                        <a:t>0.662</a:t>
                      </a:r>
                      <a:endParaRPr lang="fr-FR" sz="1800" dirty="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fr-FR" sz="2000" dirty="0" smtClean="0">
                          <a:latin typeface="Times New Roman" pitchFamily="18" charset="0"/>
                          <a:ea typeface="Calibri"/>
                          <a:cs typeface="Times New Roman" pitchFamily="18" charset="0"/>
                        </a:rPr>
                        <a:t>0.254</a:t>
                      </a:r>
                      <a:endParaRPr lang="fr-FR" sz="2000" dirty="0">
                        <a:latin typeface="Times New Roman" pitchFamily="18" charset="0"/>
                        <a:ea typeface="Calibri"/>
                        <a:cs typeface="Times New Roman" pitchFamily="18" charset="0"/>
                      </a:endParaRPr>
                    </a:p>
                  </a:txBody>
                  <a:tcPr marL="68580" marR="68580" marT="0" marB="0">
                    <a:lnL>
                      <a:noFill/>
                    </a:lnL>
                    <a:lnR>
                      <a:noFill/>
                    </a:lnR>
                    <a:lnT>
                      <a:noFill/>
                    </a:lnT>
                    <a:lnB>
                      <a:noFill/>
                    </a:lnB>
                  </a:tcPr>
                </a:tc>
              </a:tr>
              <a:tr h="609976">
                <a:tc>
                  <a:txBody>
                    <a:bodyPr/>
                    <a:lstStyle/>
                    <a:p>
                      <a:pPr algn="ctr">
                        <a:lnSpc>
                          <a:spcPct val="115000"/>
                        </a:lnSpc>
                        <a:spcAft>
                          <a:spcPts val="0"/>
                        </a:spcAft>
                      </a:pPr>
                      <a:endParaRPr lang="fr-FR" sz="1800" b="1" dirty="0" smtClean="0">
                        <a:latin typeface="Times New Roman"/>
                        <a:ea typeface="Calibri"/>
                        <a:cs typeface="Times New Roman"/>
                      </a:endParaRPr>
                    </a:p>
                    <a:p>
                      <a:pPr algn="ctr">
                        <a:lnSpc>
                          <a:spcPct val="115000"/>
                        </a:lnSpc>
                        <a:spcAft>
                          <a:spcPts val="0"/>
                        </a:spcAft>
                      </a:pPr>
                      <a:r>
                        <a:rPr lang="fr-FR" sz="1800" b="1" dirty="0" smtClean="0">
                          <a:latin typeface="Times New Roman"/>
                          <a:ea typeface="Calibri"/>
                          <a:cs typeface="Times New Roman"/>
                        </a:rPr>
                        <a:t>ARBORICULTURE</a:t>
                      </a:r>
                      <a:endParaRPr lang="fr-FR" sz="2400" dirty="0">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endParaRPr lang="fr-FR" sz="1800" dirty="0">
                        <a:latin typeface="Times New Roman"/>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endParaRPr lang="fr-FR" sz="1400" dirty="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endParaRPr lang="fr-FR" sz="1600" dirty="0">
                        <a:latin typeface="Times New Roman" pitchFamily="18" charset="0"/>
                        <a:ea typeface="Calibri"/>
                        <a:cs typeface="Times New Roman" pitchFamily="18" charset="0"/>
                      </a:endParaRPr>
                    </a:p>
                  </a:txBody>
                  <a:tcPr marL="68580" marR="68580" marT="0" marB="0">
                    <a:lnL>
                      <a:noFill/>
                    </a:lnL>
                    <a:lnR>
                      <a:noFill/>
                    </a:lnR>
                    <a:lnT>
                      <a:noFill/>
                    </a:lnT>
                    <a:lnB>
                      <a:noFill/>
                    </a:lnB>
                  </a:tcPr>
                </a:tc>
              </a:tr>
              <a:tr h="406651">
                <a:tc>
                  <a:txBody>
                    <a:bodyPr/>
                    <a:lstStyle/>
                    <a:p>
                      <a:pPr algn="ctr">
                        <a:lnSpc>
                          <a:spcPct val="115000"/>
                        </a:lnSpc>
                        <a:spcAft>
                          <a:spcPts val="0"/>
                        </a:spcAft>
                      </a:pPr>
                      <a:r>
                        <a:rPr lang="fr-FR" sz="1800" dirty="0">
                          <a:latin typeface="Times New Roman"/>
                          <a:ea typeface="Calibri"/>
                          <a:cs typeface="Times New Roman"/>
                        </a:rPr>
                        <a:t>Oranges</a:t>
                      </a:r>
                      <a:endParaRPr lang="fr-FR" sz="2400" dirty="0">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800" dirty="0">
                          <a:latin typeface="Times New Roman"/>
                          <a:ea typeface="Calibri"/>
                          <a:cs typeface="Times New Roman"/>
                        </a:rPr>
                        <a:t>0.655</a:t>
                      </a:r>
                      <a:endParaRPr lang="fr-FR" sz="2400" dirty="0">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800" dirty="0" smtClean="0">
                          <a:latin typeface="Times New Roman" pitchFamily="18" charset="0"/>
                          <a:ea typeface="Calibri"/>
                          <a:cs typeface="Times New Roman" pitchFamily="18" charset="0"/>
                        </a:rPr>
                        <a:t>0.502</a:t>
                      </a:r>
                      <a:endParaRPr lang="fr-FR" sz="1800" dirty="0">
                        <a:latin typeface="Times New Roman" pitchFamily="18" charset="0"/>
                        <a:ea typeface="Calibri"/>
                        <a:cs typeface="Times New Roman"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000" dirty="0" smtClean="0">
                          <a:latin typeface="Times New Roman" pitchFamily="18" charset="0"/>
                          <a:ea typeface="Calibri"/>
                          <a:cs typeface="Times New Roman" pitchFamily="18" charset="0"/>
                        </a:rPr>
                        <a:t>0.420</a:t>
                      </a:r>
                      <a:endParaRPr lang="fr-FR" sz="2000" dirty="0">
                        <a:latin typeface="Times New Roman" pitchFamily="18" charset="0"/>
                        <a:ea typeface="Calibri"/>
                        <a:cs typeface="Times New Roman"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314369" name="Rectangle 1"/>
          <p:cNvSpPr>
            <a:spLocks noChangeArrowheads="1"/>
          </p:cNvSpPr>
          <p:nvPr/>
        </p:nvSpPr>
        <p:spPr bwMode="auto">
          <a:xfrm>
            <a:off x="0" y="404664"/>
            <a:ext cx="8316416"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0" y="1052736"/>
            <a:ext cx="3347864" cy="692696"/>
          </a:xfrm>
        </p:spPr>
        <p:txBody>
          <a:bodyPr>
            <a:normAutofit fontScale="90000"/>
          </a:bodyPr>
          <a:lstStyle/>
          <a:p>
            <a:r>
              <a:rPr lang="fr-FR" dirty="0" smtClean="0"/>
              <a:t>EXERCICE 2</a:t>
            </a:r>
            <a:endParaRPr lang="fr-FR" dirty="0"/>
          </a:p>
        </p:txBody>
      </p:sp>
      <p:sp>
        <p:nvSpPr>
          <p:cNvPr id="314369" name="Rectangle 1"/>
          <p:cNvSpPr>
            <a:spLocks noChangeArrowheads="1"/>
          </p:cNvSpPr>
          <p:nvPr/>
        </p:nvSpPr>
        <p:spPr bwMode="auto">
          <a:xfrm>
            <a:off x="395536" y="2060267"/>
            <a:ext cx="2771800" cy="17851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CRI /région/</a:t>
            </a:r>
            <a:r>
              <a:rPr kumimoji="0" lang="fr-FR" b="1"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technique en 1999 (</a:t>
            </a:r>
            <a:r>
              <a:rPr kumimoji="0" lang="fr-FR" b="1" i="0" u="none" strike="noStrike" cap="none" normalizeH="0" smtClean="0">
                <a:ln>
                  <a:noFill/>
                </a:ln>
                <a:solidFill>
                  <a:schemeClr val="tx1"/>
                </a:solidFill>
                <a:effectLst/>
                <a:latin typeface="Times New Roman" pitchFamily="18" charset="0"/>
                <a:ea typeface="Calibri" pitchFamily="34" charset="0"/>
                <a:cs typeface="Times New Roman" pitchFamily="18" charset="0"/>
              </a:rPr>
              <a:t>année sèche)</a:t>
            </a:r>
            <a:endPar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sz="1400" dirty="0" smtClean="0">
              <a:cs typeface="Times New Roman" pitchFamily="18" charset="0"/>
            </a:endParaRPr>
          </a:p>
        </p:txBody>
      </p:sp>
      <p:graphicFrame>
        <p:nvGraphicFramePr>
          <p:cNvPr id="8" name="Tableau 7"/>
          <p:cNvGraphicFramePr>
            <a:graphicFrameLocks noGrp="1"/>
          </p:cNvGraphicFramePr>
          <p:nvPr/>
        </p:nvGraphicFramePr>
        <p:xfrm>
          <a:off x="3707904" y="836712"/>
          <a:ext cx="5040560" cy="5400602"/>
        </p:xfrm>
        <a:graphic>
          <a:graphicData uri="http://schemas.openxmlformats.org/drawingml/2006/table">
            <a:tbl>
              <a:tblPr/>
              <a:tblGrid>
                <a:gridCol w="2766490"/>
                <a:gridCol w="2274070"/>
              </a:tblGrid>
              <a:tr h="446979">
                <a:tc>
                  <a:txBody>
                    <a:bodyPr/>
                    <a:lstStyle/>
                    <a:p>
                      <a:pPr algn="ctr">
                        <a:lnSpc>
                          <a:spcPct val="115000"/>
                        </a:lnSpc>
                        <a:spcAft>
                          <a:spcPts val="0"/>
                        </a:spcAft>
                      </a:pPr>
                      <a:r>
                        <a:rPr lang="fr-FR" sz="2000" b="1" dirty="0" smtClean="0">
                          <a:latin typeface="Times New Roman"/>
                          <a:ea typeface="Calibri"/>
                          <a:cs typeface="Times New Roman"/>
                        </a:rPr>
                        <a:t>CUTULRES</a:t>
                      </a:r>
                      <a:endParaRPr lang="fr-FR" sz="2000" dirty="0">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fr-FR" sz="2000" dirty="0" smtClean="0">
                          <a:latin typeface="Times New Roman" pitchFamily="18" charset="0"/>
                          <a:ea typeface="Calibri"/>
                          <a:cs typeface="Times New Roman" pitchFamily="18" charset="0"/>
                        </a:rPr>
                        <a:t>CRI</a:t>
                      </a:r>
                      <a:endParaRPr lang="fr-FR" sz="2000" dirty="0">
                        <a:latin typeface="Times New Roman" pitchFamily="18" charset="0"/>
                        <a:ea typeface="Calibri"/>
                        <a:cs typeface="Times New Roman"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D9D9D9"/>
                    </a:solidFill>
                  </a:tcPr>
                </a:tc>
              </a:tr>
              <a:tr h="938656">
                <a:tc>
                  <a:txBody>
                    <a:bodyPr/>
                    <a:lstStyle/>
                    <a:p>
                      <a:pPr algn="ctr">
                        <a:lnSpc>
                          <a:spcPct val="115000"/>
                        </a:lnSpc>
                        <a:spcAft>
                          <a:spcPts val="0"/>
                        </a:spcAft>
                      </a:pPr>
                      <a:endParaRPr lang="fr-FR" sz="2000" dirty="0">
                        <a:latin typeface="Calibri"/>
                        <a:ea typeface="Calibri"/>
                        <a:cs typeface="Times New Roman"/>
                      </a:endParaRPr>
                    </a:p>
                    <a:p>
                      <a:pPr algn="ctr">
                        <a:lnSpc>
                          <a:spcPct val="115000"/>
                        </a:lnSpc>
                        <a:spcAft>
                          <a:spcPts val="0"/>
                        </a:spcAft>
                      </a:pPr>
                      <a:r>
                        <a:rPr lang="fr-FR" sz="2000" b="1" dirty="0">
                          <a:latin typeface="Times New Roman"/>
                          <a:ea typeface="Calibri"/>
                          <a:cs typeface="Times New Roman"/>
                        </a:rPr>
                        <a:t>CEREALES</a:t>
                      </a:r>
                      <a:endParaRPr lang="fr-FR" sz="2000" dirty="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endParaRPr lang="fr-FR" sz="2000" dirty="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445236">
                <a:tc>
                  <a:txBody>
                    <a:bodyPr/>
                    <a:lstStyle/>
                    <a:p>
                      <a:pPr algn="ctr">
                        <a:lnSpc>
                          <a:spcPct val="115000"/>
                        </a:lnSpc>
                        <a:spcAft>
                          <a:spcPts val="0"/>
                        </a:spcAft>
                      </a:pPr>
                      <a:r>
                        <a:rPr lang="fr-FR" sz="2000" dirty="0">
                          <a:latin typeface="Times New Roman" pitchFamily="18" charset="0"/>
                          <a:ea typeface="Calibri"/>
                          <a:cs typeface="Times New Roman" pitchFamily="18" charset="0"/>
                        </a:rPr>
                        <a:t>Blé </a:t>
                      </a:r>
                      <a:r>
                        <a:rPr lang="fr-FR" sz="2000" dirty="0" smtClean="0">
                          <a:latin typeface="Times New Roman" pitchFamily="18" charset="0"/>
                          <a:ea typeface="Calibri"/>
                          <a:cs typeface="Times New Roman" pitchFamily="18" charset="0"/>
                        </a:rPr>
                        <a:t>tendre irriguée</a:t>
                      </a:r>
                      <a:endParaRPr lang="fr-FR" sz="2000" dirty="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fr-FR" sz="2000" dirty="0" smtClean="0">
                          <a:latin typeface="Times New Roman" pitchFamily="18" charset="0"/>
                          <a:ea typeface="Calibri"/>
                          <a:cs typeface="Times New Roman" pitchFamily="18" charset="0"/>
                        </a:rPr>
                        <a:t>0.479</a:t>
                      </a:r>
                      <a:endParaRPr lang="fr-FR" sz="2000" dirty="0">
                        <a:latin typeface="Times New Roman" pitchFamily="18" charset="0"/>
                        <a:ea typeface="Calibri"/>
                        <a:cs typeface="Times New Roman" pitchFamily="18" charset="0"/>
                      </a:endParaRPr>
                    </a:p>
                  </a:txBody>
                  <a:tcPr marL="68580" marR="68580" marT="0" marB="0">
                    <a:lnL>
                      <a:noFill/>
                    </a:lnL>
                    <a:lnR>
                      <a:noFill/>
                    </a:lnR>
                    <a:lnT>
                      <a:noFill/>
                    </a:lnT>
                    <a:lnB>
                      <a:noFill/>
                    </a:lnB>
                  </a:tcPr>
                </a:tc>
              </a:tr>
              <a:tr h="445236">
                <a:tc>
                  <a:txBody>
                    <a:bodyPr/>
                    <a:lstStyle/>
                    <a:p>
                      <a:pPr algn="ctr">
                        <a:lnSpc>
                          <a:spcPct val="115000"/>
                        </a:lnSpc>
                        <a:spcAft>
                          <a:spcPts val="0"/>
                        </a:spcAft>
                      </a:pPr>
                      <a:r>
                        <a:rPr lang="fr-FR" sz="2000" dirty="0" smtClean="0">
                          <a:latin typeface="Times New Roman" pitchFamily="18" charset="0"/>
                          <a:ea typeface="Calibri"/>
                          <a:cs typeface="Times New Roman" pitchFamily="18" charset="0"/>
                        </a:rPr>
                        <a:t>Blé tendre</a:t>
                      </a:r>
                      <a:r>
                        <a:rPr lang="fr-FR" sz="2000" baseline="0" dirty="0" smtClean="0">
                          <a:latin typeface="Times New Roman" pitchFamily="18" charset="0"/>
                          <a:ea typeface="Calibri"/>
                          <a:cs typeface="Times New Roman" pitchFamily="18" charset="0"/>
                        </a:rPr>
                        <a:t> pluvial</a:t>
                      </a:r>
                      <a:endParaRPr lang="fr-FR" sz="2000" dirty="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fr-FR" sz="2000" dirty="0" smtClean="0">
                          <a:latin typeface="Times New Roman" pitchFamily="18" charset="0"/>
                          <a:ea typeface="Calibri"/>
                          <a:cs typeface="Times New Roman" pitchFamily="18" charset="0"/>
                        </a:rPr>
                        <a:t>5.660</a:t>
                      </a:r>
                      <a:endParaRPr lang="fr-FR" sz="2000" dirty="0">
                        <a:latin typeface="Times New Roman" pitchFamily="18" charset="0"/>
                        <a:ea typeface="Calibri"/>
                        <a:cs typeface="Times New Roman" pitchFamily="18" charset="0"/>
                      </a:endParaRPr>
                    </a:p>
                  </a:txBody>
                  <a:tcPr marL="68580" marR="68580" marT="0" marB="0">
                    <a:lnL>
                      <a:noFill/>
                    </a:lnL>
                    <a:lnR>
                      <a:noFill/>
                    </a:lnR>
                    <a:lnT>
                      <a:noFill/>
                    </a:lnT>
                    <a:lnB>
                      <a:noFill/>
                    </a:lnB>
                  </a:tcPr>
                </a:tc>
              </a:tr>
              <a:tr h="1113090">
                <a:tc>
                  <a:txBody>
                    <a:bodyPr/>
                    <a:lstStyle/>
                    <a:p>
                      <a:pPr algn="ctr">
                        <a:lnSpc>
                          <a:spcPct val="115000"/>
                        </a:lnSpc>
                        <a:spcAft>
                          <a:spcPts val="0"/>
                        </a:spcAft>
                      </a:pPr>
                      <a:endParaRPr lang="fr-FR" sz="2000" b="1" dirty="0" smtClean="0">
                        <a:latin typeface="Times New Roman"/>
                        <a:ea typeface="Calibri"/>
                        <a:cs typeface="Times New Roman"/>
                      </a:endParaRPr>
                    </a:p>
                    <a:p>
                      <a:pPr algn="ctr">
                        <a:lnSpc>
                          <a:spcPct val="115000"/>
                        </a:lnSpc>
                        <a:spcAft>
                          <a:spcPts val="0"/>
                        </a:spcAft>
                      </a:pPr>
                      <a:r>
                        <a:rPr lang="fr-FR" sz="2000" b="1" dirty="0" smtClean="0">
                          <a:latin typeface="Times New Roman"/>
                          <a:ea typeface="Calibri"/>
                          <a:cs typeface="Times New Roman"/>
                        </a:rPr>
                        <a:t>ARBORICULTURE</a:t>
                      </a:r>
                      <a:endParaRPr lang="fr-FR" sz="2000" dirty="0">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endParaRPr lang="fr-FR" sz="2000" dirty="0">
                        <a:latin typeface="Times New Roman" pitchFamily="18" charset="0"/>
                        <a:ea typeface="Calibri"/>
                        <a:cs typeface="Times New Roman" pitchFamily="18" charset="0"/>
                      </a:endParaRPr>
                    </a:p>
                  </a:txBody>
                  <a:tcPr marL="68580" marR="68580" marT="0" marB="0">
                    <a:lnL>
                      <a:noFill/>
                    </a:lnL>
                    <a:lnR>
                      <a:noFill/>
                    </a:lnR>
                    <a:lnT>
                      <a:noFill/>
                    </a:lnT>
                    <a:lnB>
                      <a:noFill/>
                    </a:lnB>
                  </a:tcPr>
                </a:tc>
              </a:tr>
              <a:tr h="804562">
                <a:tc>
                  <a:txBody>
                    <a:bodyPr/>
                    <a:lstStyle/>
                    <a:p>
                      <a:pPr algn="ctr">
                        <a:lnSpc>
                          <a:spcPct val="115000"/>
                        </a:lnSpc>
                        <a:spcAft>
                          <a:spcPts val="0"/>
                        </a:spcAft>
                      </a:pPr>
                      <a:r>
                        <a:rPr lang="fr-FR" sz="2000" dirty="0" smtClean="0">
                          <a:latin typeface="Times New Roman"/>
                          <a:ea typeface="Calibri"/>
                          <a:cs typeface="Times New Roman"/>
                        </a:rPr>
                        <a:t>Oranges irriguées par pompage</a:t>
                      </a:r>
                      <a:endParaRPr lang="fr-FR" sz="2000" dirty="0">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fr-FR" sz="2000" dirty="0" smtClean="0">
                          <a:latin typeface="Times New Roman" pitchFamily="18" charset="0"/>
                          <a:ea typeface="Calibri"/>
                          <a:cs typeface="Times New Roman" pitchFamily="18" charset="0"/>
                        </a:rPr>
                        <a:t>0.424</a:t>
                      </a:r>
                      <a:endParaRPr lang="fr-FR" sz="2000" dirty="0">
                        <a:latin typeface="Times New Roman" pitchFamily="18" charset="0"/>
                        <a:ea typeface="Calibri"/>
                        <a:cs typeface="Times New Roman" pitchFamily="18" charset="0"/>
                      </a:endParaRPr>
                    </a:p>
                  </a:txBody>
                  <a:tcPr marL="68580" marR="68580" marT="0" marB="0">
                    <a:lnL>
                      <a:noFill/>
                    </a:lnL>
                    <a:lnR>
                      <a:noFill/>
                    </a:lnR>
                    <a:lnT>
                      <a:noFill/>
                    </a:lnT>
                    <a:lnB>
                      <a:noFill/>
                    </a:lnB>
                  </a:tcPr>
                </a:tc>
              </a:tr>
              <a:tr h="1206843">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fr-FR" sz="2000" dirty="0" smtClean="0">
                          <a:latin typeface="Times New Roman"/>
                          <a:ea typeface="Calibri"/>
                          <a:cs typeface="Times New Roman"/>
                        </a:rPr>
                        <a:t>Oranges irriguées par GH</a:t>
                      </a:r>
                      <a:endParaRPr lang="fr-FR" sz="2000" dirty="0" smtClean="0">
                        <a:latin typeface="+mn-lt"/>
                        <a:ea typeface="Calibri"/>
                        <a:cs typeface="Times New Roman"/>
                      </a:endParaRPr>
                    </a:p>
                    <a:p>
                      <a:pPr algn="ctr">
                        <a:lnSpc>
                          <a:spcPct val="115000"/>
                        </a:lnSpc>
                        <a:spcAft>
                          <a:spcPts val="0"/>
                        </a:spcAft>
                      </a:pPr>
                      <a:endParaRPr lang="fr-FR" sz="2000" dirty="0">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fr-FR" sz="2000" dirty="0" smtClean="0">
                          <a:latin typeface="Times New Roman" pitchFamily="18" charset="0"/>
                          <a:ea typeface="Calibri"/>
                          <a:cs typeface="Times New Roman" pitchFamily="18" charset="0"/>
                        </a:rPr>
                        <a:t>0.368</a:t>
                      </a:r>
                      <a:endParaRPr lang="fr-FR" sz="2000" dirty="0">
                        <a:latin typeface="Times New Roman" pitchFamily="18" charset="0"/>
                        <a:ea typeface="Calibri"/>
                        <a:cs typeface="Times New Roman" pitchFamily="18" charset="0"/>
                      </a:endParaRPr>
                    </a:p>
                  </a:txBody>
                  <a:tcPr marL="68580" marR="68580" marT="0" marB="0">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260648"/>
            <a:ext cx="8712968" cy="720080"/>
          </a:xfrm>
        </p:spPr>
        <p:txBody>
          <a:bodyPr>
            <a:noAutofit/>
          </a:bodyPr>
          <a:lstStyle/>
          <a:p>
            <a:r>
              <a:rPr lang="fr-FR" sz="3800" dirty="0" smtClean="0"/>
              <a:t>CONCLUSION ET SYNTHESE</a:t>
            </a:r>
            <a:endParaRPr lang="fr-FR" sz="3800" b="1" dirty="0"/>
          </a:p>
        </p:txBody>
      </p:sp>
      <p:sp>
        <p:nvSpPr>
          <p:cNvPr id="5" name="Rectangle 5"/>
          <p:cNvSpPr>
            <a:spLocks noChangeArrowheads="1"/>
          </p:cNvSpPr>
          <p:nvPr/>
        </p:nvSpPr>
        <p:spPr bwMode="auto">
          <a:xfrm>
            <a:off x="323528" y="1988840"/>
            <a:ext cx="8568952" cy="4752528"/>
          </a:xfrm>
          <a:prstGeom prst="rect">
            <a:avLst/>
          </a:prstGeom>
          <a:noFill/>
          <a:ln w="9525">
            <a:noFill/>
            <a:miter lim="800000"/>
            <a:headEnd/>
            <a:tailEnd/>
          </a:ln>
          <a:effectLst/>
        </p:spPr>
        <p:txBody>
          <a:bodyPr/>
          <a:lstStyle/>
          <a:p>
            <a:pPr marL="342900" indent="-342900">
              <a:spcBef>
                <a:spcPct val="20000"/>
              </a:spcBef>
              <a:buFont typeface="Arial" pitchFamily="34" charset="0"/>
              <a:buChar char="•"/>
            </a:pPr>
            <a:r>
              <a:rPr lang="fr-FR" sz="3200" dirty="0" smtClean="0">
                <a:latin typeface="+mn-lt"/>
              </a:rPr>
              <a:t>Analyser les flux de marchandises, les prix et la valeur ajoutée, tout au long de la chaine…</a:t>
            </a:r>
          </a:p>
          <a:p>
            <a:r>
              <a:rPr lang="fr-FR" sz="3200" dirty="0" smtClean="0">
                <a:latin typeface="+mn-lt"/>
              </a:rPr>
              <a:t> …en utilisant les comptes de chaque agent et en raisonnant en valeur monétaire… </a:t>
            </a:r>
          </a:p>
          <a:p>
            <a:endParaRPr lang="fr-FR" sz="3200" dirty="0" smtClean="0">
              <a:latin typeface="+mj-lt"/>
            </a:endParaRPr>
          </a:p>
          <a:p>
            <a:pPr>
              <a:buFont typeface="Arial" pitchFamily="34" charset="0"/>
              <a:buChar char="•"/>
            </a:pPr>
            <a:r>
              <a:rPr lang="fr-FR" sz="3200" dirty="0" smtClean="0">
                <a:latin typeface="+mj-lt"/>
              </a:rPr>
              <a:t>  Met en évidence des relations de dépendances et de dominance entre les différents acteurs</a:t>
            </a:r>
          </a:p>
          <a:p>
            <a:endParaRPr lang="fr-FR" sz="3200" dirty="0" smtClean="0">
              <a:latin typeface="+mj-lt"/>
            </a:endParaRPr>
          </a:p>
          <a:p>
            <a:pPr>
              <a:buFont typeface="Wingdings" pitchFamily="2" charset="2"/>
              <a:buChar char="Ø"/>
            </a:pPr>
            <a:r>
              <a:rPr lang="fr-FR" sz="3200" dirty="0" smtClean="0">
                <a:latin typeface="+mj-lt"/>
              </a:rPr>
              <a:t> Pour l’analyse politique et l’aide à la décision </a:t>
            </a: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0"/>
            <a:ext cx="7772400" cy="1143000"/>
          </a:xfrm>
        </p:spPr>
        <p:txBody>
          <a:bodyPr>
            <a:normAutofit/>
          </a:bodyPr>
          <a:lstStyle/>
          <a:p>
            <a:r>
              <a:rPr lang="fr-FR" dirty="0" smtClean="0"/>
              <a:t>CONCLUSION ET SYNTHESE</a:t>
            </a:r>
            <a:endParaRPr lang="fr-FR" dirty="0"/>
          </a:p>
        </p:txBody>
      </p:sp>
      <p:sp>
        <p:nvSpPr>
          <p:cNvPr id="5" name="Rectangle 5"/>
          <p:cNvSpPr>
            <a:spLocks noChangeArrowheads="1"/>
          </p:cNvSpPr>
          <p:nvPr/>
        </p:nvSpPr>
        <p:spPr bwMode="auto">
          <a:xfrm>
            <a:off x="107504" y="1916832"/>
            <a:ext cx="8892480" cy="4248472"/>
          </a:xfrm>
          <a:prstGeom prst="rect">
            <a:avLst/>
          </a:prstGeom>
          <a:noFill/>
          <a:ln w="9525">
            <a:noFill/>
            <a:miter lim="800000"/>
            <a:headEnd/>
            <a:tailEnd/>
          </a:ln>
          <a:effectLst/>
        </p:spPr>
        <p:txBody>
          <a:bodyPr/>
          <a:lstStyle/>
          <a:p>
            <a:pPr marL="342900" indent="-342900">
              <a:spcBef>
                <a:spcPct val="20000"/>
              </a:spcBef>
              <a:buFontTx/>
              <a:buChar char="•"/>
            </a:pPr>
            <a:r>
              <a:rPr lang="fr-FR" sz="3200" dirty="0" smtClean="0">
                <a:latin typeface="+mj-lt"/>
              </a:rPr>
              <a:t>Description de l’organisation de la filière, agents concernés, des débouchés de la filière, circuits de commercialisation</a:t>
            </a:r>
          </a:p>
          <a:p>
            <a:pPr marL="342900" indent="-342900">
              <a:spcBef>
                <a:spcPct val="20000"/>
              </a:spcBef>
              <a:buFontTx/>
              <a:buChar char="•"/>
            </a:pPr>
            <a:r>
              <a:rPr lang="fr-FR" sz="3200" dirty="0" smtClean="0">
                <a:latin typeface="+mj-lt"/>
              </a:rPr>
              <a:t>Evaluation de la situation financière des agents, de la valorisation du travail des producteurs</a:t>
            </a:r>
          </a:p>
          <a:p>
            <a:pPr marL="342900" indent="-342900">
              <a:spcBef>
                <a:spcPct val="20000"/>
              </a:spcBef>
              <a:buFontTx/>
              <a:buChar char="•"/>
            </a:pPr>
            <a:r>
              <a:rPr lang="fr-FR" sz="3200" dirty="0" smtClean="0">
                <a:latin typeface="+mj-lt"/>
              </a:rPr>
              <a:t>Comparaison des régions productrices, importance relative de la filière par rapport au secteur agricole national</a:t>
            </a: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27384"/>
            <a:ext cx="7772400" cy="1143000"/>
          </a:xfrm>
        </p:spPr>
        <p:txBody>
          <a:bodyPr>
            <a:normAutofit/>
          </a:bodyPr>
          <a:lstStyle/>
          <a:p>
            <a:r>
              <a:rPr lang="fr-FR" dirty="0" smtClean="0"/>
              <a:t>Conclusion et synthèse</a:t>
            </a:r>
            <a:endParaRPr lang="fr-FR" dirty="0"/>
          </a:p>
        </p:txBody>
      </p:sp>
      <p:sp>
        <p:nvSpPr>
          <p:cNvPr id="5" name="Rectangle 5"/>
          <p:cNvSpPr>
            <a:spLocks noChangeArrowheads="1"/>
          </p:cNvSpPr>
          <p:nvPr/>
        </p:nvSpPr>
        <p:spPr bwMode="auto">
          <a:xfrm>
            <a:off x="107504" y="1844824"/>
            <a:ext cx="8928992" cy="4536504"/>
          </a:xfrm>
          <a:prstGeom prst="rect">
            <a:avLst/>
          </a:prstGeom>
          <a:noFill/>
          <a:ln w="9525">
            <a:noFill/>
            <a:miter lim="800000"/>
            <a:headEnd/>
            <a:tailEnd/>
          </a:ln>
          <a:effectLst/>
        </p:spPr>
        <p:txBody>
          <a:bodyPr/>
          <a:lstStyle/>
          <a:p>
            <a:pPr marL="342900" indent="-342900">
              <a:spcBef>
                <a:spcPct val="20000"/>
              </a:spcBef>
              <a:buFontTx/>
              <a:buChar char="•"/>
            </a:pPr>
            <a:r>
              <a:rPr lang="fr-FR" sz="3000" dirty="0" smtClean="0">
                <a:latin typeface="+mj-lt"/>
              </a:rPr>
              <a:t>Evaluation de l’intérêt économique et/ou commercial de la transformation d'un produit ou d'une activité- (</a:t>
            </a:r>
            <a:r>
              <a:rPr lang="fr-FR" dirty="0" smtClean="0">
                <a:latin typeface="+mj-lt"/>
              </a:rPr>
              <a:t>Etude de faisabilité ou d’impact de filières)</a:t>
            </a:r>
            <a:endParaRPr lang="fr-FR" sz="3000" dirty="0" smtClean="0">
              <a:latin typeface="+mj-lt"/>
            </a:endParaRPr>
          </a:p>
          <a:p>
            <a:pPr marL="342900" indent="-342900">
              <a:spcBef>
                <a:spcPct val="20000"/>
              </a:spcBef>
              <a:buFontTx/>
              <a:buChar char="•"/>
            </a:pPr>
            <a:r>
              <a:rPr lang="fr-FR" sz="3000" dirty="0" smtClean="0">
                <a:latin typeface="+mj-lt"/>
              </a:rPr>
              <a:t>Inventaire des problèmes rencontrés par les agents et des solutions envisageables pour relancer/ intensifier/ réorienter la filière </a:t>
            </a:r>
            <a:r>
              <a:rPr lang="fr-FR" dirty="0" smtClean="0">
                <a:latin typeface="+mj-lt"/>
              </a:rPr>
              <a:t>(pour mise en place d'une politique de soutien à un produit ou pour une gestion concertée de la filière par les agents);</a:t>
            </a:r>
            <a:r>
              <a:rPr lang="fr-FR" sz="2800" dirty="0" smtClean="0">
                <a:latin typeface="+mj-lt"/>
              </a:rPr>
              <a:t> </a:t>
            </a:r>
          </a:p>
          <a:p>
            <a:pPr marL="342900" indent="-342900">
              <a:spcBef>
                <a:spcPct val="20000"/>
              </a:spcBef>
              <a:buFontTx/>
              <a:buChar char="•"/>
            </a:pPr>
            <a:r>
              <a:rPr lang="fr-FR" sz="2800" dirty="0" smtClean="0">
                <a:latin typeface="+mj-lt"/>
              </a:rPr>
              <a:t>Effets sur la filière des effets d'une mesure politique prévue</a:t>
            </a:r>
          </a:p>
          <a:p>
            <a:pPr marL="342900" indent="-342900">
              <a:spcBef>
                <a:spcPct val="20000"/>
              </a:spcBef>
              <a:buFontTx/>
              <a:buChar char="•"/>
            </a:pPr>
            <a:endParaRPr lang="fr-FR" sz="2800" dirty="0" smtClean="0">
              <a:latin typeface="+mj-lt"/>
            </a:endParaRPr>
          </a:p>
          <a:p>
            <a:pPr marL="342900" indent="-342900">
              <a:spcBef>
                <a:spcPct val="20000"/>
              </a:spcBef>
              <a:buFontTx/>
              <a:buChar char="•"/>
            </a:pPr>
            <a:endParaRPr lang="fr-FR" sz="3200" dirty="0" smtClean="0">
              <a:latin typeface="+mn-lt"/>
            </a:endParaRP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5576" y="44624"/>
            <a:ext cx="7772400" cy="1143000"/>
          </a:xfrm>
        </p:spPr>
        <p:txBody>
          <a:bodyPr>
            <a:normAutofit/>
          </a:bodyPr>
          <a:lstStyle/>
          <a:p>
            <a:r>
              <a:rPr lang="fr-FR" dirty="0" smtClean="0"/>
              <a:t>Conclusion et synthèse</a:t>
            </a:r>
            <a:endParaRPr lang="fr-FR" dirty="0"/>
          </a:p>
        </p:txBody>
      </p:sp>
      <p:sp>
        <p:nvSpPr>
          <p:cNvPr id="5" name="Rectangle 5"/>
          <p:cNvSpPr>
            <a:spLocks noChangeArrowheads="1"/>
          </p:cNvSpPr>
          <p:nvPr/>
        </p:nvSpPr>
        <p:spPr bwMode="auto">
          <a:xfrm>
            <a:off x="395536" y="1988840"/>
            <a:ext cx="8568952" cy="4176464"/>
          </a:xfrm>
          <a:prstGeom prst="rect">
            <a:avLst/>
          </a:prstGeom>
          <a:noFill/>
          <a:ln w="9525">
            <a:noFill/>
            <a:miter lim="800000"/>
            <a:headEnd/>
            <a:tailEnd/>
          </a:ln>
          <a:effectLst/>
        </p:spPr>
        <p:txBody>
          <a:bodyPr/>
          <a:lstStyle/>
          <a:p>
            <a:pPr marL="342900" indent="-342900">
              <a:spcBef>
                <a:spcPct val="20000"/>
              </a:spcBef>
              <a:buFontTx/>
              <a:buChar char="•"/>
            </a:pPr>
            <a:r>
              <a:rPr lang="fr-FR" sz="3200" dirty="0" smtClean="0">
                <a:latin typeface="+mj-lt"/>
              </a:rPr>
              <a:t>Calcul de la distribution de la valeur ajoutée au sein de la filière</a:t>
            </a:r>
          </a:p>
          <a:p>
            <a:pPr marL="342900" indent="-342900">
              <a:spcBef>
                <a:spcPct val="20000"/>
              </a:spcBef>
              <a:buFontTx/>
              <a:buChar char="•"/>
            </a:pPr>
            <a:r>
              <a:rPr lang="fr-FR" sz="3200" dirty="0" smtClean="0">
                <a:latin typeface="+mj-lt"/>
              </a:rPr>
              <a:t>Evolution de la consommation intérieure et de l'exportation</a:t>
            </a:r>
          </a:p>
          <a:p>
            <a:pPr marL="342900" indent="-342900">
              <a:spcBef>
                <a:spcPct val="20000"/>
              </a:spcBef>
              <a:buFontTx/>
              <a:buChar char="•"/>
            </a:pPr>
            <a:r>
              <a:rPr lang="fr-FR" sz="3200" dirty="0" smtClean="0">
                <a:latin typeface="+mj-lt"/>
              </a:rPr>
              <a:t>Bilan comptable de l'État : recettes (taxes, subventions diverses, coût de l'appui des intervenants publics dans la filière)</a:t>
            </a: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5576" y="44624"/>
            <a:ext cx="7772400" cy="1143000"/>
          </a:xfrm>
        </p:spPr>
        <p:txBody>
          <a:bodyPr>
            <a:normAutofit/>
          </a:bodyPr>
          <a:lstStyle/>
          <a:p>
            <a:r>
              <a:rPr lang="fr-FR" dirty="0" smtClean="0"/>
              <a:t>Conclusion et synthèse</a:t>
            </a:r>
            <a:endParaRPr lang="fr-FR" dirty="0"/>
          </a:p>
        </p:txBody>
      </p:sp>
      <p:sp>
        <p:nvSpPr>
          <p:cNvPr id="5" name="Rectangle 5"/>
          <p:cNvSpPr>
            <a:spLocks noChangeArrowheads="1"/>
          </p:cNvSpPr>
          <p:nvPr/>
        </p:nvSpPr>
        <p:spPr bwMode="auto">
          <a:xfrm>
            <a:off x="395536" y="1988840"/>
            <a:ext cx="8568952" cy="2160240"/>
          </a:xfrm>
          <a:prstGeom prst="rect">
            <a:avLst/>
          </a:prstGeom>
          <a:noFill/>
          <a:ln w="9525">
            <a:noFill/>
            <a:miter lim="800000"/>
            <a:headEnd/>
            <a:tailEnd/>
          </a:ln>
          <a:effectLst/>
        </p:spPr>
        <p:txBody>
          <a:bodyPr/>
          <a:lstStyle/>
          <a:p>
            <a:pPr marL="342900" indent="-342900">
              <a:spcBef>
                <a:spcPct val="20000"/>
              </a:spcBef>
              <a:buFontTx/>
              <a:buChar char="•"/>
            </a:pPr>
            <a:r>
              <a:rPr lang="fr-FR" sz="3200" dirty="0" smtClean="0">
                <a:latin typeface="+mj-lt"/>
              </a:rPr>
              <a:t>Compétitivité des filières / marché mondial</a:t>
            </a:r>
          </a:p>
          <a:p>
            <a:pPr marL="342900" indent="-342900">
              <a:spcBef>
                <a:spcPct val="20000"/>
              </a:spcBef>
              <a:buFontTx/>
              <a:buChar char="•"/>
            </a:pPr>
            <a:r>
              <a:rPr lang="fr-FR" sz="3200" dirty="0" smtClean="0">
                <a:latin typeface="+mj-lt"/>
              </a:rPr>
              <a:t>Analyse des politiques nationales et de leurs impacts sur la compétitivité des filières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5576" y="548680"/>
            <a:ext cx="7772400" cy="1143000"/>
          </a:xfrm>
        </p:spPr>
        <p:txBody>
          <a:bodyPr>
            <a:normAutofit/>
          </a:bodyPr>
          <a:lstStyle/>
          <a:p>
            <a:r>
              <a:rPr lang="fr-FR" dirty="0" smtClean="0"/>
              <a:t>Traduire « filière » en anglais </a:t>
            </a:r>
            <a:endParaRPr lang="fr-FR" dirty="0"/>
          </a:p>
        </p:txBody>
      </p:sp>
      <p:sp>
        <p:nvSpPr>
          <p:cNvPr id="5" name="Rectangle 5"/>
          <p:cNvSpPr>
            <a:spLocks noChangeArrowheads="1"/>
          </p:cNvSpPr>
          <p:nvPr/>
        </p:nvSpPr>
        <p:spPr bwMode="auto">
          <a:xfrm>
            <a:off x="395536" y="2132856"/>
            <a:ext cx="8496944" cy="3816424"/>
          </a:xfrm>
          <a:prstGeom prst="rect">
            <a:avLst/>
          </a:prstGeom>
          <a:noFill/>
          <a:ln w="9525">
            <a:noFill/>
            <a:miter lim="800000"/>
            <a:headEnd/>
            <a:tailEnd/>
          </a:ln>
          <a:effectLst/>
        </p:spPr>
        <p:txBody>
          <a:bodyPr/>
          <a:lstStyle/>
          <a:p>
            <a:pPr marL="342900" indent="-342900">
              <a:spcBef>
                <a:spcPct val="20000"/>
              </a:spcBef>
              <a:buFontTx/>
              <a:buChar char="•"/>
            </a:pPr>
            <a:r>
              <a:rPr lang="fr-FR" sz="3200" dirty="0" smtClean="0">
                <a:latin typeface="+mn-lt"/>
              </a:rPr>
              <a:t>« </a:t>
            </a:r>
            <a:r>
              <a:rPr lang="fr-FR" sz="3200" dirty="0" err="1" smtClean="0">
                <a:latin typeface="+mn-lt"/>
              </a:rPr>
              <a:t>Subsector</a:t>
            </a:r>
            <a:r>
              <a:rPr lang="fr-FR" sz="3200" dirty="0" smtClean="0">
                <a:latin typeface="+mn-lt"/>
              </a:rPr>
              <a:t> » ou  « </a:t>
            </a:r>
            <a:r>
              <a:rPr lang="fr-FR" sz="3200" dirty="0" err="1" smtClean="0">
                <a:latin typeface="+mn-lt"/>
              </a:rPr>
              <a:t>Industry</a:t>
            </a:r>
            <a:r>
              <a:rPr lang="fr-FR" sz="3200" dirty="0" smtClean="0">
                <a:latin typeface="+mn-lt"/>
              </a:rPr>
              <a:t>  » </a:t>
            </a:r>
          </a:p>
          <a:p>
            <a:pPr marL="342900" indent="-342900">
              <a:spcBef>
                <a:spcPct val="20000"/>
              </a:spcBef>
              <a:buFontTx/>
              <a:buChar char="•"/>
            </a:pPr>
            <a:r>
              <a:rPr lang="fr-FR" sz="3200" dirty="0" smtClean="0">
                <a:latin typeface="+mn-lt"/>
              </a:rPr>
              <a:t>« </a:t>
            </a:r>
            <a:r>
              <a:rPr lang="fr-FR" sz="3200" dirty="0" err="1" smtClean="0">
                <a:latin typeface="+mn-lt"/>
              </a:rPr>
              <a:t>Supply</a:t>
            </a:r>
            <a:r>
              <a:rPr lang="fr-FR" sz="3200" dirty="0" smtClean="0">
                <a:latin typeface="+mn-lt"/>
              </a:rPr>
              <a:t> </a:t>
            </a:r>
            <a:r>
              <a:rPr lang="fr-FR" sz="3200" dirty="0" err="1" smtClean="0">
                <a:latin typeface="+mn-lt"/>
              </a:rPr>
              <a:t>chain</a:t>
            </a:r>
            <a:r>
              <a:rPr lang="fr-FR" sz="3200" dirty="0" smtClean="0">
                <a:latin typeface="+mn-lt"/>
              </a:rPr>
              <a:t> » ou « value </a:t>
            </a:r>
            <a:r>
              <a:rPr lang="fr-FR" sz="3200" dirty="0" err="1" smtClean="0">
                <a:latin typeface="+mn-lt"/>
              </a:rPr>
              <a:t>chain</a:t>
            </a:r>
            <a:r>
              <a:rPr lang="fr-FR" sz="3200" dirty="0" smtClean="0">
                <a:latin typeface="+mn-lt"/>
              </a:rPr>
              <a:t> »</a:t>
            </a:r>
          </a:p>
          <a:p>
            <a:pPr marL="342900" indent="-342900">
              <a:spcBef>
                <a:spcPct val="20000"/>
              </a:spcBef>
              <a:buFontTx/>
              <a:buChar char="•"/>
            </a:pPr>
            <a:endParaRPr lang="fr-FR" sz="3200" dirty="0" smtClean="0">
              <a:latin typeface="+mn-lt"/>
            </a:endParaRPr>
          </a:p>
          <a:p>
            <a:pPr marL="800100" lvl="1" indent="-342900">
              <a:spcBef>
                <a:spcPct val="20000"/>
              </a:spcBef>
              <a:buFont typeface="Wingdings" pitchFamily="2" charset="2"/>
              <a:buChar char="Ø"/>
            </a:pPr>
            <a:r>
              <a:rPr lang="fr-FR" sz="3200" dirty="0" smtClean="0">
                <a:latin typeface="+mn-lt"/>
              </a:rPr>
              <a:t>  Le choix de la traduction dépend </a:t>
            </a:r>
          </a:p>
          <a:p>
            <a:pPr marL="971550" lvl="1" indent="-514350">
              <a:spcBef>
                <a:spcPct val="20000"/>
              </a:spcBef>
              <a:buFont typeface="Arial" pitchFamily="34" charset="0"/>
              <a:buChar char="•"/>
            </a:pPr>
            <a:r>
              <a:rPr lang="fr-FR" sz="2800" dirty="0" smtClean="0">
                <a:latin typeface="+mn-lt"/>
              </a:rPr>
              <a:t> de la question posée, des objectifs de l’analyse et du regard que l’on porte sur la filière</a:t>
            </a:r>
          </a:p>
          <a:p>
            <a:pPr marL="971550" lvl="1" indent="-514350">
              <a:spcBef>
                <a:spcPct val="20000"/>
              </a:spcBef>
              <a:buFont typeface="Arial" pitchFamily="34" charset="0"/>
              <a:buChar char="•"/>
            </a:pPr>
            <a:r>
              <a:rPr lang="fr-FR" sz="2800" dirty="0" smtClean="0">
                <a:latin typeface="+mn-lt"/>
              </a:rPr>
              <a:t>du référentiel théorique et de la discipline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20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fade">
                                      <p:cBhvr>
                                        <p:cTn id="15" dur="2000"/>
                                        <p:tgtEl>
                                          <p:spTgt spid="5">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fade">
                                      <p:cBhvr>
                                        <p:cTn id="18" dur="2000"/>
                                        <p:tgtEl>
                                          <p:spTgt spid="5">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Effect transition="in" filter="fade">
                                      <p:cBhvr>
                                        <p:cTn id="21" dur="2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5576" y="548680"/>
            <a:ext cx="7772400" cy="1143000"/>
          </a:xfrm>
        </p:spPr>
        <p:txBody>
          <a:bodyPr>
            <a:normAutofit/>
          </a:bodyPr>
          <a:lstStyle/>
          <a:p>
            <a:r>
              <a:rPr lang="fr-FR" dirty="0" smtClean="0"/>
              <a:t>« </a:t>
            </a:r>
            <a:r>
              <a:rPr lang="fr-FR" dirty="0" err="1" smtClean="0"/>
              <a:t>Subsector</a:t>
            </a:r>
            <a:r>
              <a:rPr lang="fr-FR" dirty="0" smtClean="0"/>
              <a:t>-</a:t>
            </a:r>
            <a:r>
              <a:rPr lang="fr-FR" dirty="0" err="1" smtClean="0"/>
              <a:t>Industry</a:t>
            </a:r>
            <a:r>
              <a:rPr lang="fr-FR" dirty="0" smtClean="0"/>
              <a:t> »</a:t>
            </a:r>
            <a:endParaRPr lang="fr-FR" dirty="0"/>
          </a:p>
        </p:txBody>
      </p:sp>
      <p:sp>
        <p:nvSpPr>
          <p:cNvPr id="5" name="Rectangle 5"/>
          <p:cNvSpPr>
            <a:spLocks noChangeArrowheads="1"/>
          </p:cNvSpPr>
          <p:nvPr/>
        </p:nvSpPr>
        <p:spPr bwMode="auto">
          <a:xfrm>
            <a:off x="395536" y="2132856"/>
            <a:ext cx="8496944" cy="3816424"/>
          </a:xfrm>
          <a:prstGeom prst="rect">
            <a:avLst/>
          </a:prstGeom>
          <a:noFill/>
          <a:ln w="9525">
            <a:noFill/>
            <a:miter lim="800000"/>
            <a:headEnd/>
            <a:tailEnd/>
          </a:ln>
          <a:effectLst/>
        </p:spPr>
        <p:txBody>
          <a:bodyPr/>
          <a:lstStyle/>
          <a:p>
            <a:pPr marL="342900" indent="-342900" algn="ctr">
              <a:spcBef>
                <a:spcPct val="20000"/>
              </a:spcBef>
              <a:buFontTx/>
              <a:buChar char="•"/>
            </a:pPr>
            <a:r>
              <a:rPr lang="fr-FR" sz="3200" dirty="0" smtClean="0">
                <a:latin typeface="+mn-lt"/>
              </a:rPr>
              <a:t>S’intéresse à un secteur de l’activité agricole, à une industrie dans son ensemble</a:t>
            </a:r>
          </a:p>
          <a:p>
            <a:pPr marL="342900" indent="-342900" algn="ctr">
              <a:spcBef>
                <a:spcPct val="20000"/>
              </a:spcBef>
              <a:buFontTx/>
              <a:buChar char="•"/>
            </a:pPr>
            <a:endParaRPr lang="fr-FR" sz="3200" dirty="0" smtClean="0">
              <a:latin typeface="+mn-lt"/>
            </a:endParaRPr>
          </a:p>
          <a:p>
            <a:pPr marL="342900" indent="-342900">
              <a:spcBef>
                <a:spcPct val="20000"/>
              </a:spcBef>
              <a:buFontTx/>
              <a:buChar char="•"/>
            </a:pPr>
            <a:r>
              <a:rPr lang="fr-FR" sz="3200" dirty="0" smtClean="0">
                <a:latin typeface="+mn-lt"/>
              </a:rPr>
              <a:t>Analyse financière, analyse de l’effet des politiques… </a:t>
            </a:r>
          </a:p>
          <a:p>
            <a:pPr marL="342900" indent="-342900">
              <a:spcBef>
                <a:spcPct val="20000"/>
              </a:spcBef>
              <a:buFontTx/>
              <a:buChar char="•"/>
            </a:pPr>
            <a:endParaRPr lang="fr-FR" sz="3200" dirty="0" smtClean="0">
              <a:latin typeface="+mn-lt"/>
            </a:endParaRPr>
          </a:p>
          <a:p>
            <a:pPr marL="342900" indent="-342900">
              <a:spcBef>
                <a:spcPct val="20000"/>
              </a:spcBef>
              <a:buFontTx/>
              <a:buChar char="•"/>
            </a:pPr>
            <a:r>
              <a:rPr lang="fr-FR" sz="3200" dirty="0" smtClean="0">
                <a:latin typeface="+mn-lt"/>
              </a:rPr>
              <a:t>Sciences économiques</a:t>
            </a:r>
          </a:p>
          <a:p>
            <a:pPr marL="342900" indent="-342900">
              <a:spcBef>
                <a:spcPct val="20000"/>
              </a:spcBef>
              <a:buFontTx/>
              <a:buChar char="•"/>
            </a:pPr>
            <a:endParaRPr lang="fr-FR" sz="3200" dirty="0" smtClean="0">
              <a:latin typeface="+mn-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5576" y="332656"/>
            <a:ext cx="7772400" cy="1143000"/>
          </a:xfrm>
        </p:spPr>
        <p:txBody>
          <a:bodyPr>
            <a:normAutofit/>
          </a:bodyPr>
          <a:lstStyle/>
          <a:p>
            <a:r>
              <a:rPr lang="fr-FR" dirty="0" smtClean="0"/>
              <a:t>« </a:t>
            </a:r>
            <a:r>
              <a:rPr lang="fr-FR" dirty="0" err="1" smtClean="0"/>
              <a:t>Supply</a:t>
            </a:r>
            <a:r>
              <a:rPr lang="fr-FR" dirty="0" smtClean="0"/>
              <a:t> </a:t>
            </a:r>
            <a:r>
              <a:rPr lang="fr-FR" dirty="0" err="1" smtClean="0"/>
              <a:t>chain</a:t>
            </a:r>
            <a:r>
              <a:rPr lang="fr-FR" dirty="0" smtClean="0"/>
              <a:t> management »</a:t>
            </a:r>
            <a:endParaRPr lang="fr-FR" dirty="0"/>
          </a:p>
        </p:txBody>
      </p:sp>
      <p:sp>
        <p:nvSpPr>
          <p:cNvPr id="5" name="Rectangle 5"/>
          <p:cNvSpPr>
            <a:spLocks noChangeArrowheads="1"/>
          </p:cNvSpPr>
          <p:nvPr/>
        </p:nvSpPr>
        <p:spPr bwMode="auto">
          <a:xfrm>
            <a:off x="251520" y="1700808"/>
            <a:ext cx="8640960" cy="4896544"/>
          </a:xfrm>
          <a:prstGeom prst="rect">
            <a:avLst/>
          </a:prstGeom>
          <a:noFill/>
          <a:ln w="9525">
            <a:noFill/>
            <a:miter lim="800000"/>
            <a:headEnd/>
            <a:tailEnd/>
          </a:ln>
          <a:effectLst/>
        </p:spPr>
        <p:txBody>
          <a:bodyPr/>
          <a:lstStyle/>
          <a:p>
            <a:pPr marL="342900" indent="-342900">
              <a:spcBef>
                <a:spcPct val="20000"/>
              </a:spcBef>
              <a:buFontTx/>
              <a:buChar char="•"/>
            </a:pPr>
            <a:r>
              <a:rPr lang="fr-FR" sz="3200" dirty="0" smtClean="0">
                <a:latin typeface="+mn-lt"/>
              </a:rPr>
              <a:t>Logistique, coordination opérationnelle</a:t>
            </a:r>
          </a:p>
          <a:p>
            <a:pPr marL="342900" indent="-342900">
              <a:spcBef>
                <a:spcPct val="20000"/>
              </a:spcBef>
              <a:buFontTx/>
              <a:buChar char="•"/>
            </a:pPr>
            <a:r>
              <a:rPr lang="fr-FR" sz="3200" dirty="0" smtClean="0">
                <a:latin typeface="+mn-lt"/>
              </a:rPr>
              <a:t>Se focalise sur les interfaces, les relations entre agents ou entre activités, les flux pour faciliter la gestion opérationnelle</a:t>
            </a:r>
          </a:p>
          <a:p>
            <a:pPr marL="342900" indent="-342900">
              <a:spcBef>
                <a:spcPct val="20000"/>
              </a:spcBef>
              <a:buFontTx/>
              <a:buChar char="•"/>
            </a:pPr>
            <a:r>
              <a:rPr lang="fr-FR" sz="3200" dirty="0" smtClean="0">
                <a:latin typeface="+mn-lt"/>
              </a:rPr>
              <a:t>Sciences de gestion, économie industrielle, économie des contrats</a:t>
            </a:r>
          </a:p>
          <a:p>
            <a:pPr marL="342900" indent="-342900">
              <a:spcBef>
                <a:spcPct val="20000"/>
              </a:spcBef>
              <a:buFontTx/>
              <a:buChar char="•"/>
            </a:pPr>
            <a:endParaRPr lang="fr-FR" sz="3200" dirty="0" smtClean="0">
              <a:latin typeface="+mn-lt"/>
            </a:endParaRPr>
          </a:p>
          <a:p>
            <a:pPr marL="800100" lvl="1" indent="-342900">
              <a:spcBef>
                <a:spcPct val="20000"/>
              </a:spcBef>
              <a:buFont typeface="Wingdings" pitchFamily="2" charset="2"/>
              <a:buChar char="Ø"/>
            </a:pPr>
            <a:r>
              <a:rPr lang="fr-FR" sz="3200" dirty="0" smtClean="0">
                <a:latin typeface="+mn-lt"/>
              </a:rPr>
              <a:t>Améliorer la gestion des flux (de matière première, financiers, ou d’information)</a:t>
            </a:r>
            <a:endParaRPr lang="fr-FR" sz="2800" dirty="0" smtClean="0">
              <a:latin typeface="+mn-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5576" y="404664"/>
            <a:ext cx="7772400" cy="1143000"/>
          </a:xfrm>
        </p:spPr>
        <p:txBody>
          <a:bodyPr>
            <a:normAutofit/>
          </a:bodyPr>
          <a:lstStyle/>
          <a:p>
            <a:r>
              <a:rPr lang="fr-FR" dirty="0" smtClean="0"/>
              <a:t>« Value </a:t>
            </a:r>
            <a:r>
              <a:rPr lang="fr-FR" dirty="0" err="1" smtClean="0"/>
              <a:t>chain</a:t>
            </a:r>
            <a:r>
              <a:rPr lang="fr-FR" dirty="0" smtClean="0"/>
              <a:t> » </a:t>
            </a:r>
            <a:r>
              <a:rPr lang="fr-FR" sz="3200" dirty="0" smtClean="0"/>
              <a:t>(Porter, 1973)</a:t>
            </a:r>
            <a:endParaRPr lang="fr-FR" sz="3200" dirty="0"/>
          </a:p>
        </p:txBody>
      </p:sp>
      <p:sp>
        <p:nvSpPr>
          <p:cNvPr id="5" name="Rectangle 5"/>
          <p:cNvSpPr>
            <a:spLocks noChangeArrowheads="1"/>
          </p:cNvSpPr>
          <p:nvPr/>
        </p:nvSpPr>
        <p:spPr bwMode="auto">
          <a:xfrm>
            <a:off x="251520" y="1844824"/>
            <a:ext cx="8496944" cy="4464496"/>
          </a:xfrm>
          <a:prstGeom prst="rect">
            <a:avLst/>
          </a:prstGeom>
          <a:noFill/>
          <a:ln w="9525">
            <a:noFill/>
            <a:miter lim="800000"/>
            <a:headEnd/>
            <a:tailEnd/>
          </a:ln>
          <a:effectLst/>
        </p:spPr>
        <p:txBody>
          <a:bodyPr/>
          <a:lstStyle/>
          <a:p>
            <a:pPr marL="342900" indent="-342900">
              <a:spcBef>
                <a:spcPct val="20000"/>
              </a:spcBef>
              <a:buFontTx/>
              <a:buChar char="•"/>
            </a:pPr>
            <a:r>
              <a:rPr lang="fr-FR" sz="3200" dirty="0" smtClean="0">
                <a:latin typeface="+mn-lt"/>
              </a:rPr>
              <a:t>Décomposition  des activités, des séquences d’opérations, pour identifier les activités concurrentielles, créatrices de valeur</a:t>
            </a:r>
          </a:p>
          <a:p>
            <a:pPr marL="342900" indent="-342900">
              <a:spcBef>
                <a:spcPct val="20000"/>
              </a:spcBef>
            </a:pPr>
            <a:endParaRPr lang="fr-FR" sz="3200" dirty="0" smtClean="0">
              <a:latin typeface="+mn-lt"/>
            </a:endParaRPr>
          </a:p>
          <a:p>
            <a:pPr marL="342900" indent="-342900">
              <a:spcBef>
                <a:spcPct val="20000"/>
              </a:spcBef>
              <a:buFontTx/>
              <a:buChar char="•"/>
            </a:pPr>
            <a:r>
              <a:rPr lang="fr-FR" sz="3200" dirty="0" smtClean="0">
                <a:latin typeface="+mn-lt"/>
              </a:rPr>
              <a:t>Sciences de gestion, économie industrielle</a:t>
            </a:r>
          </a:p>
          <a:p>
            <a:pPr marL="800100" lvl="1" indent="-342900">
              <a:spcBef>
                <a:spcPct val="20000"/>
              </a:spcBef>
              <a:buFont typeface="Wingdings" pitchFamily="2" charset="2"/>
              <a:buChar char="Ø"/>
            </a:pPr>
            <a:endParaRPr lang="fr-FR" sz="3200" dirty="0" smtClean="0">
              <a:latin typeface="+mn-lt"/>
            </a:endParaRPr>
          </a:p>
          <a:p>
            <a:pPr marL="800100" lvl="1" indent="-342900">
              <a:spcBef>
                <a:spcPct val="20000"/>
              </a:spcBef>
              <a:buFont typeface="Wingdings" pitchFamily="2" charset="2"/>
              <a:buChar char="Ø"/>
            </a:pPr>
            <a:r>
              <a:rPr lang="fr-FR" sz="3200" dirty="0" smtClean="0">
                <a:latin typeface="+mn-lt"/>
              </a:rPr>
              <a:t>Cibler les activités génératrices de valeur et les améliorer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5576" y="404664"/>
            <a:ext cx="7772400" cy="1143000"/>
          </a:xfrm>
        </p:spPr>
        <p:txBody>
          <a:bodyPr>
            <a:normAutofit/>
          </a:bodyPr>
          <a:lstStyle/>
          <a:p>
            <a:r>
              <a:rPr lang="fr-FR" dirty="0" smtClean="0"/>
              <a:t>« Value </a:t>
            </a:r>
            <a:r>
              <a:rPr lang="fr-FR" dirty="0" err="1" smtClean="0"/>
              <a:t>chain</a:t>
            </a:r>
            <a:r>
              <a:rPr lang="fr-FR" dirty="0" smtClean="0"/>
              <a:t> et </a:t>
            </a:r>
            <a:r>
              <a:rPr lang="fr-FR" dirty="0" err="1" smtClean="0"/>
              <a:t>supply</a:t>
            </a:r>
            <a:r>
              <a:rPr lang="fr-FR" dirty="0" smtClean="0"/>
              <a:t> </a:t>
            </a:r>
            <a:r>
              <a:rPr lang="fr-FR" dirty="0" err="1" smtClean="0"/>
              <a:t>chain</a:t>
            </a:r>
            <a:r>
              <a:rPr lang="fr-FR" dirty="0" smtClean="0"/>
              <a:t> »</a:t>
            </a:r>
            <a:endParaRPr lang="fr-FR" sz="3200" dirty="0"/>
          </a:p>
        </p:txBody>
      </p:sp>
      <p:sp>
        <p:nvSpPr>
          <p:cNvPr id="5" name="Rectangle 5"/>
          <p:cNvSpPr>
            <a:spLocks noChangeArrowheads="1"/>
          </p:cNvSpPr>
          <p:nvPr/>
        </p:nvSpPr>
        <p:spPr bwMode="auto">
          <a:xfrm>
            <a:off x="107504" y="2780928"/>
            <a:ext cx="8892480" cy="1656184"/>
          </a:xfrm>
          <a:prstGeom prst="rect">
            <a:avLst/>
          </a:prstGeom>
          <a:noFill/>
          <a:ln w="9525">
            <a:noFill/>
            <a:miter lim="800000"/>
            <a:headEnd/>
            <a:tailEnd/>
          </a:ln>
          <a:effectLst/>
        </p:spPr>
        <p:txBody>
          <a:bodyPr/>
          <a:lstStyle/>
          <a:p>
            <a:pPr marL="342900" indent="-342900" algn="ctr">
              <a:spcBef>
                <a:spcPct val="20000"/>
              </a:spcBef>
            </a:pPr>
            <a:r>
              <a:rPr lang="fr-FR" sz="3200" dirty="0" smtClean="0">
                <a:latin typeface="+mn-lt"/>
              </a:rPr>
              <a:t>La performance de la chaine peut à la fois être améliorer par un renforcement de chaque maillon et par un renforcement des liens entre eux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899592" y="1772816"/>
            <a:ext cx="7344742" cy="3024336"/>
          </a:xfrm>
        </p:spPr>
        <p:txBody>
          <a:bodyPr>
            <a:normAutofit fontScale="90000"/>
          </a:bodyPr>
          <a:lstStyle/>
          <a:p>
            <a:r>
              <a:rPr lang="fr-FR" sz="4000" dirty="0" smtClean="0"/>
              <a:t>I. Cadre général de l’analyse de filière </a:t>
            </a:r>
            <a:br>
              <a:rPr lang="fr-FR" sz="4000" dirty="0" smtClean="0"/>
            </a:br>
            <a:r>
              <a:rPr lang="fr-FR" sz="3200" dirty="0" smtClean="0"/>
              <a:t/>
            </a:r>
            <a:br>
              <a:rPr lang="fr-FR" sz="3200" dirty="0" smtClean="0"/>
            </a:br>
            <a:r>
              <a:rPr lang="fr-FR" sz="3200" dirty="0" smtClean="0"/>
              <a:t>I.3. En pratique, Grandes étapes de l’analyse et grands types d’analyse</a:t>
            </a:r>
            <a:br>
              <a:rPr lang="fr-FR" sz="3200" dirty="0" smtClean="0"/>
            </a:br>
            <a:r>
              <a:rPr lang="fr-FR" sz="3200" dirty="0" smtClean="0"/>
              <a:t>Vue générale</a:t>
            </a:r>
            <a:endParaRPr lang="fr-FR" sz="3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611560" y="-27384"/>
            <a:ext cx="7772400" cy="1143000"/>
          </a:xfrm>
        </p:spPr>
        <p:txBody>
          <a:bodyPr/>
          <a:lstStyle/>
          <a:p>
            <a:r>
              <a:rPr lang="fr-FR" dirty="0" smtClean="0"/>
              <a:t>Déroulement </a:t>
            </a:r>
            <a:endParaRPr lang="fr-FR" dirty="0"/>
          </a:p>
        </p:txBody>
      </p:sp>
      <p:sp>
        <p:nvSpPr>
          <p:cNvPr id="3" name="Rectangle 5"/>
          <p:cNvSpPr>
            <a:spLocks noChangeArrowheads="1"/>
          </p:cNvSpPr>
          <p:nvPr/>
        </p:nvSpPr>
        <p:spPr bwMode="auto">
          <a:xfrm>
            <a:off x="467544" y="1268760"/>
            <a:ext cx="8424936" cy="5256584"/>
          </a:xfrm>
          <a:prstGeom prst="rect">
            <a:avLst/>
          </a:prstGeom>
          <a:noFill/>
          <a:ln w="9525">
            <a:noFill/>
            <a:miter lim="800000"/>
            <a:headEnd/>
            <a:tailEnd/>
          </a:ln>
          <a:effectLst/>
        </p:spPr>
        <p:txBody>
          <a:bodyPr/>
          <a:lstStyle/>
          <a:p>
            <a:pPr marL="571500" indent="-571500">
              <a:spcBef>
                <a:spcPct val="20000"/>
              </a:spcBef>
              <a:buAutoNum type="romanUcPeriod"/>
            </a:pPr>
            <a:r>
              <a:rPr lang="fr-FR" sz="3200" dirty="0" smtClean="0">
                <a:latin typeface="+mn-lt"/>
              </a:rPr>
              <a:t>Cadre d’analyse des filières</a:t>
            </a:r>
          </a:p>
          <a:p>
            <a:pPr marL="1028700" lvl="1" indent="-571500">
              <a:spcBef>
                <a:spcPct val="20000"/>
              </a:spcBef>
              <a:buFont typeface="Arial" pitchFamily="34" charset="0"/>
              <a:buChar char="•"/>
            </a:pPr>
            <a:r>
              <a:rPr lang="fr-FR" sz="2800" dirty="0" smtClean="0">
                <a:latin typeface="+mn-lt"/>
              </a:rPr>
              <a:t>Notion de filière, </a:t>
            </a:r>
            <a:r>
              <a:rPr lang="fr-FR" sz="2800" i="1" dirty="0" err="1" smtClean="0">
                <a:latin typeface="+mn-lt"/>
              </a:rPr>
              <a:t>supply</a:t>
            </a:r>
            <a:r>
              <a:rPr lang="fr-FR" sz="2800" i="1" dirty="0" smtClean="0">
                <a:latin typeface="+mn-lt"/>
              </a:rPr>
              <a:t> </a:t>
            </a:r>
            <a:r>
              <a:rPr lang="fr-FR" sz="2800" i="1" dirty="0" err="1" smtClean="0">
                <a:latin typeface="+mn-lt"/>
              </a:rPr>
              <a:t>chain</a:t>
            </a:r>
            <a:r>
              <a:rPr lang="fr-FR" sz="2800" i="1" dirty="0" smtClean="0">
                <a:latin typeface="+mn-lt"/>
              </a:rPr>
              <a:t>, value </a:t>
            </a:r>
            <a:r>
              <a:rPr lang="fr-FR" sz="2800" i="1" dirty="0" err="1" smtClean="0">
                <a:latin typeface="+mn-lt"/>
              </a:rPr>
              <a:t>chain</a:t>
            </a:r>
            <a:endParaRPr lang="fr-FR" sz="2800" i="1" dirty="0" smtClean="0">
              <a:latin typeface="+mn-lt"/>
            </a:endParaRPr>
          </a:p>
          <a:p>
            <a:pPr marL="1028700" lvl="1" indent="-571500">
              <a:spcBef>
                <a:spcPct val="20000"/>
              </a:spcBef>
              <a:buFont typeface="Arial" pitchFamily="34" charset="0"/>
              <a:buChar char="•"/>
            </a:pPr>
            <a:r>
              <a:rPr lang="fr-FR" sz="2800" dirty="0" smtClean="0">
                <a:latin typeface="+mn-lt"/>
              </a:rPr>
              <a:t>Grands type d’analyse et grandes étapes</a:t>
            </a:r>
          </a:p>
          <a:p>
            <a:pPr marL="571500" indent="-571500">
              <a:spcBef>
                <a:spcPct val="20000"/>
              </a:spcBef>
              <a:buFontTx/>
              <a:buAutoNum type="romanUcPeriod"/>
            </a:pPr>
            <a:r>
              <a:rPr lang="fr-FR" sz="3200" dirty="0" smtClean="0">
                <a:latin typeface="+mn-lt"/>
              </a:rPr>
              <a:t>Analyse fonctionnelle et identification des flux</a:t>
            </a:r>
          </a:p>
          <a:p>
            <a:pPr marL="571500" indent="-571500">
              <a:spcBef>
                <a:spcPct val="20000"/>
              </a:spcBef>
              <a:buFontTx/>
              <a:buAutoNum type="romanUcPeriod"/>
            </a:pPr>
            <a:r>
              <a:rPr lang="fr-FR" sz="3200" dirty="0" smtClean="0">
                <a:latin typeface="+mn-lt"/>
              </a:rPr>
              <a:t>Relations et transactions au sein de la filière</a:t>
            </a:r>
          </a:p>
          <a:p>
            <a:pPr marL="571500" indent="-571500">
              <a:spcBef>
                <a:spcPct val="20000"/>
              </a:spcBef>
              <a:buAutoNum type="romanUcPeriod"/>
            </a:pPr>
            <a:r>
              <a:rPr lang="fr-FR" sz="3200" dirty="0" smtClean="0">
                <a:latin typeface="+mn-lt"/>
              </a:rPr>
              <a:t>L’analyse économique et financière de la filière</a:t>
            </a:r>
          </a:p>
          <a:p>
            <a:pPr marL="1028700" lvl="1" indent="-571500">
              <a:spcBef>
                <a:spcPct val="20000"/>
              </a:spcBef>
              <a:buFont typeface="Arial" pitchFamily="34" charset="0"/>
              <a:buChar char="•"/>
            </a:pPr>
            <a:r>
              <a:rPr lang="fr-FR" sz="2800" dirty="0" smtClean="0">
                <a:latin typeface="+mn-lt"/>
              </a:rPr>
              <a:t>Analyse financière</a:t>
            </a:r>
          </a:p>
          <a:p>
            <a:pPr marL="1028700" lvl="1" indent="-571500">
              <a:spcBef>
                <a:spcPct val="20000"/>
              </a:spcBef>
              <a:buFont typeface="Arial" pitchFamily="34" charset="0"/>
              <a:buChar char="•"/>
            </a:pPr>
            <a:r>
              <a:rPr lang="fr-FR" sz="2800" dirty="0" smtClean="0">
                <a:latin typeface="+mn-lt"/>
              </a:rPr>
              <a:t>Analyse des effets aux prix du marché</a:t>
            </a:r>
          </a:p>
          <a:p>
            <a:pPr marL="1028700" lvl="1" indent="-571500">
              <a:spcBef>
                <a:spcPct val="20000"/>
              </a:spcBef>
              <a:buFont typeface="Arial" pitchFamily="34" charset="0"/>
              <a:buChar char="•"/>
            </a:pPr>
            <a:r>
              <a:rPr lang="fr-FR" sz="2800" dirty="0" smtClean="0">
                <a:latin typeface="+mn-lt"/>
              </a:rPr>
              <a:t>Analyse aux prix de référence</a:t>
            </a:r>
          </a:p>
          <a:p>
            <a:pPr marL="1028700" lvl="1" indent="-571500">
              <a:spcBef>
                <a:spcPct val="20000"/>
              </a:spcBef>
              <a:buFont typeface="Arial" pitchFamily="34" charset="0"/>
              <a:buChar char="•"/>
            </a:pPr>
            <a:endParaRPr lang="fr-FR" sz="3200" dirty="0" smtClean="0">
              <a:latin typeface="+mn-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0402" name="Picture 2" descr="http://upload.wikimedia.org/wikipedia/commons/thumb/3/33/Kapern.jpg/200px-Kapern.jpg">
            <a:hlinkClick r:id="rId2"/>
          </p:cNvPr>
          <p:cNvPicPr>
            <a:picLocks noChangeAspect="1" noChangeArrowheads="1"/>
          </p:cNvPicPr>
          <p:nvPr/>
        </p:nvPicPr>
        <p:blipFill>
          <a:blip r:embed="rId3" cstate="print"/>
          <a:srcRect/>
          <a:stretch>
            <a:fillRect/>
          </a:stretch>
        </p:blipFill>
        <p:spPr bwMode="auto">
          <a:xfrm>
            <a:off x="5220072" y="908720"/>
            <a:ext cx="2520280" cy="2419469"/>
          </a:xfrm>
          <a:prstGeom prst="rect">
            <a:avLst/>
          </a:prstGeom>
          <a:noFill/>
        </p:spPr>
      </p:pic>
      <p:pic>
        <p:nvPicPr>
          <p:cNvPr id="230404" name="Picture 4" descr="http://olharfeliz.typepad.com/photos/uncategorized/2007/09/12/capre_caper_alcaparras.jpg"/>
          <p:cNvPicPr>
            <a:picLocks noChangeAspect="1" noChangeArrowheads="1"/>
          </p:cNvPicPr>
          <p:nvPr/>
        </p:nvPicPr>
        <p:blipFill>
          <a:blip r:embed="rId4" cstate="print"/>
          <a:srcRect/>
          <a:stretch>
            <a:fillRect/>
          </a:stretch>
        </p:blipFill>
        <p:spPr bwMode="auto">
          <a:xfrm>
            <a:off x="3923928" y="3573016"/>
            <a:ext cx="4514850" cy="3000376"/>
          </a:xfrm>
          <a:prstGeom prst="rect">
            <a:avLst/>
          </a:prstGeom>
          <a:noFill/>
        </p:spPr>
      </p:pic>
      <p:sp>
        <p:nvSpPr>
          <p:cNvPr id="230406" name="AutoShape 6" descr="data:image/jpeg;base64,/9j/4AAQSkZJRgABAQAAAQABAAD/2wCEAAkGBhQSERUUExQVFRUVFxsaGRgXGBsdGxocHyAfHx4dIBocHSYfGxojHBgcHy8gIycpLCwtGyAxNTAqNSYsLCkBCQoKDgwOGg8PGiwkHyQqLCwsLCosLCwsLCwsLCwsLCwsLCwsLCwsLCwsLCwpLCwsLCksLCwsLCwsLCwsLCwsLP/AABEIAQMAwgMBIgACEQEDEQH/xAAcAAACAgMBAQAAAAAAAAAAAAAEBQMGAAECBwj/xABAEAACAQIEBAQDBAgFBAMBAAABAhEDIQAEEjEFQVFhEyJxgQYykUJSobEUI2KCwdHh8BUzcpLxBxai0lOy4pP/xAAaAQADAQEBAQAAAAAAAAAAAAABAgMEAAUG/8QALxEAAgICAgAGAQIFBQEAAAAAAAECEQMhEjEEEyJBUWGRMnFCUoHB8DOhsdHhBf/aAAwDAQACEQMRAD8A9bdyVounIEkdRphl9f4qMdZeoFqudUq7KN7ToUgj1E/hig1s6xV9LMNCa1HOCV1e4uT6nA36W5p0nQ/K8NfeSNPv5SPpiCyN7oq4UX/JcTVaZDso+Yi/2SzQPwj6Y6pcVpoiB6inSYJn7o3P1E98UJiUzESRTcLB3gQOXWR+BxCkxVVpnURB2mZHPntOOWQPAvo45Q8YstUFQjFoBIBGm+0zpkfu4Bf4npF4Uk0w4qMwFhAMiN7uFPucVDheZ8Iam2Lqp7qQZH0xyMoaVV0JlRb1Vog9/KQ3tgyno6OO2i18Y+MKVRFFMuPMCW0i0XHO/mj8cFv8bU4VQjl3W0Rpk952B7Y89dCgcH7Nu0zhlw6p4lJRBLUmsQDdSL/SJ+uC5dsKhdIsuQ+LKdGnUARitMgAAj0JvyLCf3sQ0/iimadYlH01FIUW8oOqeltTf3GKvwilULMHU6KgILaSInYn0MfTB2TyT6QjqfDKkEi4B9uhE4WUq0GGO9sG+C+PCjVO5BYSOxWN/wDUFP1xbn/6gU9WkUnna5Xfpacee/D+TZzVVQCw0EE2gAt/TD5uGOaqv5JJhhM+cCZ9IAPucCE0kx8uO5IsGS+KzRy4JQ1IYrIYDuNwbbj2xxV+NdQWr4UaZAUtzNpkLyAI98LuFcNqICjlWDkC14MiDHrGNPwdmBUN5VLLJ5wfmnncYbnVITy7th+V+OCqMRSkaiQNcaQTt8t7/njMn8TO1Z2CgMyDSpmLCwmxJ/8AbChuBvTEKwbWdMbb/wBRideHaDq8UahcTG4xzls5Ywhf+oVbY06frf8ALVjdD4kqeMrOFhiGJCmwiIknbTJjqcRZrKZedQdRrhoDC0iSI7EkRjgrQJkNz5MIGC57Asehs/GsyDvTDeIyny9ANPOwN79BOF3B89VSoAGUs4KgxaSSZP3iX598ZQ4qKvi60Sy3uWkKCATB+aCRbEDVRpDQizcNJBteRPS2JRm5P9v+RUhhV4/WYXdbEEQkXG09b39sQ53jFaqsM4iZhUAuNjO+B62dBMhqYLXMHYnlfpgaq1Q7VV+oxVMZxXwOOK8YqVQELLocK0BffSTP3hHfG/8AujMGfkMdE/D5sI1UAlQ0vIveNuo2ItA74CArKCBUC6TEEgD/AIwFJvaYurqjpyZMqZ9f6Y3gVq1aTLp9VxmBv5KX9D3JZgVBrQHUoi6fMDpLWHuDH3sQZfIhFMayumoCCu2xB9VZR9MPcuq00TT9kkQB88Ag/UgkegxGa/6urqGmdWnfoCR+M4x3Wi3YtlSQCrFgZXbYwY5ggHb/AFHA9ZlaSaVTUNM7i62BPeLYdUAop+dfkcEDeBsB66QV/dxPXrqHI5FQARzN49u/fB5UchRT8EoQ1I/NJGkm8XMTbfA+W4hS1Mx1nYKCnyATAn3w+4KhDGCzByfqLQe0Tf8ApjWQyxVyziDUZ7EchGj8EP8AuweVhFmX+IKZUBkMmBqCfN3PeB9Zx1U+IKS6Suo6W2iLcx7iRhpkKK+JWsIdiw8v3YU/UEH2OIxlKb1GbSsoqgEQCCZM/ljuVHdg54prTyoZKk6SbwbCe/bANPiuiko8MkARY9r/AI4dq2mhUp3OlZ1AwSL8x39MRZmmQhQQTUVVEHaNz7rP0wWzkjz3hfEK1OqTRQMag0kETEEmYGLFlDXLamVgxgTpg3sBeABOIuDkUc6wMAGq6jpcAgD3AxalqBmqTIDyosbaRE+syfpjmxmvcruYo1xdvEWPNuJEflvg3L8HrVAR4saWCkEk3gHYAYa5uuH0KY1EguOmjlbkW/PEgrxVWNqliSIEjb35YPJtiaoQ1vhyorqPE1EqzXnlHfmSBic/D6EBvEnUoPyi3Xebg2wzpMNbtv8AZA7C5P1P4YgyRlmpEE6TK/6Gk/QGcC2wfsAZPgXiPUlyUpkCxgmdjAERuME1Phukqk6nAAvf+mCeDMBVm+msWTawi6H8D9cccazM0/ChgzsFIgzH2j9Bg7pM61dMX/CvDS15IRlYoNtQUwQ3WVJ/HHdTJCp5AzFQdKzHlG/TfSL/AMcHHjdNdPhqQ1MwENrRBHYaWxKMwq1W8sIitqf7JaxMWuTb0jCSXVv3JSa5X7A+V4ACag1sGSCu11O/vIwHnOFVAyqKhOo9NgNzvyw7pZpQ1OpsrSrT91tj2vBxxQKtUqVC1lBAvO3zH0JjFG7SodPsqmdDuutP8pSBJXmfmMbmIHPfbDA8Iqu16xIUW1Ak3/45nrg3L5da9MLSH6oaiTpk6ixgQdrmT2sN8dZdZoKskAzTYLuDO/uD+OE2kTVLYvPw43/yD/8An/XGY7qfFtNCUVZVTpBvcCw543htmkky5Siqrq1aSxUSJHT2vaeROOqudgQpFjEczG0juIH1GIhwpAdTlmIvvA7fLf8AHAOezNPR5F0kPC6ZMmD15XAJ7jGOGeGR+ky+anKkbrcUDKd5LXHfcfmccHMFWEwJJ3MRHr6zgCtk7eISS2vzhbEQL79YM9McKjMsbAG477TPpbGlpUPyZZ8nxAgNAuynlBhlubd7+2I0zjMSNZkNIjtsvpOEKZispOkXIgbDfaBy2P1xAis1PW2tWLXWLgnsPTbBStBjItWXzy0VCMDIYkQORmR3EEiOwxzl82utiFJD+a24FpgdbYS8TrMyosuSqkTPORv2scF0a7mmpDdBHMKZm/SZn1x3DQ6mNMxxJGjyEXG4gkHl3vjrMp510m4vE2kbD8Y3wt/TTCWkqSTEH8PQnGq2cpgMzaQaZjSJ3kHaxOw7Xwj0LLJxMzORAr+KI0atQB3HlF995OGuXOpFYAKbHSe+94uZOEFXPjUkW0qzHoQef1N/TtjeZ4zpRUJK+W0Amdtz2x1u7Fjk5Fk4dTV3qgLcwwbYkCARPLefbElSlT0MfMrIe5OoesRip0OIEvThmVXIGodIg+k7HBeZVdWrWpsNzf3In+xiitdh5W/osi0lPmTVp3kkxJ37k6gcAZuUqBkWS6FTJgX+U+3TCxcy6Oi6iylSyiwBi/reTiHitZnpfMyFkglSYnxBaDzAIFr79cRllinViSzRjr3G+cq6KYuBpA0Fr+YfL6TGJK3FGr1QygoBoIm286/WCCPbFbpq3hlTr0oq6Cx+YpJkiPvCPpjutniyFHLB2CsnmOnWIJUADy7zJPLCeasi437meWVTY3q0KYqVKgMkEyZ56YIjltN8H5aGUAwEdSSBtqkECJ6ETPQYWZTLDVVUuH1tOoETJG56GW2wXmK4phkQaTYqOuytHsQfbFpS02Xr02wzP1T4TL8xPlA5ybT6jG1U6EFNVC6RbnPP/wAgcAPlygUwTe4H3u/SB+HpiajmNQZQQCHMRtflJ7z9cHHO1sotoFz58DTaQuqoqqCBrJG4vIuY5ggYCfigmqoVgBUUxeJI5MCLza1zE2icS5nMIyAatWolCx3VuVo25n8MCVsyiVGqEyAICrYCLSBNzFyT6eob3oj/ABOiBMtSgfq5tuTc+tt8ZiQ56ly1Eddp9tWN4hr5E5v+Y64pm2YgNNNTcD7TDrHtztgPiTDwFAAXS9uplTqv+6vpI95c/wAPdK7JUIJEXm2mPKZPLSPzxmUy4r6mP+VGhOrXBZwb6QSI2khRtE4yY+OLI2+o6JQdO30K6uoU9V4MXHWbgg7MCZ73PPEhb9SpAN3YdJgCPrLQcPKmWplBT8JWlxCmZLWA82qeQ5xAwn+IOEtR1BXYob6t9LAkMp5ESvzQN9sb/D545raX5NEMkZdHeWzQcJcL4fU3YEEnfoRB9RjscYLOR5WBAg7WkRMcrAdYxXKmXJHkYB5tPOf+MaydB0PlVSwO87x80DeY5c4xeURnJXRcnpBadXUNR+ywPIGQZ5iCRHbtgIViXCAL5DqA3JI5Rub9MScS4k9SnTZ0IAE1NxcHSVWTP2e9iMV/iZcgMiwEYAkEkiRYzz236zicG72J5nQ1zHFAaXkphSB5ipg3PymbgYnoadJOnysAOslQNie98V/MUk8MsCwCU9RJ3YkiAPUNPtjfDeIlR5brIN78uXQYOZSr0kcjkOU8GnoMSYZWvYybRzFiLnpiTNZFqlBKovHliL6Zie4tHtgWvk5pissMNGptO4ImbHeLTBtG1sWDJZkDLUoUkaKakCAY85ZheDLsY3mIjEHlfDW2CM3XESoxphSVAAYwxM/h3HLriReIoZYkaF2AABiwiOfMj1wXxtFYTDqRcEqxjqSBeOUjV17Yq1PMSBta/qcdjbzr1CTnJ6Yblc4QfFAtMLJAA5E/jOGtRwRTYAHeYMQSIBk/dmRbCjwVakynkR9T/ARjrNUyyrpkJ1kTAG/obYTJDnNLSp9/2FjTHeXrqnlkNH3iTY7k2E3/ADwo4vSqQzgIqWaFMgnnBJ7C2DsrTVaBYjXqUzN56D2ONcM4UNGpywgWm4IOzE8tvz54XE8blLjqnX7lkoy6CctxOfs3Wd/oIHvjvMZ5XekV1KSNSsWkiDcTb7pj2wvq1qRBgNOuadQ22O3+k/WwwDVU1HBuBTWAtvX+Z98W4P8AS+gtyS4lpy/Fy5IGnSxkuQQsk2A7xz9cCHPw9NWM6FgEg+a578jscAcAzIqvpcjSbR0gi/sD+GA81WFPS+pg2ojSQSY2jv8A1w8Kul2MsmhpnYdkCpDALrAaZvH2oAJmD9TjWQpMyVWgJqkq7fMxnlyC7iBvvhVXzEHUv+YoOw6XBM/T2wUc665VlLFmqgMTHL5oURYbG0c+WKOPLoMJJuzk5BRbp1mfe2+MwtPF1NyWJ5m1+++MxLyH8iUi2fH+ZWmKkqSSVpLqJ8wAUlp5gAm3UydsFZbKLRoquwRbnvuT9SccZvTxGnSrU4L04Wqm6hWMlwJuDED2HLE2d87BfszJnbrB7cz6CYnGPx8HJxxr+JtsOTdIzh+nS+YeVRB5SRsOZA+8dp5WAucK2zXi/OAocaQo2UEQB2gwZ6icQfEHE/F0UkkU9cd2I+0e0EwOnTYcwGFhvh5NYOMEZ5yqor2EzspqAaHDaisAAiRaxG1+2JOI5OqmkOPMF+WwYHmZF4547p54jOsYXSXNyDYrJZgR1YE7XkYsCZujnK8CmUKsXNRrqOcEAWkSBfc84x6LlSt9F+SYiqcYZjSBBURpY3YCSzTF4u3LpgnieVIP6unpBueYAmwk/tbd8S1fh2karszOZdyFWICkkqPMNxN7du+GPDcsoFRGhkYagunSUAAkgyRbpIBJ6xjB5+Kb4xZO09WVbN5zxEAC6ToTVqF+ZHLaCPpiHI10WpAUaSYaSAIt+eGXGKCoXCWSdQXpMQO0A7d8a4ZTRi6lFJKzJFzNmE8+RHvjRJtY7fQrk0NuBV10BADbziY2LXEdbgn/AFYnpoyrTVG8i69CzEDUewlQL/Nct+zGFOUoVFzIMgKQQogExETpNpBIFxBxHlOKJWqOVB8uxb7IBgeUiCdIFj/TGaGNQ5SfTXRyfud18yXJRdfinbRJKkE9PY84nfcYEy3DVVhrBRrhg07g8523FsS5rMIh8Ys4Ksbj/MLNu7Mdybj0t6Zn64egzpUZi9xq+aJjYbEr/wDUdcUxrScdf9FVBNaOMxk9IYAyVImO+3/PfB6cHRXpu8lETzCPmJblcDYn0jAfD6zrSUPaN+8mQCeRAP5YdDNqIDTOm4MkxPLpJB+mCo5F7+9k1Bwdkz0qaIFCsyEErcagx3M2lFkCOsnlhfWrfq6dIkg29batIHMi4m2CM7xOmaCAsDUDEEXgLY/wExhdVVKtZXuoHzdh7mb3wyVlYyi9PRBFSToIZl81+cDYDt/QYZZ6sKSy9EFqiagWBnxBZlkRHlIb1OB6PC1XzrqJDHyuTpG9pEGB325HDnjFSpmKf60JFMywEaxsFaZi0EWF9X0triVlHiiuZHMBizwEKjzECxFuXW3LEbldepTqUXDQSbdomTOG3DOB0wjFwXMOTpZhCgfKQI8xIA9/SETZRkR2hoBEmCIJ/qI9sdFK7JcbBIZqmiNJJvM+89rGfTE/FM4aylQ1hOn+N+Qtztzwbmc0axaoWmV0y29979YBv+1isZzNzK+GFW1pJJ7nr/xGKL7OS0GLUQCCadv9WMwu/dB7z/XGYNIBe+CcQXK5hArMx8LXDG5FwwYjcAxB52w74llTVU/orpUZB+tpGQ7dSkwCOcXHlABnFVpcaAIRl8RWGgKd1kAAh1+WDyNiOQw54otQ+EaSlACz6wflWfsmAS979gvfEslRlyl0VyOmLcwlg42GobQVYWII5Ht2wXll06NUq1TVpFwYVSSR3EAD1nlhvlfiANrSvT8QlCGrU1GtQbSw2J9LxyjEOeyAKVKuWYVKaUl0QZhl0iWQ3D6SfNHLfliOTFHJtf58EHjT9RXcrkkab1NbQBMaSCYNxfUGj3Bv0b8A4U9EOpJ0kggnnY3+hAwgy2fYgEEzTEwY2Y/Z7ekkb4u2bqBQv+lTHPaNus/njH/9LmocVv2FfQvq6y606Ymo+02AA3Zj90Y3mKlFEZNeorpZ2i9Q3ixECmDcL05eacAcW4oaaN4BBqt5XbknQTzI+kyTJgKmycsrLPmqOZJk7CY37x1nraK+E8NHFjuXf+aCkor7LEctlczSaooqCopJZWcHUPLLHy8pG0b4HThxpIDSIY6pggglbeQEDTPuJEW5YG4VlfBd0HmZ0gtaANSyBG5JAHYA9bPa1KKG/eOYtb8pw2fxC5aXsJJ/An4nlA0FXA8hUHoSzEyNxKx3E4U/9v1MuvkqK7VE8yjyxOykmJbY+464L4xxALYAT4jFugNhPe826g4j4Lw0Vlr6qmk01LCebbiexCsPoeWLY3Uew/QurVgU8N1BKsCSCQdR3U8oAtG+NikadSkNKlAQZMwBMyxGwvf074Yf4GwCPVKea/hENPy8yNm2MdT7Y743kvCBUtcwAsjzIsQxPPYG3P3h4y2uIbd2dcLzju6ozTS12UWGqNQM7m0R6YYcYrAMjEhi6gEruAvzE+pmPTCjhmaAfxGEKHUrFhMwFH4d8E8TGuqQhBFJFXUNvMWaOhkEHE5P1u+jttWxjwrJpUekWFOoAAGUeVgdJaDyO2rUDNiIsMRZzI6iCASGYLts20TzJmR2OFDZ6DTCgBqbapG5Mc+8YsVbNNTqIrT4LtrYwIXcAk82ETAMjlfBcXLXtQ79SoGd3V9Py8oDWJFoMGPXBOceAQPMUB1tED5bgAwSZjbl6zjVXJJUWaZEwdJk6WM7GZIk2n8OeD62U8bLrHzhNIJPsQT0jze3c4TzYql91+wFJ1QhrZnwkN/K3m1XuBAtPMlYgc5E4RcQ4gGMktBAAU8vWNz0HeTi2cSINJVQEBXgEwF0KIvzm42m5tscV7M5EDzArYEG583ObgCd9vpjVFx6GugWlU82nYaZPWTy+hGAs3LHYk7/ANL4MSLmxkj6Hfub/ngGuQAHBO8/QxijVIEpKyB+HOCR4Z+hxmLNS+JGgQqxA5/1xmMXm5v5F+RfMI6WYL6zMQs9duZ7D8YG+Cm4pU/RKRpqG0t5mG9gTcc/ln3OFeZyTFW8FlgrABZQY6H679RhZwzO1aaHUhUB1YCQVIIIa4PK31xryKU3yfS6Rz5rsdZfiMgLTVtTHUw1RBmIBBkzYidjPrjmpxerSZnBK1FI+XynvtuLbbX2wtznEl8QVKalBuRMjVeY6R0vFsdcRzpOWRjo1K8EWB8ymAAB8o074g0+WkLy+R+OM0MyD46BXYH9bSADX5tTsrEEi4g7Y54jmopO1Ml2VQNYGkkWBO8gCWMTii1s5557fwwblPiB6d5JvyMRisoNjKfyMKYa1MFYcrcm3OJjuRbD1MgyPoZGV00swPLUv8Bo+p6YRsKWZA0kUnF9Oyn1A+Q9xI7c8Wz9NqM8VXLQhEm8+XSI5Xnf1ws43tD48XmNkHCaRdnjk0fiSfzX6YJAU1GTU2ptvKNMgnSImT5YE9eWGGT4d4Skc2YsT6k29MBV0PivA1M4WmtpMtdo/ckfvDrjyMGRT8RLHWiMVToQfEbMjbqyhtIIAI8lgLiZAEkG8mdiMMvhynTiqbL4ioTpu0gkmFJvOrYYlzPAgc9UJMrqor2JCrYH94Extbrg6tn11NQUAosiRaNQjSoFoXb1na2PRlGKi/6Duk7FXEs8zuqABdEAXBMzJJb7RJntiDM+Gzhahu2x0glbeXfYGdpFgN5w84fT5MiVNFRYpjzQsAgybgGJ9GM9lWdylMO7NpAYlvOWuTtAW+25ggchIg9CVyUaHhV+oQUeNsH8EgaFY7CPPtq67gW/jgvP8eVdNJeSBqhi5JAAAItMAfMLXxLW4fRqeaiQ1VQHcAEeVR5tIa7cmMwYk7DCqvkF8VrkhtEHYkBbgjlcx7TbGiUP5l0dOosNz/HKkKyvWg07wZGoMVJJtbb69sHcCpU61AOQXIZgxkhhJ6SQLHmP44h+H8uyZkEfKaTKOghgSI76pPWcNMlkKeXqFaaBfEJJMkkzcCdoGwtPWcQyZLuEdNK//BJy1SJ+HUQp8Ck58T/MBKwoUkCxkmQRe0AzExOHKVyFYltJZpkCwMKCYvC6p+oxXmFT9KomkSrAN5hEeawBHMfM0dFJwbkeINmVizU4qEKwDagCVvH3lMRy1E8hCRgsiTfymNFWrF9XPrVEIysqGJE6Z3IXYvEgTYbG5JGFufNMHU5g7DcD0gT7kDG86rZemtNVL6fJqUW1QHLEb+YNr9zvBGENbxKnMnrpWT2Nh+HLpfGmMWrfsdW9nVDN01OpjUErYMAO45gwI6DfG6rrpvqbcwF02nsTbAWXor5tSksCdWq/4G4xIKxBtaVj+mLSaq0Sk76GyUWgQREWt/XGYBTONAsdsZhbYNkT1JQnUdj7dvoDHc4l4bUCUjM6w6jQdtJUyx6GQLd8SDPI3l8BEaQPEpakE90kpMT8oW+AjUZXIibXi9v7+uFfJjWSF1GtquqAPKoMRUt13Uxfn9Iwv4jnlesEVoW3mYGbgSTA2BnYcsc8af5QNzM+u30wN4QVlBJ1Hlt2u3Ien4YZJI4eU/hSo7EAgnwy4I2YKASLgQ0NaYnELcDekNVQpAuYJJ+kCTh78Pa1EswKGmTTYGVK8rG4YaYg9xeMVivXrZpv1Y8g3JPlHYnmTzi97d1hJvs6ibhaBaiMWMKw1GOvI3NiLHlvi18P42quVKh6YAbSSRzF1PIix5gjtbFRydJqVTRUdGBEWOzGIBlRM7e+DBPihBYKIHTff0wZ0UUqVI9RyOe8ekGAFvIQN7RBPcifocRcOJGaZp8qKd9g5VRMxbSg1E9F74pfw9x8UKgVyfOdLKATpJiNvmhjynn6YtfHslXTL16gU6an6tjtoWwdiO+hVnaC0xbHkYvDyh4tzrTQvcrJOKcTAomsrDxGdiq/d1QAe8U0EEc46YUcMonTOwJnv/cDC3L5pqlAyZKMAP8ASRYeu/vhxRrLRUajOwA5gC0/gfp6xrz8qSXuxJ7Y6ysrUsgJ0KAwvcHVBEiw88He/wBPOOKcRZ6rkyCSZ7KNh7WXFz/TRSyqOTqATTcE6oUoZkeYaSSd7kDfFe4VTp5uu4amBEAsBBKggNAFtp3BNhgeHcsabl3srB0qYk4PxFlrK6WYMCv8o5zJF95xY8nUX9IGlZjUFuCAZOk/7b4B4fwKoo1tooDowJcA7dSvqYPpiXNVxQDPTOi6iRYm14Mk8tpi/ubSms940zpPm6H+XcHMooK6jIMmJMWF7TI/uMcV8woeqaxKMdK0wN9KGWIuGWZYbEwVMW81c4bx96hYVGZwQSNRJNpOm+wZQQeR8tjGBMvl2q1i1gWZtMzAmbQJIXl9MNDw0ce7vXYKUBvxLji1WhSqDTr5iTYkbmBJAi+y/dUK34TlWinqJ+WoW/1GGjub+vPkMVitRNJGWQXDA8iEkcm5sQQZFhbns/yPECWQRHlWSCftJp9Ptj8MdkVRXENhWZrtRLosAuF1Re8Ltf8AZHX8sK8xXFKkW+6NuXYR/fPEvEM2FJZzE7d/QdhhHXrCsNdQsqTCqu9tzJsPWD0FhiOOEpvfX2T22BUs8NBQgeaGBi+rufScbZAEJlEaQQXMDuYiem2JOO0KNFaTUixFRGPnIlWVipB0iCIggxz2thM9Sb/SYP441wxcWwqNMZoKxAitQiOSP/6Y3hR437Z/D+WMxakPcR6fMUVpCleViBJP1BE4FrJpqhhdxYmbbx9m55x/C2O8nVRoWrVIaGUMgm/IftAbGNwTEkQYgdFNr3KqR6TMz0k/zxBKXIjTQqr1m1sANABI1Hbe/mNomdu3XARrGJLKTtYzA6dB6DDxUatRrAwQiBrnaHW/4x79sL8tw4EiflM26RFu2/4YunGRWNS0WD4V4r5DTYg2IiRs3zAdDuY7nBmV4f4FNaQYNo3I+1JJkjcE29LYqj11V1KjSVIYQTB7ROLTTrB1NVbKy2E3sZFt9yR+7iOSFP6FnFrQl8LxM1LAeGskCwuIHLve+Jf0sE6lkCTB6e57GY64h/RYqO37Nu39S18L87WKoFUgqpJ7yQB77b98Hi2BWx7k64o1adenJYHyibiQRE7j1F/TfDTIfHmaFTS1UkgahyE3J9ZDGZmfYEVHI1v1IOoSrCBzIHP0vE4MFUCpPSb+v9MI409ncpLSPRPhV8rXqDURSLEakgCmbyIA/wAtgeXy9IxBmA+Wrla6K2sj9WQGME2AMW8u2k2tI3GKc/EEoEVSZ1jygCbgjVuI2G0H5+Rvhtw74ioZ5RRzAIKyKVUXen6feSfsH1Ug4Vx5x3+SiVos/EeFLWbLIpBpMK1SVJ1Kg8IBCJswZtNtgOsnC+gaWXzUpKqSdXMWBgDnEmefLEnBqVTLOorANAbRVQytSmY1crtISxggiCOqriVUtU1G8gH6j+mMM4T5eXJ+mvy/diSbsO4pxMVQFWdxeOQn3wt4nwarUEAEQQFHUmZMiRJjb0xNl6GkGdyMWKvVCpMA6TYe4H5asLBrAlCC7Fi6eijZbJGm8NErIiDvEXkWifwwf8OMTX/0g6j09e2Heey9OsdLSKggKw3P7JX7XbmL3gQR8v5GYKLXDftTvJETt6dsbI5eeN69gOXLbO+M8Easq1aV9zHJwsmx5NZgAd4gXwR/gjhqQVDJVTJMAcokkKSAL79upOyNdqP+WPKBzvzVwT3mD7mMJvibjxWotMQXCgOR9iZYLb7RLX7W5mOxbSS6K0qsS/FGdlwWEwPT5gD1iNhbocSfD3DWzFF2RSSKiosxCGNTGQVEaYAuLx1xD8QZV6lJauhtyrgqRe7KbiIILD90dcWT4ez5oU0orSlgoLXjzaQXJtHzE3PKOmOz5XDFcFbOugLiHwUrIPEcBgpCsryBckDT4agyzEm8mTfbHnyoyyUJZQT5lDQwGxuAb7x9Ri0ce43Xq1tKwE8wUen2gZgdpvtsYisVsu9NgHBW0gAwY9jI6Xxfwyy8U8rV/QyNa15m/p/XGYK/S1+8/wCH5kYzGqg8QPKySWNywIE8rgz6WiMF0uI201CSDYvz9x9od7G252wKawEAYHzVYsfbEbbM9stfCsnC1VlaiPRqwytz0MQCphluBuAOhOAsm9DwAXkOZ8wk9eUxaBhJRqsGUoTqFhp3k7AdemD69E6aYdGpvUBKAISGuVkKLjzIwgDcG2JvFfuGtEgySONe48yk7AXiY9DInB+UrqqsgWyGxM21C53vcThfl6boGSAx1Q6qZboTpswIPKN/riai3h6w0zptbeJ/v64ZrVM52Q8WzLJpiwJv1kAb/WPrhbSy7VXIQDVfy9bHbvbbG+IZgs5JJK3I/wCfryw/4flFXTUpnysAYaAR1E+k4e2lQ18VRW6FF1BIBiYJvbexPWATG9sHcJz4VobWY1aNMSHItM8pgkT1xbq+XIUuUYoCTpCkjUJk7QSZNtyZxWK2TeoPECaXDMW1QoVVEaAJvp0kWGokkdBgL1djJXsg43QfQC1RSRuqiACe/P3GOOA8NYnU0qnUczOw6c5xxxXUInmfyjB/w9UinBNix/CJtzNpjBcvToEpa0XrhXG2p1GoMviUzMqTFwLlSflcDaN4iDzbVamXNA6fMVmC4UG8ETcD5mYwDsDthM3AHQiqDrXSCSh3B38pFwQdx22x3Vdk0lllRqJHIiQrH6oP9s9cebLhkVp6DF62DVz5nnoZ9Dz9rH0wxzla3vf2n+InCzPl3qghWIYataqdAE6YJFgbfKbxGJHfVUZZ9ei8rmD12gne2+OatpyJcWgb9NPiExImZ2t1J5f3zwVkOJpWzD06UkKJJPYwbC0yf4YV5kNUVlY6OUgTtI2tytLX2tGDvg3g60agaWLVFcDURfSUJJsDuR9Tg5KjjlXwNpaHnF+OrlqIfQGYVFCC/mqEEKDyIga9+QFtU4h+H3XLglaZrV2JerVnYm5CmDpUT81puT2LzddPGCGkjuCXUsJ8OFVC3SSYUWmzGREHOJ55aSanYIqxAHX9lRz9BiE5KWOEK7Wxm9IhHxsalYIjDWxAAUkgXj5pAm/IN3wQ1QsjOqrrqCL28oFy0CJYnTYbDYmZqdTia162sLBVGht2PTUe3TlfeMXDxUFIFTIZQx7WFhttJ95wviEvDwXFd0C9FezPARTQt4klIYmAAQGA2uZlgd+W3SncXZWJJDMzGB25bf3vi0/FnEiKTELKM6pJNreYzBk3VdukYQcO44FMNRo1FNoakmruVdVDIehB3649Lwik4KU3saMHVi7/ALercgn+4fzxmDsy7K7KqggMQDG4BscbxuBykV0Lf1Pbb6/hjpwqmDqJItEADbne9unPHMEMRYkHbecMMnws1vNIRdgSJJPMAdupjCJJi9AFOosgaW+Zec7EHpf0x7dntVQLVKIPC8RRUPoGIZrwGIUH1O5Jx5h/hhy5NUGdSquoWKmIa3KbXk/jf03hbLmMutTUJYfKCPnRbAhTfzANaZhZ2vn8R6UiiqjxqlwepUrNTiailhUBI8rAw0mY+bnN/fFkzfBlSlZ15BVhpLEQRMc979R1GH1DhR1VSiSVHiVHUDUVA1X+8wVpPOSTeMI6dCpm70lZ2UA6VQiIuoPmJvLGbT5TfVYxbyO10Ik2zrhX/T6tnCy5cL4YUHxmnSWPIC5sJBEW2PLBv/alTKV6VHNECkzoNak6ShYKxDEAqVm4I+0O0+t8HoLlqIp2DEXPMtAm2282FuVsI/ieiM3S0VBsZWLGYi5G4OxX0vYYvKKcbRXyi35igq0gihQi6QFMaYFog26fhiifH3AFqrTrgXQszLfzCpTK6bXnUEuP2uuH/BOJtUA1TOkW5C3K0kEifNfflgT4q4igRFBspJMwLAXJB3AXU47gYeMlKOi6h7Hj/DlR8srPBc1YUFdwAoa/OZG+2huuFNbPHSICoqao8sQCS0SLkAknFnzdFKLrFMKioxAO2zdSfMEDMx2DMsiXxTtYEaiCY+Vb/U7fScS407M848T1D4X4m1fKvTF3piVvuh2juDI/241X4o+g03ltNwDvzMTvBJJI9Y5Yqvw5mK9CulQoyLGkW8rI1jBFjBhvYE97Hm2HmNgZmxm/Qf16Y8tYHjyySXpe/wCpKmiDL6QVUtaJUnk43UkACJFiBG1t8cVCQ1WI87sZsBBJIv6GfpjM4oZTOwuItv2HriOk2sEk7fTHPr1HN6OqVC/I8gB7RjhOLGnmi5QPTSmaaeciVa7ta4kk3kEQsE6cSU8wFMwRHPkP7n64rvEKhFQzy2H8/wAR6zi2Di27HxRTdFwofE1CUlXDXUt5SAJ1cgCVBM9b2m0gfFHw9mQhzFU+KFMFaRMUwflIBUyptcXkrO9qwtYzOq8dT1749M4L8XFKFKmwV9aBSrKG1AEpJEEnyqN8a2sMXyo1SxKX4PO8hm/DZAy6TUJADEk9OQjeN8WHivG1ohFdvsqo0+bZQJMbXkeowbxzgmXqV1q0waSrfwxHzGZgyYBBHltEGCBYJs54EypL7Dzqp0adtLDqewiJEzaEljyNNu6Mi4k3Ds3rLqyLUpgmdQkaZMWNpMDf6WOFXxLQGTrDQqFHpBlJBtyawaAQwPLpgzh+chXWYBOqbEz69uUbAWxH8Z8SpjLrSZQ7rDU3IDeUmWBM7G5EdALRd8Sub1o0uayRpexWD8R/sp/s/wD1jMBDMr9xf/L/ANsaxrr6I0ehcfzIZoIBAGzAEGf2Ta2B8pkKuhV8MrpY6JAWUc6hBO92IEmbYz/C3qVFZtQTUBVMXpqNzEyZiAepExabTxKqShrBWBMrRAm0gyf9SqCo/aIIuceficsdQjv+xFR1RU85VbTp2+nLoR36YK4BnFSm0sVKMrED7SbGOhVoPoW64HyyLXU+GTrQQ1NhDLHPe4Mj02sdwKkqYvINx/T169cXyKXLZyXFl+putKuaysChGhUW0hyUaQRNhLTz8l4jA1bK0aQFGmgnyqgF45KWZpjbcnl9I+H5Y1WWmukVFEpESQskKdRHmkADnHLymVHFM8wpEGVcseUEE+WeRkANvtjBkw5JTVydDSTH/Cfip5Cn9d4SqoUeVgQwUkTBqU9yLAmADvAajiiVoOq9TazDzdCI8s9DHtvjznh9QgKm5Hy22n8fptB64tXDco7SW06m9wfWTz35HaSSBHr43zXFFYStFs4Wf1jFYXUoLdjN47GQR6nvgHjORZncIAxcRBHlCjeWMr8xDEXMKg0sFKuv4pxY5VUqeUxq5heUjSCxkm8CSZjlOLBkeILWVdJXciBaDqgz0uv9Tvg4402i/tYg/wCwGz1UI7tSy6KJKsGqVOcEsDHn/WHcEkkyQCvlnFPh4Uc5Wy5eRTcqp5kQCpI6kESOsxj6E4txmlk8s1Ryo0gAXEszWAkwBJO5Mc9gTjwbi+dfMZp6xTw3LS1M72AXnu0KOkxbHZKSIzIMllmQ+ZpJBkDYW+pN9/XFv4eEakviBjK6bfZZZ9LFPXb0xRq3EiXIFtNp7j+EjFt4E5q0jUNmXZTygkeysFYe+MORtRuRDd2xi9JVsZEggDtJH5DHNVqaoPDBkA7kXPmEiBYSOd9zsJwvznF1kAHVub/N72j5iRv1wvyHEDLqYOsExN5F5HoxH5DGZqUm7Wjr3VE+ZreIpUmCjbXiDsSP47icd08j483hgg94mfqSot2wNXrsI0qpmxBHvvEARz3/ACwfks14LgimJtZp5wRERabjra2GaaVxD0xdT4UEcrUcSJkKJmCRaSLWxZsnnUZQtMaQF3sSQpvMW3J6+mFWfdhq8Sn4ahZKaNlN5IIm8zJ68hjPhasuk6RAFQ27HSQPzHsMPLH5it/g24ILK/V0WzieQpfodY6fOqqwbdpB6wIU38ojaQJGKDoLAxyJntv/AD27Y9F4fWDUaiVfMRqB2llDGLbSQIFokc7jHmhzggLDaZDNeCVmdOqDBPof514UkgeLxxi00qVHdauq0qkRIWI5gkgfxwk4gzOoJAJRYAmTHPleN/riYtokdr8r/U43kxeT0kd+mNUWl0Y+VdAIpL9xv9p/ljeG5c/eH1GMw3IHm/Ra/hfNNUZ5JIpgAE9Cq7ja51/ltiy5mnrRApCqE0gaEbckm5UsBPfYLzuaZ/05zcmqhO6gjp5T/wDvDWvxOp+mFEKmlTUCoGvDGWttD+YL0s07DHnwnGHi5c16aGlqTD/8G+1KHTcFqYkR+0H8sX2GAXVq/wAuhiPla42NjBBMGJvH5wJxXjpIMxpF4ABkzbfdpiO+GHwTXNWi1RmLOXbVJkiIgSbxH5nrj04uObSWgp6srfGKzUCvjqdd9DHzIOoAAF4N7zHbGZjOmvqqan0EAFydWmREeb6DmNvSw/GOboLQZKoDMw8qTfVybqADz53F5x51ks41IVEBMVFIgbH67evc4jnjVJM5yLTwHilBWioDDEAOSCo2swFwJ7HlOLxlc1RItVpMegdT/HvH9jHl3DskjXYMvQzcyDy2g73B5d8J+JipSfT4hYbg7SPTkRsRimNuKCi/fH/EFNTL05B0uzsOUQANR5TBEdCTa01bNZxmpgFXaorqVIUyLuWk7QdQ26A8sJsvxB0vqJI78+X0t9MD/pzERJ2/jM9jy+vXHSTk7HjNxTXyPeIcYrVPLVq1qiq0qHqEgHaRMwY54GrZ2k4RXZg6WUzNhsrGLKDMG8TG2y1cwArR8xgA9BMk+tgPc4c1uEpXp06lFYYkrUGoxO+qTsI5DcxA5YSqdsT7AWraCfJobeT5iZv6dwRYzi3cDqVpmqh0lCrzABQrpB1rJsGMCTciBhTU4QujSssE+o6sJMAAmSsxAmQw1GwZOofBpXUkKoJUyCQAJBgWIE7cziWSmtC38AvFsooC1BMMCWP7xgC+5JMfjscJMlXmusKSSQiqJ5mCAOfT2xaMxQ8RI0+VRBjuxg/U4VfDGW08SoGdY8UGIAImfN0hZBntjLajF/OxF3ssWW+DaqFfFNNRzXxBqYQTEbSY6wN+WLRm8gCiZhSEhG1VeahaaAkbkELTeI6jvhLlqgqV6jVKmmdQBgmewjYQIHLDPL5xETwqh3XWVOwUEaZHViRA6A/eGMiyTiuUukr17sqtKyk8T4gH1yYDXbna0L3sB6444YyURpOoQdVrsAY5cyAPw6444rxEV82qciSCRGqTcQSDBFh6kjrgHMcOehV0A6g4BUgEBgZAO9mEm02PUQTtxSrvt7Ox5nB2h9/jj/rtEMWrMqSB8tyZX5gAJ80dLyMVvijotM1L62J0rNu5vJKieZJPMm+LGnDvByzVlpvUc6vkiI+0SWHygqZIjblzoOazhchmHMXHLoOwxaHLI7fQZSnkrl0E0KmqXO/P1xs5xlbymIvPT+uO2UBJHW/r/I/nONMoAjck3nkOnrit9EU6djQfGea/+X6qpPuSsk98bxWf0Wv0b6rjMU2W5HpHBKOWylZSVJABGsSdYYWb5gAIhgNJ/M4zjmTFGvXVJ01qpqi3JwHAtuPNhBwXNCqjUmPnQaqc8xzX2Fx6EYt1J6eYyepw3i0k8KxiZYBL8mh2EwYAHSDkyxXYnemed8ZzZqNpW6qfqeZ9BcD364I4VxmuqihSreGhkkhFkc2Mgau287dsK4BIDgxHIxteIHpGG+T+HqzhqtlU0iVSLsBBAA5CF3O82mcXUo463Q2kN0+E6ebTUleoa7NpQPH6zq3UAczqMe0YqeapPS1KwhkLI21ipIIn1GHvwpnGpvVqhSypTZgytBVhBBBBuDYMPulumEOcpNUqnWSSSzk9dRmfc/jg2mwy4+xLwniU+SDqvEc+e3Xc41xXIVHdSV0oVlWMQwMXEEye3LnGJeE0lWosDYxJub/l7YsVnySU4us6esqSPxW306YWeRxaSEc/gotfLFX07xcHrO316doxeMpwWmKYolQSD5v2m5tO4I5RsAO8qlpjVSc/ZaB7kf1+uHNOsGDGYOoR0uCbnl8u+BKba0JKTZTuJ8EelmXoqC2k2IH2TBVjyUQRc2nFh4bkjQoqh3JLG83NvwC/WcTeCXrNVdr6VEGYDKCA0DmFEepJwZWyBCi4MIthN53P1affCSy8kl+QylaBKZgMTtDT6QZ/DBHw+CcshMRBj1Vm/hP074V8RzfhoREkkr1i0n8OXfGcKzrfpCop1JrRbbBmBmOWkwQfbHOLcbQIxdDvOq7Uai0wSxAXcDfe5Prif4M+H2Lam1GsdQKQPKFN5M7kLPIQec4fV+D0qdFX1gQZIkEsdzb7IVYBJsDPQjFa4t8egB/0YK0EyVPyg2kmA1RdhIIUGJ3EyUeceKXZRQ+Sw0+I0cqaZcidJIOmTqIBnTM6REBjzJiSuKvxDMVC71GKszsxBWdMAwNIIB+UCLC0W6V/jnHxmKorhdFQqBUUSUlQApWSSAVgaeRWxgwOsh8REsVcagRABmBvtJtFo+m2O8mUVaOl1SJOHz4tNmJnUu9yBIH5WGLdnMo9UEIAfDMySNQneATJECTAPy8uYNPI5aqisHdaqQWBMBgI1ct4BI3uAPRjmM0lF2LsCpPkKknUvI7cxy3EmcZ+Xmy5RXVk0r2G/F/AfEo6aVTQsX1bmmokKsWHKQTcxe5BptWpQpQqIGYfaLNblupAn29cb+Ifi7MPoLLoouSABbVpie4gMIHfCWnTOjUgLDkADPuOWNODHkhBKb/A7TCrEx1jBtX4UZsr45ZfLUGvQ4ezbBo+Vg37pmxJF12RDNuCT4bNO0EAx6XB/DDT4czDK7q4Ph1KbK3+mxB9VZVI7jGhtRVsVaWxeuXpx8i/TGY5NM8pxmLWLbBMrVOtSoYsLjTvtvzxffhziAajVdRq1U/Mg3Wqvnp/uuyCD6jcXB+JM3qqiCTpEA7mOQntgThPEf0Osaq/LUgERMMCGntBEiO4xkm+SqitpsUfDHD1rVD4h8qQ0ROq8QTNgeuL+tW5PTt6HCfOcPShVqtSEU6ipUp/dKEmw6QSUI6pIsYEdLP+Ub7r7Cbj+++MfioSySUl0SyLYi4bnSmZqU12cskcogiD2IkH1xvieQ0ICZ1TEEHaTM9wwFv2hgF6f6wvMTO3X2vhweJGvRqU2YllgiwuRENPcLB7hTfG1tpprr3KcdWJqCGZHc/yw/yjwgj7xI9/N/HCZac2BN4W247gczGw3JjltY8vmBlpZ5aBAIXbaTB7CAORInY4GW1tCVaKhxzOlK+iI8J9usfkI+tsOshU1UnIuPIR/wCX88LMzw+rnK9SsKYQVGLechQq7KJMTCgCACbThrkTSo0hQDKztqLETBYXAE9ABvHO2KtLivkeUdBWTOogHbS09bQBHfzYPq5dkuI0EPJJJliwIAPLyk72sAJwuyrSrjYCLgXnffkNj74jqcSpqNJcsTynUx7AAf2cS470LHozMZZdFyAFk3EkSLnoT3/ngbJfEFGgSKSliY1OYm0gEWgfM2w5m+FnEuJnxNALBIAINpkQduX8ZwrqeVjGwOLxx6psqkOeL8UqZgESQnzBQOQ5tBuRveY3thDQrFWDKSGGxn+EbfngijVG9wwjSQdj/fPHNasHklQCRcrz7xtPpGKxjxVIKQRUpq6a0EWl0X7N41KDunUfZnpBx3w6iNJMyZ3HS3LAmVYqwKG42/s2IPS43Bw0SmsFkgBrlPunnE7r05jY8iVn0CS0NMpVQBS1SCOcHcTyg2MD3mZx1mOLKLsDUYCBubcoU9OpwqBhTb+f1/uYwtzFQg73xmWNSZNbO+IZ9qrksSb+UcgOw/s4jpN6/XHS1p+Yau+zfUb++MGndZ9x/c40vSooxpwvPP4tMamI1CxJI6XBN98Ns/kyjggwjpI7Qbr66vwYYRZB4qp64uObyjVsvpp3YNqC9REHSeu1jE8pMDGOc0ppS6ZB90ApkpAP6m457+/l3xvA7U2BgiCLQTB+mMw/mncSJ62pieuOc5VApkkTBGB6NT88dZ6oBSeeg+sjAXYUG8J4walFqLbpLJ2BI1AdtjHYdDPFOvAYbWJE7bGMVzKZkq6sNxf+f4Ye8Upmmshok7xbaYnlafphpRV18lHGxdWpwJZtMnnviTJZhS+mkCWj5mMADnYctuuBMzV1EEzteevP2wfw+mKQgCS2/wDL2n6ziklSObpDWvmaiqBML+yNM+wxHw8GdUwRMdu+Bkrs5ubTOCMx5KLRuVge9vyOOgnXqJCbh3EKj5qnLErqE3+s++Dsrw4DNeKTaxjqRvP0/wDLCzJU9NZGm2oe0nFhLgMR1v8AWD/LHTdPQ8pb0FVacUxEBGJt16zy3wtzFBEDOFVWCmCBEW7b4nfNBRc+3f064ScbzpOlRYbn+H8/fCQi2wK2xeq6l0G33Sep5T3v+fXHFXLEgsSBETNrmLYIyfybkeeJ+n9ca4nTg3v1jnPP07Y08t0V5bo4yWSkEk9pF7/yFsRVaGgkH+/fBlCpCqBO8e5v774Yfo4C69IZwJAI9bR1vOFc6YvJp7FY4eWOmdAAm5ue8C/pywUtYUwUAsbmd5kfQkC49JkjHJqhQT8rVJGq5kjfc26E73HuM6EEbE9sF7Qz6Dgspa7dOvp3ibc4MbQVtTMD7g974L8Yrbb+/wC/piLO0Q4Lrut2Xp+0B92d+nobTgl7giiKnnT0X/aMELmCZ2v2GFosRywfSC9PrzxXih6CcvROnxNgDA9f6Ti3fDma1TvYR/ftiq5DNW8IvpVmBmTE7XXa4tPLFp4BQNNDqiZnfly/LHn+Nx3Bsz5I6LB+lH+4/ljMLf8AEqXN1+oxmPB45Pv/AHI8mU1DfEfFG/VfvDGYzH0ke0WXYoouVMixAt2w6SoWydXUSdMETeDI/mcZjMXn7fuWYkqHb2w8ff6/xxmMwZC5O0FZQfniTi7R4YGxJn+/fGsZhZfpIrs6oZdVpKQqyeZAJ35E7e2OqL2Y89HQfeIxmMxlfbCu2QtSDEyJjT/96Y/Jj9cIOJtBJ56j+eMxmNGLsrE6pf5U8yZwz4jSBm33v/qT+YxmMwMn6kLPsGydmUCwtthizeb3xmMwshH2aWipp1wQCAzkdiBI/HCBlggdh/DG8Zi66NHsOPhrIpWzFNKg1KZkSR+IIOAOPr4GbrCl5QlRwvOAGYAXmbWvvjeMwI/qAgfitELXZVEC1h3APtvtjVHbGYzDod9kLcsWj4Zqk0a4JJgfwONYzEPE/wCm/wChOfQuGMxmMxyJn//Z"/>
          <p:cNvSpPr>
            <a:spLocks noChangeAspect="1" noChangeArrowheads="1"/>
          </p:cNvSpPr>
          <p:nvPr/>
        </p:nvSpPr>
        <p:spPr bwMode="auto">
          <a:xfrm>
            <a:off x="63500" y="-1193800"/>
            <a:ext cx="1847850" cy="2466975"/>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30408" name="AutoShape 8" descr="data:image/jpeg;base64,/9j/4AAQSkZJRgABAQAAAQABAAD/2wCEAAkGBhQSERUUExQVFRUVFxsaGRgXGBsdGxocHyAfHx4dIBocHSYfGxojHBgcHy8gIycpLCwtGyAxNTAqNSYsLCkBCQoKDgwOGg8PGiwkHyQqLCwsLCosLCwsLCwsLCwsLCwsLCwsLCwsLCwsLCwpLCwsLCksLCwsLCwsLCwsLCwsLP/AABEIAQMAwgMBIgACEQEDEQH/xAAcAAACAgMBAQAAAAAAAAAAAAAEBQMGAAECBwj/xABAEAACAQIEBAQDBAgFBAMBAAABAhEDIQAEEjEFQVFhEyJxgQYykUJSobEUI2KCwdHh8BUzcpLxBxai0lOy4pP/xAAaAQADAQEBAQAAAAAAAAAAAAABAgMEAAUG/8QALxEAAgICAgAGAQIFBQEAAAAAAAECEQMhEjEEEyJBUWGRMnFCUoHB8DOhsdHhBf/aAAwDAQACEQMRAD8A9bdyVounIEkdRphl9f4qMdZeoFqudUq7KN7ToUgj1E/hig1s6xV9LMNCa1HOCV1e4uT6nA36W5p0nQ/K8NfeSNPv5SPpiCyN7oq4UX/JcTVaZDso+Yi/2SzQPwj6Y6pcVpoiB6inSYJn7o3P1E98UJiUzESRTcLB3gQOXWR+BxCkxVVpnURB2mZHPntOOWQPAvo45Q8YstUFQjFoBIBGm+0zpkfu4Bf4npF4Uk0w4qMwFhAMiN7uFPucVDheZ8Iam2Lqp7qQZH0xyMoaVV0JlRb1Vog9/KQ3tgyno6OO2i18Y+MKVRFFMuPMCW0i0XHO/mj8cFv8bU4VQjl3W0Rpk952B7Y89dCgcH7Nu0zhlw6p4lJRBLUmsQDdSL/SJ+uC5dsKhdIsuQ+LKdGnUARitMgAAj0JvyLCf3sQ0/iimadYlH01FIUW8oOqeltTf3GKvwilULMHU6KgILaSInYn0MfTB2TyT6QjqfDKkEi4B9uhE4WUq0GGO9sG+C+PCjVO5BYSOxWN/wDUFP1xbn/6gU9WkUnna5Xfpacee/D+TZzVVQCw0EE2gAt/TD5uGOaqv5JJhhM+cCZ9IAPucCE0kx8uO5IsGS+KzRy4JQ1IYrIYDuNwbbj2xxV+NdQWr4UaZAUtzNpkLyAI98LuFcNqICjlWDkC14MiDHrGNPwdmBUN5VLLJ5wfmnncYbnVITy7th+V+OCqMRSkaiQNcaQTt8t7/njMn8TO1Z2CgMyDSpmLCwmxJ/8AbChuBvTEKwbWdMbb/wBRideHaDq8UahcTG4xzls5Ywhf+oVbY06frf8ALVjdD4kqeMrOFhiGJCmwiIknbTJjqcRZrKZedQdRrhoDC0iSI7EkRjgrQJkNz5MIGC57Asehs/GsyDvTDeIyny9ANPOwN79BOF3B89VSoAGUs4KgxaSSZP3iX598ZQ4qKvi60Sy3uWkKCATB+aCRbEDVRpDQizcNJBteRPS2JRm5P9v+RUhhV4/WYXdbEEQkXG09b39sQ53jFaqsM4iZhUAuNjO+B62dBMhqYLXMHYnlfpgaq1Q7VV+oxVMZxXwOOK8YqVQELLocK0BffSTP3hHfG/8AujMGfkMdE/D5sI1UAlQ0vIveNuo2ItA74CArKCBUC6TEEgD/AIwFJvaYurqjpyZMqZ9f6Y3gVq1aTLp9VxmBv5KX9D3JZgVBrQHUoi6fMDpLWHuDH3sQZfIhFMayumoCCu2xB9VZR9MPcuq00TT9kkQB88Ag/UgkegxGa/6urqGmdWnfoCR+M4x3Wi3YtlSQCrFgZXbYwY5ggHb/AFHA9ZlaSaVTUNM7i62BPeLYdUAop+dfkcEDeBsB66QV/dxPXrqHI5FQARzN49u/fB5UchRT8EoQ1I/NJGkm8XMTbfA+W4hS1Mx1nYKCnyATAn3w+4KhDGCzByfqLQe0Tf8ApjWQyxVyziDUZ7EchGj8EP8AuweVhFmX+IKZUBkMmBqCfN3PeB9Zx1U+IKS6Suo6W2iLcx7iRhpkKK+JWsIdiw8v3YU/UEH2OIxlKb1GbSsoqgEQCCZM/ljuVHdg54prTyoZKk6SbwbCe/bANPiuiko8MkARY9r/AI4dq2mhUp3OlZ1AwSL8x39MRZmmQhQQTUVVEHaNz7rP0wWzkjz3hfEK1OqTRQMag0kETEEmYGLFlDXLamVgxgTpg3sBeABOIuDkUc6wMAGq6jpcAgD3AxalqBmqTIDyosbaRE+syfpjmxmvcruYo1xdvEWPNuJEflvg3L8HrVAR4saWCkEk3gHYAYa5uuH0KY1EguOmjlbkW/PEgrxVWNqliSIEjb35YPJtiaoQ1vhyorqPE1EqzXnlHfmSBic/D6EBvEnUoPyi3Xebg2wzpMNbtv8AZA7C5P1P4YgyRlmpEE6TK/6Gk/QGcC2wfsAZPgXiPUlyUpkCxgmdjAERuME1Phukqk6nAAvf+mCeDMBVm+msWTawi6H8D9cccazM0/ChgzsFIgzH2j9Bg7pM61dMX/CvDS15IRlYoNtQUwQ3WVJ/HHdTJCp5AzFQdKzHlG/TfSL/AMcHHjdNdPhqQ1MwENrRBHYaWxKMwq1W8sIitqf7JaxMWuTb0jCSXVv3JSa5X7A+V4ACag1sGSCu11O/vIwHnOFVAyqKhOo9NgNzvyw7pZpQ1OpsrSrT91tj2vBxxQKtUqVC1lBAvO3zH0JjFG7SodPsqmdDuutP8pSBJXmfmMbmIHPfbDA8Iqu16xIUW1Ak3/45nrg3L5da9MLSH6oaiTpk6ixgQdrmT2sN8dZdZoKskAzTYLuDO/uD+OE2kTVLYvPw43/yD/8An/XGY7qfFtNCUVZVTpBvcCw543htmkky5Siqrq1aSxUSJHT2vaeROOqudgQpFjEczG0juIH1GIhwpAdTlmIvvA7fLf8AHAOezNPR5F0kPC6ZMmD15XAJ7jGOGeGR+ky+anKkbrcUDKd5LXHfcfmccHMFWEwJJ3MRHr6zgCtk7eISS2vzhbEQL79YM9McKjMsbAG477TPpbGlpUPyZZ8nxAgNAuynlBhlubd7+2I0zjMSNZkNIjtsvpOEKZispOkXIgbDfaBy2P1xAis1PW2tWLXWLgnsPTbBStBjItWXzy0VCMDIYkQORmR3EEiOwxzl82utiFJD+a24FpgdbYS8TrMyosuSqkTPORv2scF0a7mmpDdBHMKZm/SZn1x3DQ6mNMxxJGjyEXG4gkHl3vjrMp510m4vE2kbD8Y3wt/TTCWkqSTEH8PQnGq2cpgMzaQaZjSJ3kHaxOw7Xwj0LLJxMzORAr+KI0atQB3HlF995OGuXOpFYAKbHSe+94uZOEFXPjUkW0qzHoQef1N/TtjeZ4zpRUJK+W0Amdtz2x1u7Fjk5Fk4dTV3qgLcwwbYkCARPLefbElSlT0MfMrIe5OoesRip0OIEvThmVXIGodIg+k7HBeZVdWrWpsNzf3In+xiitdh5W/osi0lPmTVp3kkxJ37k6gcAZuUqBkWS6FTJgX+U+3TCxcy6Oi6iylSyiwBi/reTiHitZnpfMyFkglSYnxBaDzAIFr79cRllinViSzRjr3G+cq6KYuBpA0Fr+YfL6TGJK3FGr1QygoBoIm286/WCCPbFbpq3hlTr0oq6Cx+YpJkiPvCPpjutniyFHLB2CsnmOnWIJUADy7zJPLCeasi437meWVTY3q0KYqVKgMkEyZ56YIjltN8H5aGUAwEdSSBtqkECJ6ETPQYWZTLDVVUuH1tOoETJG56GW2wXmK4phkQaTYqOuytHsQfbFpS02Xr02wzP1T4TL8xPlA5ybT6jG1U6EFNVC6RbnPP/wAgcAPlygUwTe4H3u/SB+HpiajmNQZQQCHMRtflJ7z9cHHO1sotoFz58DTaQuqoqqCBrJG4vIuY5ggYCfigmqoVgBUUxeJI5MCLza1zE2icS5nMIyAatWolCx3VuVo25n8MCVsyiVGqEyAICrYCLSBNzFyT6eob3oj/ABOiBMtSgfq5tuTc+tt8ZiQ56ly1Eddp9tWN4hr5E5v+Y64pm2YgNNNTcD7TDrHtztgPiTDwFAAXS9uplTqv+6vpI95c/wAPdK7JUIJEXm2mPKZPLSPzxmUy4r6mP+VGhOrXBZwb6QSI2khRtE4yY+OLI2+o6JQdO30K6uoU9V4MXHWbgg7MCZ73PPEhb9SpAN3YdJgCPrLQcPKmWplBT8JWlxCmZLWA82qeQ5xAwn+IOEtR1BXYob6t9LAkMp5ESvzQN9sb/D545raX5NEMkZdHeWzQcJcL4fU3YEEnfoRB9RjscYLOR5WBAg7WkRMcrAdYxXKmXJHkYB5tPOf+MaydB0PlVSwO87x80DeY5c4xeURnJXRcnpBadXUNR+ywPIGQZ5iCRHbtgIViXCAL5DqA3JI5Rub9MScS4k9SnTZ0IAE1NxcHSVWTP2e9iMV/iZcgMiwEYAkEkiRYzz236zicG72J5nQ1zHFAaXkphSB5ipg3PymbgYnoadJOnysAOslQNie98V/MUk8MsCwCU9RJ3YkiAPUNPtjfDeIlR5brIN78uXQYOZSr0kcjkOU8GnoMSYZWvYybRzFiLnpiTNZFqlBKovHliL6Zie4tHtgWvk5pissMNGptO4ImbHeLTBtG1sWDJZkDLUoUkaKakCAY85ZheDLsY3mIjEHlfDW2CM3XESoxphSVAAYwxM/h3HLriReIoZYkaF2AABiwiOfMj1wXxtFYTDqRcEqxjqSBeOUjV17Yq1PMSBta/qcdjbzr1CTnJ6Yblc4QfFAtMLJAA5E/jOGtRwRTYAHeYMQSIBk/dmRbCjwVakynkR9T/ARjrNUyyrpkJ1kTAG/obYTJDnNLSp9/2FjTHeXrqnlkNH3iTY7k2E3/ADwo4vSqQzgIqWaFMgnnBJ7C2DsrTVaBYjXqUzN56D2ONcM4UNGpywgWm4IOzE8tvz54XE8blLjqnX7lkoy6CctxOfs3Wd/oIHvjvMZ5XekV1KSNSsWkiDcTb7pj2wvq1qRBgNOuadQ22O3+k/WwwDVU1HBuBTWAtvX+Z98W4P8AS+gtyS4lpy/Fy5IGnSxkuQQsk2A7xz9cCHPw9NWM6FgEg+a578jscAcAzIqvpcjSbR0gi/sD+GA81WFPS+pg2ojSQSY2jv8A1w8Kul2MsmhpnYdkCpDALrAaZvH2oAJmD9TjWQpMyVWgJqkq7fMxnlyC7iBvvhVXzEHUv+YoOw6XBM/T2wUc665VlLFmqgMTHL5oURYbG0c+WKOPLoMJJuzk5BRbp1mfe2+MwtPF1NyWJ5m1+++MxLyH8iUi2fH+ZWmKkqSSVpLqJ8wAUlp5gAm3UydsFZbKLRoquwRbnvuT9SccZvTxGnSrU4L04Wqm6hWMlwJuDED2HLE2d87BfszJnbrB7cz6CYnGPx8HJxxr+JtsOTdIzh+nS+YeVRB5SRsOZA+8dp5WAucK2zXi/OAocaQo2UEQB2gwZ6icQfEHE/F0UkkU9cd2I+0e0EwOnTYcwGFhvh5NYOMEZ5yqor2EzspqAaHDaisAAiRaxG1+2JOI5OqmkOPMF+WwYHmZF4547p54jOsYXSXNyDYrJZgR1YE7XkYsCZujnK8CmUKsXNRrqOcEAWkSBfc84x6LlSt9F+SYiqcYZjSBBURpY3YCSzTF4u3LpgnieVIP6unpBueYAmwk/tbd8S1fh2karszOZdyFWICkkqPMNxN7du+GPDcsoFRGhkYagunSUAAkgyRbpIBJ6xjB5+Kb4xZO09WVbN5zxEAC6ToTVqF+ZHLaCPpiHI10WpAUaSYaSAIt+eGXGKCoXCWSdQXpMQO0A7d8a4ZTRi6lFJKzJFzNmE8+RHvjRJtY7fQrk0NuBV10BADbziY2LXEdbgn/AFYnpoyrTVG8i69CzEDUewlQL/Nct+zGFOUoVFzIMgKQQogExETpNpBIFxBxHlOKJWqOVB8uxb7IBgeUiCdIFj/TGaGNQ5SfTXRyfud18yXJRdfinbRJKkE9PY84nfcYEy3DVVhrBRrhg07g8523FsS5rMIh8Ys4Ksbj/MLNu7Mdybj0t6Zn64egzpUZi9xq+aJjYbEr/wDUdcUxrScdf9FVBNaOMxk9IYAyVImO+3/PfB6cHRXpu8lETzCPmJblcDYn0jAfD6zrSUPaN+8mQCeRAP5YdDNqIDTOm4MkxPLpJB+mCo5F7+9k1Bwdkz0qaIFCsyEErcagx3M2lFkCOsnlhfWrfq6dIkg29batIHMi4m2CM7xOmaCAsDUDEEXgLY/wExhdVVKtZXuoHzdh7mb3wyVlYyi9PRBFSToIZl81+cDYDt/QYZZ6sKSy9EFqiagWBnxBZlkRHlIb1OB6PC1XzrqJDHyuTpG9pEGB325HDnjFSpmKf60JFMywEaxsFaZi0EWF9X0triVlHiiuZHMBizwEKjzECxFuXW3LEbldepTqUXDQSbdomTOG3DOB0wjFwXMOTpZhCgfKQI8xIA9/SETZRkR2hoBEmCIJ/qI9sdFK7JcbBIZqmiNJJvM+89rGfTE/FM4aylQ1hOn+N+Qtztzwbmc0axaoWmV0y29979YBv+1isZzNzK+GFW1pJJ7nr/xGKL7OS0GLUQCCadv9WMwu/dB7z/XGYNIBe+CcQXK5hArMx8LXDG5FwwYjcAxB52w74llTVU/orpUZB+tpGQ7dSkwCOcXHlABnFVpcaAIRl8RWGgKd1kAAh1+WDyNiOQw54otQ+EaSlACz6wflWfsmAS979gvfEslRlyl0VyOmLcwlg42GobQVYWII5Ht2wXll06NUq1TVpFwYVSSR3EAD1nlhvlfiANrSvT8QlCGrU1GtQbSw2J9LxyjEOeyAKVKuWYVKaUl0QZhl0iWQ3D6SfNHLfliOTFHJtf58EHjT9RXcrkkab1NbQBMaSCYNxfUGj3Bv0b8A4U9EOpJ0kggnnY3+hAwgy2fYgEEzTEwY2Y/Z7ekkb4u2bqBQv+lTHPaNus/njH/9LmocVv2FfQvq6y606Ymo+02AA3Zj90Y3mKlFEZNeorpZ2i9Q3ixECmDcL05eacAcW4oaaN4BBqt5XbknQTzI+kyTJgKmycsrLPmqOZJk7CY37x1nraK+E8NHFjuXf+aCkor7LEctlczSaooqCopJZWcHUPLLHy8pG0b4HThxpIDSIY6pggglbeQEDTPuJEW5YG4VlfBd0HmZ0gtaANSyBG5JAHYA9bPa1KKG/eOYtb8pw2fxC5aXsJJ/An4nlA0FXA8hUHoSzEyNxKx3E4U/9v1MuvkqK7VE8yjyxOykmJbY+464L4xxALYAT4jFugNhPe826g4j4Lw0Vlr6qmk01LCebbiexCsPoeWLY3Uew/QurVgU8N1BKsCSCQdR3U8oAtG+NikadSkNKlAQZMwBMyxGwvf074Yf4GwCPVKea/hENPy8yNm2MdT7Y743kvCBUtcwAsjzIsQxPPYG3P3h4y2uIbd2dcLzju6ozTS12UWGqNQM7m0R6YYcYrAMjEhi6gEruAvzE+pmPTCjhmaAfxGEKHUrFhMwFH4d8E8TGuqQhBFJFXUNvMWaOhkEHE5P1u+jttWxjwrJpUekWFOoAAGUeVgdJaDyO2rUDNiIsMRZzI6iCASGYLts20TzJmR2OFDZ6DTCgBqbapG5Mc+8YsVbNNTqIrT4LtrYwIXcAk82ETAMjlfBcXLXtQ79SoGd3V9Py8oDWJFoMGPXBOceAQPMUB1tED5bgAwSZjbl6zjVXJJUWaZEwdJk6WM7GZIk2n8OeD62U8bLrHzhNIJPsQT0jze3c4TzYql91+wFJ1QhrZnwkN/K3m1XuBAtPMlYgc5E4RcQ4gGMktBAAU8vWNz0HeTi2cSINJVQEBXgEwF0KIvzm42m5tscV7M5EDzArYEG583ObgCd9vpjVFx6GugWlU82nYaZPWTy+hGAs3LHYk7/ANL4MSLmxkj6Hfub/ngGuQAHBO8/QxijVIEpKyB+HOCR4Z+hxmLNS+JGgQqxA5/1xmMXm5v5F+RfMI6WYL6zMQs9duZ7D8YG+Cm4pU/RKRpqG0t5mG9gTcc/ln3OFeZyTFW8FlgrABZQY6H679RhZwzO1aaHUhUB1YCQVIIIa4PK31xryKU3yfS6Rz5rsdZfiMgLTVtTHUw1RBmIBBkzYidjPrjmpxerSZnBK1FI+XynvtuLbbX2wtznEl8QVKalBuRMjVeY6R0vFsdcRzpOWRjo1K8EWB8ymAAB8o074g0+WkLy+R+OM0MyD46BXYH9bSADX5tTsrEEi4g7Y54jmopO1Ml2VQNYGkkWBO8gCWMTii1s5557fwwblPiB6d5JvyMRisoNjKfyMKYa1MFYcrcm3OJjuRbD1MgyPoZGV00swPLUv8Bo+p6YRsKWZA0kUnF9Oyn1A+Q9xI7c8Wz9NqM8VXLQhEm8+XSI5Xnf1ws43tD48XmNkHCaRdnjk0fiSfzX6YJAU1GTU2ptvKNMgnSImT5YE9eWGGT4d4Skc2YsT6k29MBV0PivA1M4WmtpMtdo/ckfvDrjyMGRT8RLHWiMVToQfEbMjbqyhtIIAI8lgLiZAEkG8mdiMMvhynTiqbL4ioTpu0gkmFJvOrYYlzPAgc9UJMrqor2JCrYH94Extbrg6tn11NQUAosiRaNQjSoFoXb1na2PRlGKi/6Duk7FXEs8zuqABdEAXBMzJJb7RJntiDM+Gzhahu2x0glbeXfYGdpFgN5w84fT5MiVNFRYpjzQsAgybgGJ9GM9lWdylMO7NpAYlvOWuTtAW+25ggchIg9CVyUaHhV+oQUeNsH8EgaFY7CPPtq67gW/jgvP8eVdNJeSBqhi5JAAAItMAfMLXxLW4fRqeaiQ1VQHcAEeVR5tIa7cmMwYk7DCqvkF8VrkhtEHYkBbgjlcx7TbGiUP5l0dOosNz/HKkKyvWg07wZGoMVJJtbb69sHcCpU61AOQXIZgxkhhJ6SQLHmP44h+H8uyZkEfKaTKOghgSI76pPWcNMlkKeXqFaaBfEJJMkkzcCdoGwtPWcQyZLuEdNK//BJy1SJ+HUQp8Ck58T/MBKwoUkCxkmQRe0AzExOHKVyFYltJZpkCwMKCYvC6p+oxXmFT9KomkSrAN5hEeawBHMfM0dFJwbkeINmVizU4qEKwDagCVvH3lMRy1E8hCRgsiTfymNFWrF9XPrVEIysqGJE6Z3IXYvEgTYbG5JGFufNMHU5g7DcD0gT7kDG86rZemtNVL6fJqUW1QHLEb+YNr9zvBGENbxKnMnrpWT2Nh+HLpfGmMWrfsdW9nVDN01OpjUErYMAO45gwI6DfG6rrpvqbcwF02nsTbAWXor5tSksCdWq/4G4xIKxBtaVj+mLSaq0Sk76GyUWgQREWt/XGYBTONAsdsZhbYNkT1JQnUdj7dvoDHc4l4bUCUjM6w6jQdtJUyx6GQLd8SDPI3l8BEaQPEpakE90kpMT8oW+AjUZXIibXi9v7+uFfJjWSF1GtquqAPKoMRUt13Uxfn9Iwv4jnlesEVoW3mYGbgSTA2BnYcsc8af5QNzM+u30wN4QVlBJ1Hlt2u3Ien4YZJI4eU/hSo7EAgnwy4I2YKASLgQ0NaYnELcDekNVQpAuYJJ+kCTh78Pa1EswKGmTTYGVK8rG4YaYg9xeMVivXrZpv1Y8g3JPlHYnmTzi97d1hJvs6ibhaBaiMWMKw1GOvI3NiLHlvi18P42quVKh6YAbSSRzF1PIix5gjtbFRydJqVTRUdGBEWOzGIBlRM7e+DBPihBYKIHTff0wZ0UUqVI9RyOe8ekGAFvIQN7RBPcifocRcOJGaZp8qKd9g5VRMxbSg1E9F74pfw9x8UKgVyfOdLKATpJiNvmhjynn6YtfHslXTL16gU6an6tjtoWwdiO+hVnaC0xbHkYvDyh4tzrTQvcrJOKcTAomsrDxGdiq/d1QAe8U0EEc46YUcMonTOwJnv/cDC3L5pqlAyZKMAP8ASRYeu/vhxRrLRUajOwA5gC0/gfp6xrz8qSXuxJ7Y6ysrUsgJ0KAwvcHVBEiw88He/wBPOOKcRZ6rkyCSZ7KNh7WXFz/TRSyqOTqATTcE6oUoZkeYaSSd7kDfFe4VTp5uu4amBEAsBBKggNAFtp3BNhgeHcsabl3srB0qYk4PxFlrK6WYMCv8o5zJF95xY8nUX9IGlZjUFuCAZOk/7b4B4fwKoo1tooDowJcA7dSvqYPpiXNVxQDPTOi6iRYm14Mk8tpi/ubSms940zpPm6H+XcHMooK6jIMmJMWF7TI/uMcV8woeqaxKMdK0wN9KGWIuGWZYbEwVMW81c4bx96hYVGZwQSNRJNpOm+wZQQeR8tjGBMvl2q1i1gWZtMzAmbQJIXl9MNDw0ce7vXYKUBvxLji1WhSqDTr5iTYkbmBJAi+y/dUK34TlWinqJ+WoW/1GGjub+vPkMVitRNJGWQXDA8iEkcm5sQQZFhbns/yPECWQRHlWSCftJp9Ptj8MdkVRXENhWZrtRLosAuF1Re8Ltf8AZHX8sK8xXFKkW+6NuXYR/fPEvEM2FJZzE7d/QdhhHXrCsNdQsqTCqu9tzJsPWD0FhiOOEpvfX2T22BUs8NBQgeaGBi+rufScbZAEJlEaQQXMDuYiem2JOO0KNFaTUixFRGPnIlWVipB0iCIggxz2thM9Sb/SYP441wxcWwqNMZoKxAitQiOSP/6Y3hR437Z/D+WMxakPcR6fMUVpCleViBJP1BE4FrJpqhhdxYmbbx9m55x/C2O8nVRoWrVIaGUMgm/IftAbGNwTEkQYgdFNr3KqR6TMz0k/zxBKXIjTQqr1m1sANABI1Hbe/mNomdu3XARrGJLKTtYzA6dB6DDxUatRrAwQiBrnaHW/4x79sL8tw4EiflM26RFu2/4YunGRWNS0WD4V4r5DTYg2IiRs3zAdDuY7nBmV4f4FNaQYNo3I+1JJkjcE29LYqj11V1KjSVIYQTB7ROLTTrB1NVbKy2E3sZFt9yR+7iOSFP6FnFrQl8LxM1LAeGskCwuIHLve+Jf0sE6lkCTB6e57GY64h/RYqO37Nu39S18L87WKoFUgqpJ7yQB77b98Hi2BWx7k64o1adenJYHyibiQRE7j1F/TfDTIfHmaFTS1UkgahyE3J9ZDGZmfYEVHI1v1IOoSrCBzIHP0vE4MFUCpPSb+v9MI409ncpLSPRPhV8rXqDURSLEakgCmbyIA/wAtgeXy9IxBmA+Wrla6K2sj9WQGME2AMW8u2k2tI3GKc/EEoEVSZ1jygCbgjVuI2G0H5+Rvhtw74ioZ5RRzAIKyKVUXen6feSfsH1Ug4Vx5x3+SiVos/EeFLWbLIpBpMK1SVJ1Kg8IBCJswZtNtgOsnC+gaWXzUpKqSdXMWBgDnEmefLEnBqVTLOorANAbRVQytSmY1crtISxggiCOqriVUtU1G8gH6j+mMM4T5eXJ+mvy/diSbsO4pxMVQFWdxeOQn3wt4nwarUEAEQQFHUmZMiRJjb0xNl6GkGdyMWKvVCpMA6TYe4H5asLBrAlCC7Fi6eijZbJGm8NErIiDvEXkWifwwf8OMTX/0g6j09e2Heey9OsdLSKggKw3P7JX7XbmL3gQR8v5GYKLXDftTvJETt6dsbI5eeN69gOXLbO+M8Easq1aV9zHJwsmx5NZgAd4gXwR/gjhqQVDJVTJMAcokkKSAL79upOyNdqP+WPKBzvzVwT3mD7mMJvibjxWotMQXCgOR9iZYLb7RLX7W5mOxbSS6K0qsS/FGdlwWEwPT5gD1iNhbocSfD3DWzFF2RSSKiosxCGNTGQVEaYAuLx1xD8QZV6lJauhtyrgqRe7KbiIILD90dcWT4ez5oU0orSlgoLXjzaQXJtHzE3PKOmOz5XDFcFbOugLiHwUrIPEcBgpCsryBckDT4agyzEm8mTfbHnyoyyUJZQT5lDQwGxuAb7x9Ri0ce43Xq1tKwE8wUen2gZgdpvtsYisVsu9NgHBW0gAwY9jI6Xxfwyy8U8rV/QyNa15m/p/XGYK/S1+8/wCH5kYzGqg8QPKySWNywIE8rgz6WiMF0uI201CSDYvz9x9od7G252wKawEAYHzVYsfbEbbM9stfCsnC1VlaiPRqwytz0MQCphluBuAOhOAsm9DwAXkOZ8wk9eUxaBhJRqsGUoTqFhp3k7AdemD69E6aYdGpvUBKAISGuVkKLjzIwgDcG2JvFfuGtEgySONe48yk7AXiY9DInB+UrqqsgWyGxM21C53vcThfl6boGSAx1Q6qZboTpswIPKN/riai3h6w0zptbeJ/v64ZrVM52Q8WzLJpiwJv1kAb/WPrhbSy7VXIQDVfy9bHbvbbG+IZgs5JJK3I/wCfryw/4flFXTUpnysAYaAR1E+k4e2lQ18VRW6FF1BIBiYJvbexPWATG9sHcJz4VobWY1aNMSHItM8pgkT1xbq+XIUuUYoCTpCkjUJk7QSZNtyZxWK2TeoPECaXDMW1QoVVEaAJvp0kWGokkdBgL1djJXsg43QfQC1RSRuqiACe/P3GOOA8NYnU0qnUczOw6c5xxxXUInmfyjB/w9UinBNix/CJtzNpjBcvToEpa0XrhXG2p1GoMviUzMqTFwLlSflcDaN4iDzbVamXNA6fMVmC4UG8ETcD5mYwDsDthM3AHQiqDrXSCSh3B38pFwQdx22x3Vdk0lllRqJHIiQrH6oP9s9cebLhkVp6DF62DVz5nnoZ9Dz9rH0wxzla3vf2n+InCzPl3qghWIYataqdAE6YJFgbfKbxGJHfVUZZ9ei8rmD12gne2+OatpyJcWgb9NPiExImZ2t1J5f3zwVkOJpWzD06UkKJJPYwbC0yf4YV5kNUVlY6OUgTtI2tytLX2tGDvg3g60agaWLVFcDURfSUJJsDuR9Tg5KjjlXwNpaHnF+OrlqIfQGYVFCC/mqEEKDyIga9+QFtU4h+H3XLglaZrV2JerVnYm5CmDpUT81puT2LzddPGCGkjuCXUsJ8OFVC3SSYUWmzGREHOJ55aSanYIqxAHX9lRz9BiE5KWOEK7Wxm9IhHxsalYIjDWxAAUkgXj5pAm/IN3wQ1QsjOqrrqCL28oFy0CJYnTYbDYmZqdTia162sLBVGht2PTUe3TlfeMXDxUFIFTIZQx7WFhttJ95wviEvDwXFd0C9FezPARTQt4klIYmAAQGA2uZlgd+W3SncXZWJJDMzGB25bf3vi0/FnEiKTELKM6pJNreYzBk3VdukYQcO44FMNRo1FNoakmruVdVDIehB3649Lwik4KU3saMHVi7/ALercgn+4fzxmDsy7K7KqggMQDG4BscbxuBykV0Lf1Pbb6/hjpwqmDqJItEADbne9unPHMEMRYkHbecMMnws1vNIRdgSJJPMAdupjCJJi9AFOosgaW+Zec7EHpf0x7dntVQLVKIPC8RRUPoGIZrwGIUH1O5Jx5h/hhy5NUGdSquoWKmIa3KbXk/jf03hbLmMutTUJYfKCPnRbAhTfzANaZhZ2vn8R6UiiqjxqlwepUrNTiailhUBI8rAw0mY+bnN/fFkzfBlSlZ15BVhpLEQRMc979R1GH1DhR1VSiSVHiVHUDUVA1X+8wVpPOSTeMI6dCpm70lZ2UA6VQiIuoPmJvLGbT5TfVYxbyO10Ik2zrhX/T6tnCy5cL4YUHxmnSWPIC5sJBEW2PLBv/alTKV6VHNECkzoNak6ShYKxDEAqVm4I+0O0+t8HoLlqIp2DEXPMtAm2282FuVsI/ieiM3S0VBsZWLGYi5G4OxX0vYYvKKcbRXyi35igq0gihQi6QFMaYFog26fhiifH3AFqrTrgXQszLfzCpTK6bXnUEuP2uuH/BOJtUA1TOkW5C3K0kEifNfflgT4q4igRFBspJMwLAXJB3AXU47gYeMlKOi6h7Hj/DlR8srPBc1YUFdwAoa/OZG+2huuFNbPHSICoqao8sQCS0SLkAknFnzdFKLrFMKioxAO2zdSfMEDMx2DMsiXxTtYEaiCY+Vb/U7fScS407M848T1D4X4m1fKvTF3piVvuh2juDI/241X4o+g03ltNwDvzMTvBJJI9Y5Yqvw5mK9CulQoyLGkW8rI1jBFjBhvYE97Hm2HmNgZmxm/Qf16Y8tYHjyySXpe/wCpKmiDL6QVUtaJUnk43UkACJFiBG1t8cVCQ1WI87sZsBBJIv6GfpjM4oZTOwuItv2HriOk2sEk7fTHPr1HN6OqVC/I8gB7RjhOLGnmi5QPTSmaaeciVa7ta4kk3kEQsE6cSU8wFMwRHPkP7n64rvEKhFQzy2H8/wAR6zi2Di27HxRTdFwofE1CUlXDXUt5SAJ1cgCVBM9b2m0gfFHw9mQhzFU+KFMFaRMUwflIBUyptcXkrO9qwtYzOq8dT1749M4L8XFKFKmwV9aBSrKG1AEpJEEnyqN8a2sMXyo1SxKX4PO8hm/DZAy6TUJADEk9OQjeN8WHivG1ohFdvsqo0+bZQJMbXkeowbxzgmXqV1q0waSrfwxHzGZgyYBBHltEGCBYJs54EypL7Dzqp0adtLDqewiJEzaEljyNNu6Mi4k3Ds3rLqyLUpgmdQkaZMWNpMDf6WOFXxLQGTrDQqFHpBlJBtyawaAQwPLpgzh+chXWYBOqbEz69uUbAWxH8Z8SpjLrSZQ7rDU3IDeUmWBM7G5EdALRd8Sub1o0uayRpexWD8R/sp/s/wD1jMBDMr9xf/L/ANsaxrr6I0ehcfzIZoIBAGzAEGf2Ta2B8pkKuhV8MrpY6JAWUc6hBO92IEmbYz/C3qVFZtQTUBVMXpqNzEyZiAepExabTxKqShrBWBMrRAm0gyf9SqCo/aIIuceficsdQjv+xFR1RU85VbTp2+nLoR36YK4BnFSm0sVKMrED7SbGOhVoPoW64HyyLXU+GTrQQ1NhDLHPe4Mj02sdwKkqYvINx/T169cXyKXLZyXFl+putKuaysChGhUW0hyUaQRNhLTz8l4jA1bK0aQFGmgnyqgF45KWZpjbcnl9I+H5Y1WWmukVFEpESQskKdRHmkADnHLymVHFM8wpEGVcseUEE+WeRkANvtjBkw5JTVydDSTH/Cfip5Cn9d4SqoUeVgQwUkTBqU9yLAmADvAajiiVoOq9TazDzdCI8s9DHtvjznh9QgKm5Hy22n8fptB64tXDco7SW06m9wfWTz35HaSSBHr43zXFFYStFs4Wf1jFYXUoLdjN47GQR6nvgHjORZncIAxcRBHlCjeWMr8xDEXMKg0sFKuv4pxY5VUqeUxq5heUjSCxkm8CSZjlOLBkeILWVdJXciBaDqgz0uv9Tvg4402i/tYg/wCwGz1UI7tSy6KJKsGqVOcEsDHn/WHcEkkyQCvlnFPh4Uc5Wy5eRTcqp5kQCpI6kESOsxj6E4txmlk8s1Ryo0gAXEszWAkwBJO5Mc9gTjwbi+dfMZp6xTw3LS1M72AXnu0KOkxbHZKSIzIMllmQ+ZpJBkDYW+pN9/XFv4eEakviBjK6bfZZZ9LFPXb0xRq3EiXIFtNp7j+EjFt4E5q0jUNmXZTygkeysFYe+MORtRuRDd2xi9JVsZEggDtJH5DHNVqaoPDBkA7kXPmEiBYSOd9zsJwvznF1kAHVub/N72j5iRv1wvyHEDLqYOsExN5F5HoxH5DGZqUm7Wjr3VE+ZreIpUmCjbXiDsSP47icd08j483hgg94mfqSot2wNXrsI0qpmxBHvvEARz3/ACwfks14LgimJtZp5wRERabjra2GaaVxD0xdT4UEcrUcSJkKJmCRaSLWxZsnnUZQtMaQF3sSQpvMW3J6+mFWfdhq8Sn4ahZKaNlN5IIm8zJ68hjPhasuk6RAFQ27HSQPzHsMPLH5it/g24ILK/V0WzieQpfodY6fOqqwbdpB6wIU38ojaQJGKDoLAxyJntv/AD27Y9F4fWDUaiVfMRqB2llDGLbSQIFokc7jHmhzggLDaZDNeCVmdOqDBPof514UkgeLxxi00qVHdauq0qkRIWI5gkgfxwk4gzOoJAJRYAmTHPleN/riYtokdr8r/U43kxeT0kd+mNUWl0Y+VdAIpL9xv9p/ljeG5c/eH1GMw3IHm/Ra/hfNNUZ5JIpgAE9Cq7ja51/ltiy5mnrRApCqE0gaEbckm5UsBPfYLzuaZ/05zcmqhO6gjp5T/wDvDWvxOp+mFEKmlTUCoGvDGWttD+YL0s07DHnwnGHi5c16aGlqTD/8G+1KHTcFqYkR+0H8sX2GAXVq/wAuhiPla42NjBBMGJvH5wJxXjpIMxpF4ABkzbfdpiO+GHwTXNWi1RmLOXbVJkiIgSbxH5nrj04uObSWgp6srfGKzUCvjqdd9DHzIOoAAF4N7zHbGZjOmvqqan0EAFydWmREeb6DmNvSw/GOboLQZKoDMw8qTfVybqADz53F5x51ks41IVEBMVFIgbH67evc4jnjVJM5yLTwHilBWioDDEAOSCo2swFwJ7HlOLxlc1RItVpMegdT/HvH9jHl3DskjXYMvQzcyDy2g73B5d8J+JipSfT4hYbg7SPTkRsRimNuKCi/fH/EFNTL05B0uzsOUQANR5TBEdCTa01bNZxmpgFXaorqVIUyLuWk7QdQ26A8sJsvxB0vqJI78+X0t9MD/pzERJ2/jM9jy+vXHSTk7HjNxTXyPeIcYrVPLVq1qiq0qHqEgHaRMwY54GrZ2k4RXZg6WUzNhsrGLKDMG8TG2y1cwArR8xgA9BMk+tgPc4c1uEpXp06lFYYkrUGoxO+qTsI5DcxA5YSqdsT7AWraCfJobeT5iZv6dwRYzi3cDqVpmqh0lCrzABQrpB1rJsGMCTciBhTU4QujSssE+o6sJMAAmSsxAmQw1GwZOofBpXUkKoJUyCQAJBgWIE7cziWSmtC38AvFsooC1BMMCWP7xgC+5JMfjscJMlXmusKSSQiqJ5mCAOfT2xaMxQ8RI0+VRBjuxg/U4VfDGW08SoGdY8UGIAImfN0hZBntjLajF/OxF3ssWW+DaqFfFNNRzXxBqYQTEbSY6wN+WLRm8gCiZhSEhG1VeahaaAkbkELTeI6jvhLlqgqV6jVKmmdQBgmewjYQIHLDPL5xETwqh3XWVOwUEaZHViRA6A/eGMiyTiuUukr17sqtKyk8T4gH1yYDXbna0L3sB6444YyURpOoQdVrsAY5cyAPw6444rxEV82qciSCRGqTcQSDBFh6kjrgHMcOehV0A6g4BUgEBgZAO9mEm02PUQTtxSrvt7Ox5nB2h9/jj/rtEMWrMqSB8tyZX5gAJ80dLyMVvijotM1L62J0rNu5vJKieZJPMm+LGnDvByzVlpvUc6vkiI+0SWHygqZIjblzoOazhchmHMXHLoOwxaHLI7fQZSnkrl0E0KmqXO/P1xs5xlbymIvPT+uO2UBJHW/r/I/nONMoAjck3nkOnrit9EU6djQfGea/+X6qpPuSsk98bxWf0Wv0b6rjMU2W5HpHBKOWylZSVJABGsSdYYWb5gAIhgNJ/M4zjmTFGvXVJ01qpqi3JwHAtuPNhBwXNCqjUmPnQaqc8xzX2Fx6EYt1J6eYyepw3i0k8KxiZYBL8mh2EwYAHSDkyxXYnemed8ZzZqNpW6qfqeZ9BcD364I4VxmuqihSreGhkkhFkc2Mgau287dsK4BIDgxHIxteIHpGG+T+HqzhqtlU0iVSLsBBAA5CF3O82mcXUo463Q2kN0+E6ebTUleoa7NpQPH6zq3UAczqMe0YqeapPS1KwhkLI21ipIIn1GHvwpnGpvVqhSypTZgytBVhBBBBuDYMPulumEOcpNUqnWSSSzk9dRmfc/jg2mwy4+xLwniU+SDqvEc+e3Xc41xXIVHdSV0oVlWMQwMXEEye3LnGJeE0lWosDYxJub/l7YsVnySU4us6esqSPxW306YWeRxaSEc/gotfLFX07xcHrO316doxeMpwWmKYolQSD5v2m5tO4I5RsAO8qlpjVSc/ZaB7kf1+uHNOsGDGYOoR0uCbnl8u+BKba0JKTZTuJ8EelmXoqC2k2IH2TBVjyUQRc2nFh4bkjQoqh3JLG83NvwC/WcTeCXrNVdr6VEGYDKCA0DmFEepJwZWyBCi4MIthN53P1affCSy8kl+QylaBKZgMTtDT6QZ/DBHw+CcshMRBj1Vm/hP074V8RzfhoREkkr1i0n8OXfGcKzrfpCop1JrRbbBmBmOWkwQfbHOLcbQIxdDvOq7Uai0wSxAXcDfe5Prif4M+H2Lam1GsdQKQPKFN5M7kLPIQec4fV+D0qdFX1gQZIkEsdzb7IVYBJsDPQjFa4t8egB/0YK0EyVPyg2kmA1RdhIIUGJ3EyUeceKXZRQ+Sw0+I0cqaZcidJIOmTqIBnTM6REBjzJiSuKvxDMVC71GKszsxBWdMAwNIIB+UCLC0W6V/jnHxmKorhdFQqBUUSUlQApWSSAVgaeRWxgwOsh8REsVcagRABmBvtJtFo+m2O8mUVaOl1SJOHz4tNmJnUu9yBIH5WGLdnMo9UEIAfDMySNQneATJECTAPy8uYNPI5aqisHdaqQWBMBgI1ct4BI3uAPRjmM0lF2LsCpPkKknUvI7cxy3EmcZ+Xmy5RXVk0r2G/F/AfEo6aVTQsX1bmmokKsWHKQTcxe5BptWpQpQqIGYfaLNblupAn29cb+Ifi7MPoLLoouSABbVpie4gMIHfCWnTOjUgLDkADPuOWNODHkhBKb/A7TCrEx1jBtX4UZsr45ZfLUGvQ4ezbBo+Vg37pmxJF12RDNuCT4bNO0EAx6XB/DDT4czDK7q4Ph1KbK3+mxB9VZVI7jGhtRVsVaWxeuXpx8i/TGY5NM8pxmLWLbBMrVOtSoYsLjTvtvzxffhziAajVdRq1U/Mg3Wqvnp/uuyCD6jcXB+JM3qqiCTpEA7mOQntgThPEf0Osaq/LUgERMMCGntBEiO4xkm+SqitpsUfDHD1rVD4h8qQ0ROq8QTNgeuL+tW5PTt6HCfOcPShVqtSEU6ipUp/dKEmw6QSUI6pIsYEdLP+Ub7r7Cbj+++MfioSySUl0SyLYi4bnSmZqU12cskcogiD2IkH1xvieQ0ICZ1TEEHaTM9wwFv2hgF6f6wvMTO3X2vhweJGvRqU2YllgiwuRENPcLB7hTfG1tpprr3KcdWJqCGZHc/yw/yjwgj7xI9/N/HCZac2BN4W247gczGw3JjltY8vmBlpZ5aBAIXbaTB7CAORInY4GW1tCVaKhxzOlK+iI8J9usfkI+tsOshU1UnIuPIR/wCX88LMzw+rnK9SsKYQVGLechQq7KJMTCgCACbThrkTSo0hQDKztqLETBYXAE9ABvHO2KtLivkeUdBWTOogHbS09bQBHfzYPq5dkuI0EPJJJliwIAPLyk72sAJwuyrSrjYCLgXnffkNj74jqcSpqNJcsTynUx7AAf2cS470LHozMZZdFyAFk3EkSLnoT3/ngbJfEFGgSKSliY1OYm0gEWgfM2w5m+FnEuJnxNALBIAINpkQduX8ZwrqeVjGwOLxx6psqkOeL8UqZgESQnzBQOQ5tBuRveY3thDQrFWDKSGGxn+EbfngijVG9wwjSQdj/fPHNasHklQCRcrz7xtPpGKxjxVIKQRUpq6a0EWl0X7N41KDunUfZnpBx3w6iNJMyZ3HS3LAmVYqwKG42/s2IPS43Bw0SmsFkgBrlPunnE7r05jY8iVn0CS0NMpVQBS1SCOcHcTyg2MD3mZx1mOLKLsDUYCBubcoU9OpwqBhTb+f1/uYwtzFQg73xmWNSZNbO+IZ9qrksSb+UcgOw/s4jpN6/XHS1p+Yau+zfUb++MGndZ9x/c40vSooxpwvPP4tMamI1CxJI6XBN98Ns/kyjggwjpI7Qbr66vwYYRZB4qp64uObyjVsvpp3YNqC9REHSeu1jE8pMDGOc0ppS6ZB90ApkpAP6m457+/l3xvA7U2BgiCLQTB+mMw/mncSJ62pieuOc5VApkkTBGB6NT88dZ6oBSeeg+sjAXYUG8J4walFqLbpLJ2BI1AdtjHYdDPFOvAYbWJE7bGMVzKZkq6sNxf+f4Ye8Upmmshok7xbaYnlafphpRV18lHGxdWpwJZtMnnviTJZhS+mkCWj5mMADnYctuuBMzV1EEzteevP2wfw+mKQgCS2/wDL2n6ziklSObpDWvmaiqBML+yNM+wxHw8GdUwRMdu+Bkrs5ubTOCMx5KLRuVge9vyOOgnXqJCbh3EKj5qnLErqE3+s++Dsrw4DNeKTaxjqRvP0/wDLCzJU9NZGm2oe0nFhLgMR1v8AWD/LHTdPQ8pb0FVacUxEBGJt16zy3wtzFBEDOFVWCmCBEW7b4nfNBRc+3f064ScbzpOlRYbn+H8/fCQi2wK2xeq6l0G33Sep5T3v+fXHFXLEgsSBETNrmLYIyfybkeeJ+n9ca4nTg3v1jnPP07Y08t0V5bo4yWSkEk9pF7/yFsRVaGgkH+/fBlCpCqBO8e5v774Yfo4C69IZwJAI9bR1vOFc6YvJp7FY4eWOmdAAm5ue8C/pywUtYUwUAsbmd5kfQkC49JkjHJqhQT8rVJGq5kjfc26E73HuM6EEbE9sF7Qz6Dgspa7dOvp3ibc4MbQVtTMD7g974L8Yrbb+/wC/piLO0Q4Lrut2Xp+0B92d+nobTgl7giiKnnT0X/aMELmCZ2v2GFosRywfSC9PrzxXih6CcvROnxNgDA9f6Ti3fDma1TvYR/ftiq5DNW8IvpVmBmTE7XXa4tPLFp4BQNNDqiZnfly/LHn+Nx3Bsz5I6LB+lH+4/ljMLf8AEqXN1+oxmPB45Pv/AHI8mU1DfEfFG/VfvDGYzH0ke0WXYoouVMixAt2w6SoWydXUSdMETeDI/mcZjMXn7fuWYkqHb2w8ff6/xxmMwZC5O0FZQfniTi7R4YGxJn+/fGsZhZfpIrs6oZdVpKQqyeZAJ35E7e2OqL2Y89HQfeIxmMxlfbCu2QtSDEyJjT/96Y/Jj9cIOJtBJ56j+eMxmNGLsrE6pf5U8yZwz4jSBm33v/qT+YxmMwMn6kLPsGydmUCwtthizeb3xmMwshH2aWipp1wQCAzkdiBI/HCBlggdh/DG8Zi66NHsOPhrIpWzFNKg1KZkSR+IIOAOPr4GbrCl5QlRwvOAGYAXmbWvvjeMwI/qAgfitELXZVEC1h3APtvtjVHbGYzDod9kLcsWj4Zqk0a4JJgfwONYzEPE/wCm/wChOfQuGMxmMxyJn//Z"/>
          <p:cNvSpPr>
            <a:spLocks noChangeAspect="1" noChangeArrowheads="1"/>
          </p:cNvSpPr>
          <p:nvPr/>
        </p:nvSpPr>
        <p:spPr bwMode="auto">
          <a:xfrm>
            <a:off x="63500" y="-1193800"/>
            <a:ext cx="1847850" cy="2466975"/>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30410" name="Picture 10" descr="http://media.paperblog.fr/i/87/877394/saison-capres-L-3.jpeg"/>
          <p:cNvPicPr>
            <a:picLocks noChangeAspect="1" noChangeArrowheads="1"/>
          </p:cNvPicPr>
          <p:nvPr/>
        </p:nvPicPr>
        <p:blipFill>
          <a:blip r:embed="rId5" cstate="print"/>
          <a:srcRect/>
          <a:stretch>
            <a:fillRect/>
          </a:stretch>
        </p:blipFill>
        <p:spPr bwMode="auto">
          <a:xfrm>
            <a:off x="323528" y="836712"/>
            <a:ext cx="3190875" cy="4257675"/>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a:xfrm>
            <a:off x="539552" y="188640"/>
            <a:ext cx="7772400" cy="936104"/>
          </a:xfrm>
        </p:spPr>
        <p:txBody>
          <a:bodyPr>
            <a:noAutofit/>
          </a:bodyPr>
          <a:lstStyle/>
          <a:p>
            <a:r>
              <a:rPr lang="fr-FR" sz="4000" dirty="0" smtClean="0"/>
              <a:t>Grandes étapes</a:t>
            </a:r>
            <a:endParaRPr lang="fr-FR" sz="4000" dirty="0"/>
          </a:p>
        </p:txBody>
      </p:sp>
      <p:sp>
        <p:nvSpPr>
          <p:cNvPr id="4" name="Rectangle 5"/>
          <p:cNvSpPr>
            <a:spLocks noChangeArrowheads="1"/>
          </p:cNvSpPr>
          <p:nvPr/>
        </p:nvSpPr>
        <p:spPr bwMode="auto">
          <a:xfrm>
            <a:off x="0" y="1412776"/>
            <a:ext cx="8964488" cy="4464496"/>
          </a:xfrm>
          <a:prstGeom prst="rect">
            <a:avLst/>
          </a:prstGeom>
          <a:noFill/>
          <a:ln w="9525">
            <a:noFill/>
            <a:miter lim="800000"/>
            <a:headEnd/>
            <a:tailEnd/>
          </a:ln>
          <a:effectLst/>
        </p:spPr>
        <p:txBody>
          <a:bodyPr/>
          <a:lstStyle/>
          <a:p>
            <a:pPr marL="1028700" lvl="1" indent="-571500">
              <a:spcBef>
                <a:spcPct val="20000"/>
              </a:spcBef>
              <a:buFont typeface="+mj-lt"/>
              <a:buAutoNum type="arabicPeriod"/>
            </a:pPr>
            <a:r>
              <a:rPr lang="fr-FR" sz="2800" dirty="0" smtClean="0">
                <a:latin typeface="+mn-lt"/>
              </a:rPr>
              <a:t>Délimitation de la filière</a:t>
            </a:r>
          </a:p>
          <a:p>
            <a:pPr marL="1028700" lvl="1" indent="-571500">
              <a:spcBef>
                <a:spcPct val="20000"/>
              </a:spcBef>
              <a:buFont typeface="+mj-lt"/>
              <a:buAutoNum type="arabicPeriod"/>
            </a:pPr>
            <a:r>
              <a:rPr lang="fr-FR" sz="2800" dirty="0" smtClean="0">
                <a:latin typeface="+mn-lt"/>
              </a:rPr>
              <a:t>Collecte de l’information</a:t>
            </a:r>
          </a:p>
          <a:p>
            <a:pPr marL="1028700" lvl="1" indent="-571500">
              <a:spcBef>
                <a:spcPct val="20000"/>
              </a:spcBef>
              <a:buFont typeface="+mj-lt"/>
              <a:buAutoNum type="arabicPeriod"/>
            </a:pPr>
            <a:r>
              <a:rPr lang="fr-FR" sz="2800" dirty="0" smtClean="0">
                <a:latin typeface="+mn-lt"/>
              </a:rPr>
              <a:t>Analyse de l’information – différentes approches</a:t>
            </a:r>
          </a:p>
          <a:p>
            <a:pPr marL="1485900" lvl="2" indent="-571500">
              <a:spcBef>
                <a:spcPct val="20000"/>
              </a:spcBef>
              <a:buFont typeface="Arial" pitchFamily="34" charset="0"/>
              <a:buChar char="•"/>
            </a:pPr>
            <a:r>
              <a:rPr lang="fr-FR" sz="2800" dirty="0" smtClean="0">
                <a:latin typeface="+mn-lt"/>
              </a:rPr>
              <a:t>Analyse fonctionnelle et identification des flux</a:t>
            </a:r>
          </a:p>
          <a:p>
            <a:pPr marL="1485900" lvl="2" indent="-571500">
              <a:spcBef>
                <a:spcPct val="20000"/>
              </a:spcBef>
              <a:buFont typeface="Arial" pitchFamily="34" charset="0"/>
              <a:buChar char="•"/>
            </a:pPr>
            <a:r>
              <a:rPr lang="fr-FR" sz="2800" dirty="0" smtClean="0">
                <a:latin typeface="+mn-lt"/>
              </a:rPr>
              <a:t>Analyse des relations entre acteurs et des transactions commerciales</a:t>
            </a:r>
          </a:p>
          <a:p>
            <a:pPr marL="1485900" lvl="2" indent="-571500">
              <a:spcBef>
                <a:spcPct val="20000"/>
              </a:spcBef>
              <a:buFont typeface="Arial" pitchFamily="34" charset="0"/>
              <a:buChar char="•"/>
            </a:pPr>
            <a:r>
              <a:rPr lang="fr-FR" sz="2800" dirty="0" smtClean="0">
                <a:latin typeface="+mn-lt"/>
              </a:rPr>
              <a:t>Analyse financière et économique</a:t>
            </a:r>
          </a:p>
          <a:p>
            <a:pPr marL="1485900" lvl="2" indent="-571500">
              <a:spcBef>
                <a:spcPct val="20000"/>
              </a:spcBef>
              <a:buFont typeface="Arial" pitchFamily="34" charset="0"/>
              <a:buChar char="•"/>
            </a:pPr>
            <a:r>
              <a:rPr lang="fr-FR" sz="2800" dirty="0" smtClean="0">
                <a:latin typeface="+mn-lt"/>
              </a:rPr>
              <a:t>Analyse politique et sociale</a:t>
            </a:r>
          </a:p>
          <a:p>
            <a:pPr marL="1028700" lvl="1" indent="-571500">
              <a:spcBef>
                <a:spcPct val="20000"/>
              </a:spcBef>
              <a:buFont typeface="+mj-lt"/>
              <a:buAutoNum type="arabicPeriod"/>
            </a:pPr>
            <a:r>
              <a:rPr lang="fr-FR" sz="2800" dirty="0" smtClean="0">
                <a:latin typeface="+mn-lt"/>
              </a:rPr>
              <a:t>Formulation d’un diagnostic et recommandations</a:t>
            </a:r>
          </a:p>
          <a:p>
            <a:pPr marL="1028700" lvl="1" indent="-571500">
              <a:spcBef>
                <a:spcPct val="20000"/>
              </a:spcBef>
            </a:pPr>
            <a:endParaRPr lang="fr-FR" sz="1600" dirty="0" smtClean="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down)">
                                      <p:cBhvr>
                                        <p:cTn id="10" dur="500"/>
                                        <p:tgtEl>
                                          <p:spTgt spid="4">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wipe(down)">
                                      <p:cBhvr>
                                        <p:cTn id="13" dur="500"/>
                                        <p:tgtEl>
                                          <p:spTgt spid="4">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wipe(down)">
                                      <p:cBhvr>
                                        <p:cTn id="16" dur="500"/>
                                        <p:tgtEl>
                                          <p:spTgt spid="4">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wipe(down)">
                                      <p:cBhvr>
                                        <p:cTn id="19" dur="500"/>
                                        <p:tgtEl>
                                          <p:spTgt spid="4">
                                            <p:txEl>
                                              <p:pRg st="4" end="4"/>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wipe(down)">
                                      <p:cBhvr>
                                        <p:cTn id="22" dur="500"/>
                                        <p:tgtEl>
                                          <p:spTgt spid="4">
                                            <p:txEl>
                                              <p:pRg st="5" end="5"/>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wipe(down)">
                                      <p:cBhvr>
                                        <p:cTn id="25" dur="500"/>
                                        <p:tgtEl>
                                          <p:spTgt spid="4">
                                            <p:txEl>
                                              <p:pRg st="6" end="6"/>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wipe(down)">
                                      <p:cBhvr>
                                        <p:cTn id="28"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a:xfrm>
            <a:off x="539552" y="188640"/>
            <a:ext cx="7772400" cy="936104"/>
          </a:xfrm>
        </p:spPr>
        <p:txBody>
          <a:bodyPr>
            <a:noAutofit/>
          </a:bodyPr>
          <a:lstStyle/>
          <a:p>
            <a:r>
              <a:rPr lang="fr-FR" sz="3600" dirty="0" smtClean="0"/>
              <a:t>Délimitation de la filière</a:t>
            </a:r>
            <a:endParaRPr lang="fr-FR" sz="3600" dirty="0"/>
          </a:p>
        </p:txBody>
      </p:sp>
      <p:sp>
        <p:nvSpPr>
          <p:cNvPr id="4" name="Rectangle 5"/>
          <p:cNvSpPr>
            <a:spLocks noChangeArrowheads="1"/>
          </p:cNvSpPr>
          <p:nvPr/>
        </p:nvSpPr>
        <p:spPr bwMode="auto">
          <a:xfrm>
            <a:off x="539552" y="1340768"/>
            <a:ext cx="7488832" cy="5517232"/>
          </a:xfrm>
          <a:prstGeom prst="rect">
            <a:avLst/>
          </a:prstGeom>
          <a:noFill/>
          <a:ln w="9525">
            <a:noFill/>
            <a:miter lim="800000"/>
            <a:headEnd/>
            <a:tailEnd/>
          </a:ln>
          <a:effectLst/>
        </p:spPr>
        <p:txBody>
          <a:bodyPr/>
          <a:lstStyle/>
          <a:p>
            <a:pPr marL="571500" lvl="1" indent="-571500">
              <a:spcBef>
                <a:spcPct val="20000"/>
              </a:spcBef>
            </a:pPr>
            <a:r>
              <a:rPr lang="fr-FR" sz="2800" dirty="0" smtClean="0">
                <a:latin typeface="+mn-lt"/>
              </a:rPr>
              <a:t>Zone de production et territoire de travail </a:t>
            </a:r>
          </a:p>
          <a:p>
            <a:pPr marL="571500" indent="-571500">
              <a:spcBef>
                <a:spcPct val="20000"/>
              </a:spcBef>
            </a:pPr>
            <a:endParaRPr lang="fr-FR" sz="2800" dirty="0" smtClean="0">
              <a:latin typeface="+mn-lt"/>
            </a:endParaRPr>
          </a:p>
          <a:p>
            <a:pPr marL="571500" indent="-571500">
              <a:spcBef>
                <a:spcPct val="20000"/>
              </a:spcBef>
            </a:pPr>
            <a:r>
              <a:rPr lang="fr-FR" sz="2800" dirty="0" smtClean="0">
                <a:latin typeface="+mn-lt"/>
              </a:rPr>
              <a:t>Identifier les produits à étudier : produits vivriers exportés, produits bruts, transformés, semi-transformés, les </a:t>
            </a:r>
            <a:r>
              <a:rPr lang="fr-FR" sz="2800" dirty="0" err="1" smtClean="0">
                <a:latin typeface="+mn-lt"/>
              </a:rPr>
              <a:t>co-produits</a:t>
            </a:r>
            <a:r>
              <a:rPr lang="fr-FR" sz="2800" dirty="0" smtClean="0">
                <a:latin typeface="+mn-lt"/>
              </a:rPr>
              <a:t>…</a:t>
            </a:r>
          </a:p>
          <a:p>
            <a:pPr marL="1028700" lvl="1" indent="-571500">
              <a:spcBef>
                <a:spcPct val="20000"/>
              </a:spcBef>
            </a:pPr>
            <a:endParaRPr lang="fr-FR" sz="2800" dirty="0" smtClean="0">
              <a:latin typeface="+mn-lt"/>
            </a:endParaRPr>
          </a:p>
          <a:p>
            <a:pPr marL="571500" indent="-571500">
              <a:spcBef>
                <a:spcPct val="20000"/>
              </a:spcBef>
            </a:pPr>
            <a:r>
              <a:rPr lang="fr-FR" sz="2800" dirty="0" smtClean="0">
                <a:latin typeface="+mn-lt"/>
              </a:rPr>
              <a:t>Acteurs pris en compte : directs ou indirects – « épaisseur de la filière »</a:t>
            </a:r>
          </a:p>
          <a:p>
            <a:pPr marL="571500" indent="-571500">
              <a:spcBef>
                <a:spcPct val="20000"/>
              </a:spcBef>
            </a:pPr>
            <a:endParaRPr lang="fr-FR" sz="2800" dirty="0" smtClean="0">
              <a:latin typeface="+mn-lt"/>
            </a:endParaRPr>
          </a:p>
          <a:p>
            <a:pPr marL="571500" indent="-571500">
              <a:spcBef>
                <a:spcPct val="20000"/>
              </a:spcBef>
            </a:pPr>
            <a:r>
              <a:rPr lang="fr-FR" sz="2800" dirty="0" smtClean="0">
                <a:latin typeface="+mn-lt"/>
              </a:rPr>
              <a:t>Filières longues/filières courtes</a:t>
            </a:r>
          </a:p>
          <a:p>
            <a:pPr marL="571500" indent="-571500">
              <a:spcBef>
                <a:spcPct val="20000"/>
              </a:spcBef>
            </a:pPr>
            <a:r>
              <a:rPr lang="fr-FR" sz="2800" dirty="0" smtClean="0">
                <a:latin typeface="+mn-lt"/>
              </a:rPr>
              <a:t>Marchés locaux/internationaux</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a:xfrm>
            <a:off x="539552" y="188640"/>
            <a:ext cx="7772400" cy="936104"/>
          </a:xfrm>
        </p:spPr>
        <p:txBody>
          <a:bodyPr>
            <a:noAutofit/>
          </a:bodyPr>
          <a:lstStyle/>
          <a:p>
            <a:r>
              <a:rPr lang="fr-FR" sz="3600" dirty="0" smtClean="0"/>
              <a:t>Collecte de l’information</a:t>
            </a:r>
            <a:endParaRPr lang="fr-FR" sz="3600" dirty="0"/>
          </a:p>
        </p:txBody>
      </p:sp>
      <p:sp>
        <p:nvSpPr>
          <p:cNvPr id="4" name="Rectangle 5"/>
          <p:cNvSpPr>
            <a:spLocks noChangeArrowheads="1"/>
          </p:cNvSpPr>
          <p:nvPr/>
        </p:nvSpPr>
        <p:spPr bwMode="auto">
          <a:xfrm>
            <a:off x="539552" y="1772816"/>
            <a:ext cx="7992888" cy="4536504"/>
          </a:xfrm>
          <a:prstGeom prst="rect">
            <a:avLst/>
          </a:prstGeom>
          <a:noFill/>
          <a:ln w="9525">
            <a:noFill/>
            <a:miter lim="800000"/>
            <a:headEnd/>
            <a:tailEnd/>
          </a:ln>
          <a:effectLst/>
        </p:spPr>
        <p:txBody>
          <a:bodyPr/>
          <a:lstStyle/>
          <a:p>
            <a:pPr marL="571500" indent="-571500">
              <a:spcBef>
                <a:spcPct val="20000"/>
              </a:spcBef>
            </a:pPr>
            <a:r>
              <a:rPr lang="fr-FR" sz="2800" dirty="0" smtClean="0">
                <a:latin typeface="+mn-lt"/>
              </a:rPr>
              <a:t>Informations bibliographiques </a:t>
            </a:r>
          </a:p>
          <a:p>
            <a:pPr marL="571500" indent="-571500">
              <a:spcBef>
                <a:spcPct val="20000"/>
              </a:spcBef>
            </a:pPr>
            <a:endParaRPr lang="fr-FR" sz="2800" dirty="0" smtClean="0">
              <a:latin typeface="+mn-lt"/>
            </a:endParaRPr>
          </a:p>
          <a:p>
            <a:pPr marL="571500" indent="-571500">
              <a:spcBef>
                <a:spcPct val="20000"/>
              </a:spcBef>
            </a:pPr>
            <a:r>
              <a:rPr lang="fr-FR" sz="2800" dirty="0" smtClean="0">
                <a:latin typeface="+mn-lt"/>
              </a:rPr>
              <a:t>Sur le terrain </a:t>
            </a:r>
          </a:p>
          <a:p>
            <a:pPr marL="571500" indent="-571500">
              <a:spcBef>
                <a:spcPct val="20000"/>
              </a:spcBef>
            </a:pPr>
            <a:r>
              <a:rPr lang="fr-FR" sz="2800" dirty="0" smtClean="0">
                <a:latin typeface="+mn-lt"/>
              </a:rPr>
              <a:t>	 Interviews </a:t>
            </a:r>
            <a:r>
              <a:rPr lang="fr-FR" sz="2800" dirty="0" smtClean="0">
                <a:latin typeface="+mj-lt"/>
              </a:rPr>
              <a:t> : rencontres tous les acteurs de la filière étudiée –questionnaires – confrontation avec données bibliographiques</a:t>
            </a:r>
          </a:p>
          <a:p>
            <a:pPr marL="571500" indent="-571500">
              <a:spcBef>
                <a:spcPct val="20000"/>
              </a:spcBef>
            </a:pPr>
            <a:r>
              <a:rPr lang="fr-FR" sz="2800" dirty="0" smtClean="0">
                <a:latin typeface="+mn-lt"/>
              </a:rPr>
              <a:t>	</a:t>
            </a:r>
          </a:p>
          <a:p>
            <a:pPr marL="571500" indent="-571500">
              <a:spcBef>
                <a:spcPct val="20000"/>
              </a:spcBef>
            </a:pPr>
            <a:r>
              <a:rPr lang="fr-FR" sz="2800" dirty="0" smtClean="0">
                <a:latin typeface="+mn-lt"/>
              </a:rPr>
              <a:t>	Visite de terrain : des unités de production-transformation / des marchés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a:xfrm>
            <a:off x="539552" y="116632"/>
            <a:ext cx="7772400" cy="936104"/>
          </a:xfrm>
        </p:spPr>
        <p:txBody>
          <a:bodyPr>
            <a:noAutofit/>
          </a:bodyPr>
          <a:lstStyle/>
          <a:p>
            <a:r>
              <a:rPr lang="fr-FR" sz="3600" dirty="0" smtClean="0"/>
              <a:t>Analyse de l’information</a:t>
            </a:r>
            <a:br>
              <a:rPr lang="fr-FR" sz="3600" dirty="0" smtClean="0"/>
            </a:br>
            <a:r>
              <a:rPr lang="fr-FR" sz="3200" dirty="0" smtClean="0"/>
              <a:t>Analyse organisationnelle et fonctionnelle</a:t>
            </a:r>
            <a:endParaRPr lang="fr-FR" sz="3600" dirty="0"/>
          </a:p>
        </p:txBody>
      </p:sp>
      <p:sp>
        <p:nvSpPr>
          <p:cNvPr id="4" name="Rectangle 5"/>
          <p:cNvSpPr>
            <a:spLocks noChangeArrowheads="1"/>
          </p:cNvSpPr>
          <p:nvPr/>
        </p:nvSpPr>
        <p:spPr bwMode="auto">
          <a:xfrm>
            <a:off x="251520" y="1484784"/>
            <a:ext cx="8676456" cy="5112568"/>
          </a:xfrm>
          <a:prstGeom prst="rect">
            <a:avLst/>
          </a:prstGeom>
          <a:noFill/>
          <a:ln w="9525">
            <a:noFill/>
            <a:miter lim="800000"/>
            <a:headEnd/>
            <a:tailEnd/>
          </a:ln>
          <a:effectLst/>
        </p:spPr>
        <p:txBody>
          <a:bodyPr/>
          <a:lstStyle/>
          <a:p>
            <a:pPr marL="571500" indent="-571500">
              <a:spcBef>
                <a:spcPct val="20000"/>
              </a:spcBef>
            </a:pPr>
            <a:r>
              <a:rPr lang="fr-FR" sz="2800" dirty="0" smtClean="0">
                <a:latin typeface="+mn-lt"/>
              </a:rPr>
              <a:t>Analyse fonctionnelle</a:t>
            </a:r>
          </a:p>
          <a:p>
            <a:pPr marL="571500" indent="-571500">
              <a:spcBef>
                <a:spcPct val="20000"/>
              </a:spcBef>
            </a:pPr>
            <a:r>
              <a:rPr lang="fr-FR" sz="2800" dirty="0" smtClean="0">
                <a:latin typeface="+mn-lt"/>
              </a:rPr>
              <a:t>	Fonction et rôle de chacun des agents –	</a:t>
            </a:r>
            <a:r>
              <a:rPr lang="fr-FR" dirty="0" smtClean="0">
                <a:latin typeface="+mn-lt"/>
              </a:rPr>
              <a:t>appréciations de sa situation</a:t>
            </a:r>
            <a:endParaRPr lang="fr-FR" sz="2800" dirty="0" smtClean="0">
              <a:latin typeface="+mn-lt"/>
            </a:endParaRPr>
          </a:p>
          <a:p>
            <a:pPr marL="571500" indent="-571500">
              <a:spcBef>
                <a:spcPct val="20000"/>
              </a:spcBef>
            </a:pPr>
            <a:r>
              <a:rPr lang="fr-FR" sz="2800" dirty="0" smtClean="0">
                <a:latin typeface="+mn-lt"/>
              </a:rPr>
              <a:t> 	Description des différents circuits </a:t>
            </a:r>
          </a:p>
          <a:p>
            <a:pPr marL="571500" indent="-571500">
              <a:spcBef>
                <a:spcPct val="20000"/>
              </a:spcBef>
            </a:pPr>
            <a:r>
              <a:rPr lang="fr-FR" sz="2800" dirty="0" smtClean="0">
                <a:latin typeface="+mn-lt"/>
              </a:rPr>
              <a:t>Analyse des flux</a:t>
            </a:r>
          </a:p>
          <a:p>
            <a:pPr marL="571500" indent="-571500">
              <a:spcBef>
                <a:spcPct val="20000"/>
              </a:spcBef>
            </a:pPr>
            <a:r>
              <a:rPr lang="fr-FR" sz="2800" dirty="0" smtClean="0">
                <a:latin typeface="+mn-lt"/>
              </a:rPr>
              <a:t>	d’un point de vue géographique </a:t>
            </a:r>
            <a:r>
              <a:rPr lang="fr-FR" dirty="0" smtClean="0">
                <a:latin typeface="+mn-lt"/>
              </a:rPr>
              <a:t>(éloignement UP et UC)</a:t>
            </a:r>
            <a:endParaRPr lang="fr-FR" sz="2800" dirty="0" smtClean="0">
              <a:latin typeface="+mn-lt"/>
            </a:endParaRPr>
          </a:p>
          <a:p>
            <a:pPr marL="571500" indent="-571500">
              <a:spcBef>
                <a:spcPct val="20000"/>
              </a:spcBef>
            </a:pPr>
            <a:r>
              <a:rPr lang="fr-FR" sz="2800" dirty="0" smtClean="0">
                <a:latin typeface="+mn-lt"/>
              </a:rPr>
              <a:t>	dans le temps </a:t>
            </a:r>
            <a:r>
              <a:rPr lang="fr-FR" dirty="0" smtClean="0">
                <a:latin typeface="+mn-lt"/>
              </a:rPr>
              <a:t>(calendrier de production et vente  sur les marchés)</a:t>
            </a:r>
          </a:p>
          <a:p>
            <a:pPr marL="571500" indent="-571500">
              <a:spcBef>
                <a:spcPct val="20000"/>
              </a:spcBef>
            </a:pPr>
            <a:r>
              <a:rPr lang="fr-FR" sz="2800" dirty="0" smtClean="0">
                <a:latin typeface="+mn-lt"/>
              </a:rPr>
              <a:t>L’organisation et la structuration de la filière  </a:t>
            </a:r>
          </a:p>
          <a:p>
            <a:pPr marL="571500" indent="-571500">
              <a:spcBef>
                <a:spcPct val="20000"/>
              </a:spcBef>
            </a:pPr>
            <a:r>
              <a:rPr lang="fr-FR" sz="2800" dirty="0" smtClean="0">
                <a:latin typeface="+mn-lt"/>
              </a:rPr>
              <a:t>	</a:t>
            </a:r>
            <a:r>
              <a:rPr lang="fr-FR" dirty="0" smtClean="0">
                <a:latin typeface="+mn-lt"/>
              </a:rPr>
              <a:t>Producteurs :</a:t>
            </a:r>
            <a:r>
              <a:rPr lang="fr-FR" sz="2800" dirty="0" smtClean="0">
                <a:latin typeface="+mn-lt"/>
              </a:rPr>
              <a:t> </a:t>
            </a:r>
            <a:r>
              <a:rPr lang="fr-FR" dirty="0" smtClean="0">
                <a:latin typeface="+mn-lt"/>
              </a:rPr>
              <a:t>atomicité des producteurs , coopératives…</a:t>
            </a:r>
          </a:p>
          <a:p>
            <a:pPr marL="571500" indent="-571500">
              <a:spcBef>
                <a:spcPct val="20000"/>
              </a:spcBef>
            </a:pPr>
            <a:r>
              <a:rPr lang="fr-FR" dirty="0" smtClean="0">
                <a:latin typeface="+mn-lt"/>
              </a:rPr>
              <a:t>	Vente : </a:t>
            </a:r>
            <a:r>
              <a:rPr lang="fr-FR" dirty="0" err="1" smtClean="0">
                <a:latin typeface="+mn-lt"/>
              </a:rPr>
              <a:t>nbre</a:t>
            </a:r>
            <a:r>
              <a:rPr lang="fr-FR" dirty="0" smtClean="0">
                <a:latin typeface="+mn-lt"/>
              </a:rPr>
              <a:t> industriels, intermédiaires, grande distribution …</a:t>
            </a:r>
            <a:endParaRPr lang="fr-FR" sz="2800" dirty="0" smtClean="0">
              <a:latin typeface="+mn-lt"/>
            </a:endParaRPr>
          </a:p>
          <a:p>
            <a:pPr marL="571500" indent="-571500">
              <a:spcBef>
                <a:spcPct val="20000"/>
              </a:spcBef>
            </a:pPr>
            <a:r>
              <a:rPr lang="fr-FR" sz="2800" dirty="0" smtClean="0">
                <a:latin typeface="+mn-lt"/>
              </a:rPr>
              <a:t>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a:xfrm>
            <a:off x="539552" y="188640"/>
            <a:ext cx="7772400" cy="936104"/>
          </a:xfrm>
        </p:spPr>
        <p:txBody>
          <a:bodyPr>
            <a:noAutofit/>
          </a:bodyPr>
          <a:lstStyle/>
          <a:p>
            <a:r>
              <a:rPr lang="fr-FR" sz="3600" dirty="0" smtClean="0"/>
              <a:t>Analyse de l’information</a:t>
            </a:r>
            <a:br>
              <a:rPr lang="fr-FR" sz="3600" dirty="0" smtClean="0"/>
            </a:br>
            <a:r>
              <a:rPr lang="fr-FR" sz="3200" dirty="0" smtClean="0"/>
              <a:t>Analyse des relations et transactions</a:t>
            </a:r>
            <a:endParaRPr lang="fr-FR" sz="3600" dirty="0"/>
          </a:p>
        </p:txBody>
      </p:sp>
      <p:sp>
        <p:nvSpPr>
          <p:cNvPr id="4" name="Rectangle 5"/>
          <p:cNvSpPr>
            <a:spLocks noChangeArrowheads="1"/>
          </p:cNvSpPr>
          <p:nvPr/>
        </p:nvSpPr>
        <p:spPr bwMode="auto">
          <a:xfrm>
            <a:off x="251520" y="1700808"/>
            <a:ext cx="8568952" cy="4536504"/>
          </a:xfrm>
          <a:prstGeom prst="rect">
            <a:avLst/>
          </a:prstGeom>
          <a:noFill/>
          <a:ln w="9525">
            <a:noFill/>
            <a:miter lim="800000"/>
            <a:headEnd/>
            <a:tailEnd/>
          </a:ln>
          <a:effectLst/>
        </p:spPr>
        <p:txBody>
          <a:bodyPr/>
          <a:lstStyle/>
          <a:p>
            <a:pPr marL="571500" indent="-571500">
              <a:spcBef>
                <a:spcPct val="20000"/>
              </a:spcBef>
            </a:pPr>
            <a:endParaRPr lang="fr-FR" sz="2800" dirty="0" smtClean="0">
              <a:latin typeface="+mn-lt"/>
            </a:endParaRPr>
          </a:p>
        </p:txBody>
      </p:sp>
      <p:sp>
        <p:nvSpPr>
          <p:cNvPr id="5" name="Rectangle 5"/>
          <p:cNvSpPr>
            <a:spLocks noChangeArrowheads="1"/>
          </p:cNvSpPr>
          <p:nvPr/>
        </p:nvSpPr>
        <p:spPr bwMode="auto">
          <a:xfrm>
            <a:off x="1115616" y="2420888"/>
            <a:ext cx="7056784" cy="2808312"/>
          </a:xfrm>
          <a:prstGeom prst="rect">
            <a:avLst/>
          </a:prstGeom>
          <a:noFill/>
          <a:ln w="9525">
            <a:noFill/>
            <a:miter lim="800000"/>
            <a:headEnd/>
            <a:tailEnd/>
          </a:ln>
          <a:effectLst/>
        </p:spPr>
        <p:txBody>
          <a:bodyPr/>
          <a:lstStyle/>
          <a:p>
            <a:pPr marL="571500" indent="-571500">
              <a:spcBef>
                <a:spcPct val="20000"/>
              </a:spcBef>
            </a:pPr>
            <a:r>
              <a:rPr lang="fr-FR" sz="2800" dirty="0" smtClean="0">
                <a:latin typeface="+mn-lt"/>
              </a:rPr>
              <a:t>Les transactions : </a:t>
            </a:r>
            <a:r>
              <a:rPr lang="fr-FR" dirty="0" smtClean="0">
                <a:latin typeface="+mn-lt"/>
              </a:rPr>
              <a:t>intermédiaires, avance de paiement et gestion de la trésorerie</a:t>
            </a:r>
            <a:endParaRPr lang="fr-FR" sz="2800" dirty="0" smtClean="0">
              <a:latin typeface="+mn-lt"/>
            </a:endParaRPr>
          </a:p>
          <a:p>
            <a:pPr marL="571500" indent="-571500">
              <a:spcBef>
                <a:spcPct val="20000"/>
              </a:spcBef>
            </a:pPr>
            <a:r>
              <a:rPr lang="fr-FR" sz="2800" dirty="0" smtClean="0">
                <a:latin typeface="+mn-lt"/>
              </a:rPr>
              <a:t>La spécialisation des opérateurs</a:t>
            </a:r>
          </a:p>
          <a:p>
            <a:pPr marL="571500" indent="-571500">
              <a:spcBef>
                <a:spcPct val="20000"/>
              </a:spcBef>
            </a:pPr>
            <a:r>
              <a:rPr lang="fr-FR" sz="2800" dirty="0" smtClean="0">
                <a:latin typeface="+mn-lt"/>
              </a:rPr>
              <a:t>La fixation des prix et leurs variations</a:t>
            </a:r>
          </a:p>
          <a:p>
            <a:pPr marL="571500" indent="-571500">
              <a:spcBef>
                <a:spcPct val="20000"/>
              </a:spcBef>
            </a:pPr>
            <a:r>
              <a:rPr lang="fr-FR" sz="2800" dirty="0" smtClean="0">
                <a:latin typeface="+mn-lt"/>
              </a:rPr>
              <a:t>La concurrence</a:t>
            </a:r>
          </a:p>
          <a:p>
            <a:pPr marL="571500" indent="-571500">
              <a:spcBef>
                <a:spcPct val="20000"/>
              </a:spcBef>
            </a:pPr>
            <a:r>
              <a:rPr lang="fr-FR" sz="2800" dirty="0" smtClean="0">
                <a:latin typeface="+mn-lt"/>
              </a:rPr>
              <a:t>L’adaptation des produits aux besoins du consommateur</a:t>
            </a:r>
          </a:p>
          <a:p>
            <a:pPr marL="571500" indent="-571500">
              <a:spcBef>
                <a:spcPct val="20000"/>
              </a:spcBef>
            </a:pPr>
            <a:r>
              <a:rPr lang="fr-FR" sz="2800" dirty="0" smtClean="0">
                <a:latin typeface="+mn-lt"/>
              </a:rPr>
              <a:t>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a:xfrm>
            <a:off x="539552" y="188640"/>
            <a:ext cx="7772400" cy="936104"/>
          </a:xfrm>
        </p:spPr>
        <p:txBody>
          <a:bodyPr>
            <a:noAutofit/>
          </a:bodyPr>
          <a:lstStyle/>
          <a:p>
            <a:r>
              <a:rPr lang="fr-FR" sz="3600" dirty="0" smtClean="0"/>
              <a:t>Analyse de l’information</a:t>
            </a:r>
            <a:br>
              <a:rPr lang="fr-FR" sz="3600" dirty="0" smtClean="0"/>
            </a:br>
            <a:r>
              <a:rPr lang="fr-FR" sz="3200" dirty="0" smtClean="0"/>
              <a:t>Analyse économique et financière</a:t>
            </a:r>
            <a:endParaRPr lang="fr-FR" sz="3600" dirty="0"/>
          </a:p>
        </p:txBody>
      </p:sp>
      <p:sp>
        <p:nvSpPr>
          <p:cNvPr id="4" name="Rectangle 5"/>
          <p:cNvSpPr>
            <a:spLocks noChangeArrowheads="1"/>
          </p:cNvSpPr>
          <p:nvPr/>
        </p:nvSpPr>
        <p:spPr bwMode="auto">
          <a:xfrm>
            <a:off x="683568" y="2348880"/>
            <a:ext cx="7992888" cy="2952328"/>
          </a:xfrm>
          <a:prstGeom prst="rect">
            <a:avLst/>
          </a:prstGeom>
          <a:noFill/>
          <a:ln w="9525">
            <a:noFill/>
            <a:miter lim="800000"/>
            <a:headEnd/>
            <a:tailEnd/>
          </a:ln>
          <a:effectLst/>
        </p:spPr>
        <p:txBody>
          <a:bodyPr/>
          <a:lstStyle/>
          <a:p>
            <a:pPr marL="571500" indent="-571500">
              <a:spcBef>
                <a:spcPct val="20000"/>
              </a:spcBef>
            </a:pPr>
            <a:r>
              <a:rPr lang="fr-FR" sz="2800" dirty="0" smtClean="0">
                <a:latin typeface="+mn-lt"/>
              </a:rPr>
              <a:t>Les couts de la filière : </a:t>
            </a:r>
            <a:r>
              <a:rPr lang="fr-FR" dirty="0" smtClean="0">
                <a:latin typeface="+mn-lt"/>
              </a:rPr>
              <a:t>progression verticale de l’analyse</a:t>
            </a:r>
            <a:endParaRPr lang="fr-FR" sz="2800" dirty="0" smtClean="0">
              <a:latin typeface="+mn-lt"/>
            </a:endParaRPr>
          </a:p>
          <a:p>
            <a:pPr marL="571500" indent="-571500">
              <a:spcBef>
                <a:spcPct val="20000"/>
              </a:spcBef>
            </a:pPr>
            <a:r>
              <a:rPr lang="fr-FR" sz="2800" dirty="0" smtClean="0">
                <a:latin typeface="+mn-lt"/>
              </a:rPr>
              <a:t>La rentabilité financière de la filière: </a:t>
            </a:r>
            <a:r>
              <a:rPr lang="fr-FR" dirty="0" smtClean="0">
                <a:latin typeface="+mn-lt"/>
              </a:rPr>
              <a:t>cout de revient vs prix de ventre</a:t>
            </a:r>
            <a:endParaRPr lang="fr-FR" sz="2800" dirty="0" smtClean="0">
              <a:latin typeface="+mn-lt"/>
            </a:endParaRPr>
          </a:p>
          <a:p>
            <a:pPr marL="571500" indent="-571500">
              <a:spcBef>
                <a:spcPct val="20000"/>
              </a:spcBef>
            </a:pPr>
            <a:r>
              <a:rPr lang="fr-FR" sz="2800" dirty="0" smtClean="0">
                <a:latin typeface="+mn-lt"/>
              </a:rPr>
              <a:t>La rentabilité économique : </a:t>
            </a:r>
            <a:r>
              <a:rPr lang="fr-FR" dirty="0" smtClean="0">
                <a:latin typeface="+mn-lt"/>
              </a:rPr>
              <a:t>effets indirects– changement d’échelle</a:t>
            </a:r>
            <a:endParaRPr lang="fr-FR" sz="2800" dirty="0" smtClean="0">
              <a:latin typeface="+mn-lt"/>
            </a:endParaRPr>
          </a:p>
          <a:p>
            <a:pPr marL="571500" indent="-571500">
              <a:spcBef>
                <a:spcPct val="20000"/>
              </a:spcBef>
            </a:pPr>
            <a:r>
              <a:rPr lang="fr-FR" sz="2800" dirty="0" smtClean="0">
                <a:latin typeface="+mn-lt"/>
              </a:rPr>
              <a:t>La transparence sur les prix et le degré de concurrence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a:xfrm>
            <a:off x="539552" y="188640"/>
            <a:ext cx="7772400" cy="936104"/>
          </a:xfrm>
        </p:spPr>
        <p:txBody>
          <a:bodyPr>
            <a:noAutofit/>
          </a:bodyPr>
          <a:lstStyle/>
          <a:p>
            <a:r>
              <a:rPr lang="fr-FR" sz="3600" dirty="0" smtClean="0"/>
              <a:t>Analyse de l’information</a:t>
            </a:r>
            <a:br>
              <a:rPr lang="fr-FR" sz="3600" dirty="0" smtClean="0"/>
            </a:br>
            <a:r>
              <a:rPr lang="fr-FR" sz="3200" dirty="0" smtClean="0"/>
              <a:t>Analyse politique et sociale</a:t>
            </a:r>
            <a:endParaRPr lang="fr-FR" sz="3600" dirty="0"/>
          </a:p>
        </p:txBody>
      </p:sp>
      <p:sp>
        <p:nvSpPr>
          <p:cNvPr id="4" name="Rectangle 5"/>
          <p:cNvSpPr>
            <a:spLocks noChangeArrowheads="1"/>
          </p:cNvSpPr>
          <p:nvPr/>
        </p:nvSpPr>
        <p:spPr bwMode="auto">
          <a:xfrm>
            <a:off x="611560" y="1916832"/>
            <a:ext cx="8136904" cy="4536504"/>
          </a:xfrm>
          <a:prstGeom prst="rect">
            <a:avLst/>
          </a:prstGeom>
          <a:noFill/>
          <a:ln w="9525">
            <a:noFill/>
            <a:miter lim="800000"/>
            <a:headEnd/>
            <a:tailEnd/>
          </a:ln>
          <a:effectLst/>
        </p:spPr>
        <p:txBody>
          <a:bodyPr/>
          <a:lstStyle/>
          <a:p>
            <a:pPr marL="571500" indent="-571500">
              <a:spcBef>
                <a:spcPct val="20000"/>
              </a:spcBef>
            </a:pPr>
            <a:r>
              <a:rPr lang="fr-FR" sz="2800" dirty="0" smtClean="0">
                <a:latin typeface="+mj-lt"/>
              </a:rPr>
              <a:t>Niveau de soutien de la filière par une politique d’Etat existante</a:t>
            </a:r>
          </a:p>
          <a:p>
            <a:pPr marL="571500" indent="-571500">
              <a:spcBef>
                <a:spcPct val="20000"/>
              </a:spcBef>
            </a:pPr>
            <a:endParaRPr lang="fr-FR" sz="2800" dirty="0" smtClean="0">
              <a:latin typeface="+mj-lt"/>
            </a:endParaRPr>
          </a:p>
          <a:p>
            <a:pPr marL="571500" indent="-571500">
              <a:spcBef>
                <a:spcPct val="20000"/>
              </a:spcBef>
            </a:pPr>
            <a:r>
              <a:rPr lang="fr-FR" sz="2800" dirty="0" smtClean="0">
                <a:latin typeface="+mj-lt"/>
              </a:rPr>
              <a:t>La mise en place ou non de réglementations et le niveau d'application effective des règles</a:t>
            </a:r>
          </a:p>
          <a:p>
            <a:pPr marL="571500" indent="-571500">
              <a:spcBef>
                <a:spcPct val="20000"/>
              </a:spcBef>
            </a:pPr>
            <a:endParaRPr lang="fr-FR" sz="2800" dirty="0" smtClean="0">
              <a:latin typeface="+mj-lt"/>
            </a:endParaRPr>
          </a:p>
          <a:p>
            <a:pPr marL="571500" indent="-571500">
              <a:spcBef>
                <a:spcPct val="20000"/>
              </a:spcBef>
            </a:pPr>
            <a:r>
              <a:rPr lang="fr-FR" sz="2800" dirty="0" smtClean="0">
                <a:latin typeface="+mj-lt"/>
              </a:rPr>
              <a:t>L'analyse sociologique : </a:t>
            </a:r>
          </a:p>
          <a:p>
            <a:pPr marL="571500" indent="-571500">
              <a:spcBef>
                <a:spcPct val="20000"/>
              </a:spcBef>
            </a:pPr>
            <a:r>
              <a:rPr lang="fr-FR" sz="2800" dirty="0" smtClean="0">
                <a:latin typeface="+mj-lt"/>
              </a:rPr>
              <a:t>	</a:t>
            </a:r>
            <a:r>
              <a:rPr lang="fr-FR" dirty="0" smtClean="0">
                <a:latin typeface="+mj-lt"/>
              </a:rPr>
              <a:t>ex : historique de la filière – succession des opérateurs…</a:t>
            </a:r>
            <a:endParaRPr lang="fr-FR" sz="2800" dirty="0" smtClean="0">
              <a:latin typeface="+mj-lt"/>
            </a:endParaRPr>
          </a:p>
          <a:p>
            <a:pPr marL="571500" indent="-571500">
              <a:spcBef>
                <a:spcPct val="20000"/>
              </a:spcBef>
            </a:pPr>
            <a:endParaRPr lang="fr-FR" sz="2800" b="1" dirty="0" smtClean="0"/>
          </a:p>
          <a:p>
            <a:pPr marL="571500" indent="-571500">
              <a:spcBef>
                <a:spcPct val="20000"/>
              </a:spcBef>
            </a:pPr>
            <a:endParaRPr lang="fr-FR" sz="2800" b="1" dirty="0" smtClean="0"/>
          </a:p>
          <a:p>
            <a:pPr marL="571500" indent="-571500">
              <a:spcBef>
                <a:spcPct val="20000"/>
              </a:spcBef>
            </a:pPr>
            <a:endParaRPr lang="fr-FR" sz="2800" b="1" dirty="0" smtClean="0"/>
          </a:p>
          <a:p>
            <a:pPr marL="571500" indent="-571500">
              <a:spcBef>
                <a:spcPct val="20000"/>
              </a:spcBef>
            </a:pPr>
            <a:endParaRPr lang="fr-FR" sz="2800" b="1" dirty="0" smtClean="0"/>
          </a:p>
          <a:p>
            <a:pPr marL="571500" indent="-571500">
              <a:spcBef>
                <a:spcPct val="20000"/>
              </a:spcBef>
            </a:pPr>
            <a:endParaRPr lang="fr-FR" sz="2800" b="1" dirty="0" smtClean="0">
              <a:latin typeface="+mn-lt"/>
            </a:endParaRPr>
          </a:p>
          <a:p>
            <a:pPr marL="571500" indent="-571500">
              <a:spcBef>
                <a:spcPct val="20000"/>
              </a:spcBef>
            </a:pPr>
            <a:endParaRPr lang="fr-FR" sz="2800" dirty="0" smtClean="0">
              <a:latin typeface="+mn-lt"/>
            </a:endParaRPr>
          </a:p>
          <a:p>
            <a:pPr marL="571500" indent="-571500">
              <a:spcBef>
                <a:spcPct val="20000"/>
              </a:spcBef>
            </a:pPr>
            <a:endParaRPr lang="fr-FR" sz="2800" dirty="0" smtClean="0">
              <a:latin typeface="+mn-lt"/>
            </a:endParaRPr>
          </a:p>
          <a:p>
            <a:pPr marL="571500" indent="-571500">
              <a:spcBef>
                <a:spcPct val="20000"/>
              </a:spcBef>
            </a:pPr>
            <a:endParaRPr lang="fr-FR" sz="2800" dirty="0" smtClean="0">
              <a:latin typeface="+mn-lt"/>
            </a:endParaRPr>
          </a:p>
          <a:p>
            <a:pPr marL="571500" indent="-571500">
              <a:spcBef>
                <a:spcPct val="20000"/>
              </a:spcBef>
            </a:pPr>
            <a:endParaRPr lang="fr-FR" sz="2800" dirty="0" smtClean="0">
              <a:latin typeface="+mn-lt"/>
            </a:endParaRPr>
          </a:p>
          <a:p>
            <a:pPr marL="571500" indent="-571500">
              <a:spcBef>
                <a:spcPct val="20000"/>
              </a:spcBef>
            </a:pPr>
            <a:endParaRPr lang="fr-FR" sz="2800" dirty="0" smtClean="0">
              <a:latin typeface="+mn-l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a:xfrm>
            <a:off x="611560" y="188640"/>
            <a:ext cx="7772400" cy="936104"/>
          </a:xfrm>
        </p:spPr>
        <p:txBody>
          <a:bodyPr>
            <a:noAutofit/>
          </a:bodyPr>
          <a:lstStyle/>
          <a:p>
            <a:r>
              <a:rPr lang="fr-FR" sz="3600" dirty="0" smtClean="0"/>
              <a:t>Diagnostic et recommandations</a:t>
            </a:r>
            <a:endParaRPr lang="fr-FR" sz="3600" dirty="0"/>
          </a:p>
        </p:txBody>
      </p:sp>
      <p:sp>
        <p:nvSpPr>
          <p:cNvPr id="4" name="Rectangle 5"/>
          <p:cNvSpPr>
            <a:spLocks noChangeArrowheads="1"/>
          </p:cNvSpPr>
          <p:nvPr/>
        </p:nvSpPr>
        <p:spPr bwMode="auto">
          <a:xfrm>
            <a:off x="827584" y="1772816"/>
            <a:ext cx="7920880" cy="4536504"/>
          </a:xfrm>
          <a:prstGeom prst="rect">
            <a:avLst/>
          </a:prstGeom>
          <a:noFill/>
          <a:ln w="9525">
            <a:noFill/>
            <a:miter lim="800000"/>
            <a:headEnd/>
            <a:tailEnd/>
          </a:ln>
          <a:effectLst/>
        </p:spPr>
        <p:txBody>
          <a:bodyPr/>
          <a:lstStyle/>
          <a:p>
            <a:pPr marL="571500" indent="-571500">
              <a:spcBef>
                <a:spcPct val="20000"/>
              </a:spcBef>
            </a:pPr>
            <a:r>
              <a:rPr lang="fr-FR" sz="2800" dirty="0" smtClean="0">
                <a:latin typeface="+mn-lt"/>
              </a:rPr>
              <a:t>Formulation d’un diagnostic</a:t>
            </a:r>
          </a:p>
          <a:p>
            <a:pPr marL="571500" indent="-571500">
              <a:spcBef>
                <a:spcPct val="20000"/>
              </a:spcBef>
            </a:pPr>
            <a:r>
              <a:rPr lang="fr-FR" sz="2800" dirty="0" smtClean="0">
                <a:latin typeface="+mn-lt"/>
              </a:rPr>
              <a:t>	Formulation du diagnostic par les acteurs locaux</a:t>
            </a:r>
          </a:p>
          <a:p>
            <a:pPr marL="571500" indent="-571500">
              <a:spcBef>
                <a:spcPct val="20000"/>
              </a:spcBef>
            </a:pPr>
            <a:r>
              <a:rPr lang="fr-FR" sz="2800" dirty="0" smtClean="0">
                <a:latin typeface="+mn-lt"/>
              </a:rPr>
              <a:t>	Formulation d’un diagnostic final</a:t>
            </a:r>
          </a:p>
          <a:p>
            <a:pPr marL="571500" indent="-571500">
              <a:spcBef>
                <a:spcPct val="20000"/>
              </a:spcBef>
            </a:pPr>
            <a:endParaRPr lang="fr-FR" sz="2800" dirty="0" smtClean="0">
              <a:latin typeface="+mn-lt"/>
            </a:endParaRPr>
          </a:p>
          <a:p>
            <a:pPr marL="571500" indent="-571500">
              <a:spcBef>
                <a:spcPct val="20000"/>
              </a:spcBef>
            </a:pPr>
            <a:r>
              <a:rPr lang="fr-FR" sz="2800" dirty="0" smtClean="0">
                <a:latin typeface="+mn-lt"/>
              </a:rPr>
              <a:t>Recommandations</a:t>
            </a:r>
          </a:p>
          <a:p>
            <a:pPr marL="571500" indent="-571500">
              <a:spcBef>
                <a:spcPct val="20000"/>
              </a:spcBef>
            </a:pPr>
            <a:r>
              <a:rPr lang="fr-FR" sz="2800" dirty="0" smtClean="0">
                <a:latin typeface="+mn-lt"/>
              </a:rPr>
              <a:t>	Hiérarchisation des contraintes</a:t>
            </a:r>
          </a:p>
          <a:p>
            <a:pPr marL="571500" indent="-571500">
              <a:spcBef>
                <a:spcPct val="20000"/>
              </a:spcBef>
            </a:pPr>
            <a:r>
              <a:rPr lang="fr-FR" sz="2800" dirty="0" smtClean="0">
                <a:latin typeface="+mn-lt"/>
              </a:rPr>
              <a:t>	Quelques conseils</a:t>
            </a:r>
          </a:p>
          <a:p>
            <a:pPr marL="571500" indent="-571500">
              <a:spcBef>
                <a:spcPct val="20000"/>
              </a:spcBef>
            </a:pPr>
            <a:r>
              <a:rPr lang="fr-FR" sz="2800" dirty="0" smtClean="0">
                <a:latin typeface="+mn-lt"/>
              </a:rPr>
              <a:t>	</a:t>
            </a:r>
          </a:p>
          <a:p>
            <a:pPr marL="571500" indent="-571500">
              <a:spcBef>
                <a:spcPct val="20000"/>
              </a:spcBef>
            </a:pPr>
            <a:endParaRPr lang="fr-FR" sz="2800" dirty="0" smtClean="0">
              <a:latin typeface="+mn-lt"/>
            </a:endParaRPr>
          </a:p>
          <a:p>
            <a:pPr marL="571500" indent="-571500">
              <a:spcBef>
                <a:spcPct val="20000"/>
              </a:spcBef>
            </a:pPr>
            <a:endParaRPr lang="fr-FR" sz="2800" dirty="0" smtClean="0">
              <a:latin typeface="+mn-l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71600" y="1628800"/>
            <a:ext cx="7344742" cy="2160066"/>
          </a:xfrm>
        </p:spPr>
        <p:txBody>
          <a:bodyPr>
            <a:normAutofit/>
          </a:bodyPr>
          <a:lstStyle/>
          <a:p>
            <a:r>
              <a:rPr lang="fr-FR" sz="4800" dirty="0" smtClean="0"/>
              <a:t>II. Analyse fonctionnelle et identification des flux</a:t>
            </a:r>
            <a:endParaRPr lang="fr-FR" sz="6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899592" y="2420888"/>
            <a:ext cx="7344742" cy="1944042"/>
          </a:xfrm>
        </p:spPr>
        <p:txBody>
          <a:bodyPr>
            <a:normAutofit/>
          </a:bodyPr>
          <a:lstStyle/>
          <a:p>
            <a:r>
              <a:rPr lang="fr-FR" sz="4000" dirty="0" smtClean="0"/>
              <a:t>I. Cadre général de l’analyse de filière </a:t>
            </a:r>
            <a:endParaRPr lang="fr-FR" sz="40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a:xfrm>
            <a:off x="683568" y="-171400"/>
            <a:ext cx="7772400" cy="1656184"/>
          </a:xfrm>
        </p:spPr>
        <p:txBody>
          <a:bodyPr>
            <a:noAutofit/>
          </a:bodyPr>
          <a:lstStyle/>
          <a:p>
            <a:r>
              <a:rPr lang="fr-FR" sz="4000" dirty="0" smtClean="0"/>
              <a:t>Identification de la structure et du fonctionnement de la filière</a:t>
            </a:r>
            <a:endParaRPr lang="fr-FR" sz="4000" dirty="0"/>
          </a:p>
        </p:txBody>
      </p:sp>
      <p:sp>
        <p:nvSpPr>
          <p:cNvPr id="4" name="Rectangle 5"/>
          <p:cNvSpPr>
            <a:spLocks noChangeArrowheads="1"/>
          </p:cNvSpPr>
          <p:nvPr/>
        </p:nvSpPr>
        <p:spPr bwMode="auto">
          <a:xfrm>
            <a:off x="107504" y="2060848"/>
            <a:ext cx="8892480" cy="4464496"/>
          </a:xfrm>
          <a:prstGeom prst="rect">
            <a:avLst/>
          </a:prstGeom>
          <a:noFill/>
          <a:ln w="9525">
            <a:noFill/>
            <a:miter lim="800000"/>
            <a:headEnd/>
            <a:tailEnd/>
          </a:ln>
          <a:effectLst/>
        </p:spPr>
        <p:txBody>
          <a:bodyPr/>
          <a:lstStyle/>
          <a:p>
            <a:pPr marL="1028700" lvl="1" indent="-571500">
              <a:spcBef>
                <a:spcPct val="20000"/>
              </a:spcBef>
              <a:buFont typeface="+mj-lt"/>
              <a:buAutoNum type="arabicPeriod"/>
            </a:pPr>
            <a:r>
              <a:rPr lang="fr-FR" sz="2800" dirty="0" smtClean="0">
                <a:latin typeface="+mn-lt"/>
              </a:rPr>
              <a:t>Identification des stades de production, des produits</a:t>
            </a:r>
          </a:p>
          <a:p>
            <a:pPr marL="1028700" lvl="1" indent="-571500">
              <a:spcBef>
                <a:spcPct val="20000"/>
              </a:spcBef>
              <a:buFont typeface="+mj-lt"/>
              <a:buAutoNum type="arabicPeriod"/>
            </a:pPr>
            <a:r>
              <a:rPr lang="fr-FR" sz="2800" dirty="0" smtClean="0">
                <a:latin typeface="+mn-lt"/>
              </a:rPr>
              <a:t>Identification des agents (acteurs), de leurs fonctions et des flux entre agents</a:t>
            </a:r>
          </a:p>
          <a:p>
            <a:pPr marL="1028700" lvl="1" indent="-571500">
              <a:spcBef>
                <a:spcPct val="20000"/>
              </a:spcBef>
              <a:buFont typeface="+mj-lt"/>
              <a:buAutoNum type="arabicPeriod"/>
            </a:pPr>
            <a:r>
              <a:rPr lang="fr-FR" sz="2800" dirty="0" smtClean="0">
                <a:latin typeface="+mn-lt"/>
              </a:rPr>
              <a:t>Identification des marchés</a:t>
            </a:r>
          </a:p>
          <a:p>
            <a:pPr marL="1028700" lvl="1" indent="-571500">
              <a:spcBef>
                <a:spcPct val="20000"/>
              </a:spcBef>
              <a:buFont typeface="+mj-lt"/>
              <a:buAutoNum type="arabicPeriod"/>
            </a:pPr>
            <a:r>
              <a:rPr lang="fr-FR" sz="2800" dirty="0" smtClean="0">
                <a:latin typeface="+mn-lt"/>
              </a:rPr>
              <a:t>Quantification physique des flux (volume et valeur)</a:t>
            </a:r>
          </a:p>
          <a:p>
            <a:pPr marL="1028700" lvl="1" indent="-571500">
              <a:spcBef>
                <a:spcPct val="20000"/>
              </a:spcBef>
            </a:pPr>
            <a:endParaRPr lang="fr-FR" sz="1600" dirty="0" smtClean="0">
              <a:latin typeface="+mn-lt"/>
            </a:endParaRPr>
          </a:p>
          <a:p>
            <a:pPr marL="1485900" lvl="2" indent="-571500">
              <a:spcBef>
                <a:spcPct val="20000"/>
              </a:spcBef>
              <a:buFont typeface="Wingdings" pitchFamily="2" charset="2"/>
              <a:buChar char="Ø"/>
            </a:pPr>
            <a:r>
              <a:rPr lang="fr-FR" sz="2800" dirty="0" smtClean="0">
                <a:latin typeface="+mn-lt"/>
              </a:rPr>
              <a:t>Tableaux d’analyse fonctionnelle</a:t>
            </a:r>
          </a:p>
          <a:p>
            <a:pPr marL="1485900" lvl="2" indent="-571500">
              <a:spcBef>
                <a:spcPct val="20000"/>
              </a:spcBef>
              <a:buFont typeface="Wingdings" pitchFamily="2" charset="2"/>
              <a:buChar char="Ø"/>
            </a:pPr>
            <a:r>
              <a:rPr lang="fr-FR" sz="2800" dirty="0" smtClean="0">
                <a:latin typeface="+mn-lt"/>
              </a:rPr>
              <a:t>Construction de graphes de filière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a:xfrm>
            <a:off x="611560" y="-387424"/>
            <a:ext cx="7772400" cy="1152128"/>
          </a:xfrm>
        </p:spPr>
        <p:txBody>
          <a:bodyPr>
            <a:noAutofit/>
          </a:bodyPr>
          <a:lstStyle/>
          <a:p>
            <a:r>
              <a:rPr lang="fr-FR" sz="4000" dirty="0" smtClean="0"/>
              <a:t>Tableau d’analyse fonctionnelle</a:t>
            </a:r>
            <a:endParaRPr lang="fr-FR" sz="4000" dirty="0"/>
          </a:p>
        </p:txBody>
      </p:sp>
      <p:pic>
        <p:nvPicPr>
          <p:cNvPr id="49155" name="Picture 3"/>
          <p:cNvPicPr>
            <a:picLocks noChangeAspect="1" noChangeArrowheads="1"/>
          </p:cNvPicPr>
          <p:nvPr/>
        </p:nvPicPr>
        <p:blipFill>
          <a:blip r:embed="rId3" cstate="print"/>
          <a:srcRect/>
          <a:stretch>
            <a:fillRect/>
          </a:stretch>
        </p:blipFill>
        <p:spPr bwMode="auto">
          <a:xfrm>
            <a:off x="827584" y="1025831"/>
            <a:ext cx="7560840" cy="583216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a:xfrm>
            <a:off x="755576" y="-243408"/>
            <a:ext cx="7772400" cy="1152128"/>
          </a:xfrm>
        </p:spPr>
        <p:txBody>
          <a:bodyPr>
            <a:noAutofit/>
          </a:bodyPr>
          <a:lstStyle/>
          <a:p>
            <a:r>
              <a:rPr lang="fr-FR" sz="4000" dirty="0" smtClean="0"/>
              <a:t>Tableau d’analyse fonctionnelle</a:t>
            </a:r>
            <a:endParaRPr lang="fr-FR" sz="4000" dirty="0"/>
          </a:p>
        </p:txBody>
      </p:sp>
      <p:pic>
        <p:nvPicPr>
          <p:cNvPr id="47105" name="Picture 1"/>
          <p:cNvPicPr>
            <a:picLocks noChangeAspect="1" noChangeArrowheads="1"/>
          </p:cNvPicPr>
          <p:nvPr/>
        </p:nvPicPr>
        <p:blipFill>
          <a:blip r:embed="rId3" cstate="print"/>
          <a:srcRect/>
          <a:stretch>
            <a:fillRect/>
          </a:stretch>
        </p:blipFill>
        <p:spPr bwMode="auto">
          <a:xfrm>
            <a:off x="539552" y="1196752"/>
            <a:ext cx="7985452" cy="3960440"/>
          </a:xfrm>
          <a:prstGeom prst="rect">
            <a:avLst/>
          </a:prstGeom>
          <a:noFill/>
          <a:ln w="9525">
            <a:noFill/>
            <a:miter lim="800000"/>
            <a:headEnd/>
            <a:tailEnd/>
          </a:ln>
          <a:effectLst/>
        </p:spPr>
      </p:pic>
      <p:sp>
        <p:nvSpPr>
          <p:cNvPr id="5" name="ZoneTexte 4"/>
          <p:cNvSpPr txBox="1"/>
          <p:nvPr/>
        </p:nvSpPr>
        <p:spPr>
          <a:xfrm>
            <a:off x="539552" y="5373216"/>
            <a:ext cx="8604448" cy="1200329"/>
          </a:xfrm>
          <a:prstGeom prst="rect">
            <a:avLst/>
          </a:prstGeom>
          <a:noFill/>
        </p:spPr>
        <p:txBody>
          <a:bodyPr wrap="square" rtlCol="0">
            <a:spAutoFit/>
          </a:bodyPr>
          <a:lstStyle/>
          <a:p>
            <a:r>
              <a:rPr lang="fr-FR" dirty="0" smtClean="0">
                <a:latin typeface="+mj-lt"/>
              </a:rPr>
              <a:t>Certaines fonctions peuvent être réalisées par plusieurs acteurs : 	Est-ce homogène sur les périodes ? Suivants les circuits? </a:t>
            </a:r>
          </a:p>
          <a:p>
            <a:r>
              <a:rPr lang="fr-FR" dirty="0" smtClean="0">
                <a:latin typeface="+mj-lt"/>
              </a:rPr>
              <a:t>	Quel est le bilan cout/avantage pour chacun d’eaux?</a:t>
            </a:r>
            <a:endParaRPr lang="fr-FR" dirty="0">
              <a:latin typeface="+mj-l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683568" y="-315416"/>
            <a:ext cx="7772400" cy="1143000"/>
          </a:xfrm>
        </p:spPr>
        <p:txBody>
          <a:bodyPr>
            <a:normAutofit/>
          </a:bodyPr>
          <a:lstStyle/>
          <a:p>
            <a:r>
              <a:rPr lang="fr-FR" sz="3600" dirty="0" smtClean="0"/>
              <a:t>Organisation de la filière câpre au Maroc</a:t>
            </a:r>
            <a:endParaRPr lang="fr-FR" sz="3600" dirty="0"/>
          </a:p>
        </p:txBody>
      </p:sp>
      <p:sp>
        <p:nvSpPr>
          <p:cNvPr id="5" name="ZoneTexte 4"/>
          <p:cNvSpPr txBox="1"/>
          <p:nvPr/>
        </p:nvSpPr>
        <p:spPr>
          <a:xfrm>
            <a:off x="2699792" y="1340768"/>
            <a:ext cx="3600400" cy="830997"/>
          </a:xfrm>
          <a:prstGeom prst="rect">
            <a:avLst/>
          </a:prstGeom>
          <a:noFill/>
          <a:ln>
            <a:solidFill>
              <a:schemeClr val="accent1">
                <a:shade val="50000"/>
              </a:schemeClr>
            </a:solidFill>
          </a:ln>
        </p:spPr>
        <p:txBody>
          <a:bodyPr wrap="square" rtlCol="0">
            <a:spAutoFit/>
          </a:bodyPr>
          <a:lstStyle/>
          <a:p>
            <a:r>
              <a:rPr lang="fr-FR" b="1" dirty="0" smtClean="0"/>
              <a:t>Producteurs : </a:t>
            </a:r>
          </a:p>
          <a:p>
            <a:r>
              <a:rPr lang="fr-FR" dirty="0" smtClean="0"/>
              <a:t>Agriculteurs ou collecteurs</a:t>
            </a:r>
            <a:endParaRPr lang="fr-FR" dirty="0"/>
          </a:p>
        </p:txBody>
      </p:sp>
      <p:sp>
        <p:nvSpPr>
          <p:cNvPr id="7" name="ZoneTexte 6"/>
          <p:cNvSpPr txBox="1"/>
          <p:nvPr/>
        </p:nvSpPr>
        <p:spPr>
          <a:xfrm>
            <a:off x="1907704" y="2708920"/>
            <a:ext cx="2088232" cy="461665"/>
          </a:xfrm>
          <a:prstGeom prst="rect">
            <a:avLst/>
          </a:prstGeom>
          <a:noFill/>
          <a:ln>
            <a:solidFill>
              <a:schemeClr val="accent1">
                <a:shade val="50000"/>
              </a:schemeClr>
            </a:solidFill>
          </a:ln>
        </p:spPr>
        <p:txBody>
          <a:bodyPr wrap="square" rtlCol="0">
            <a:spAutoFit/>
          </a:bodyPr>
          <a:lstStyle/>
          <a:p>
            <a:r>
              <a:rPr lang="fr-FR" b="1" dirty="0" smtClean="0"/>
              <a:t>Commerçants</a:t>
            </a:r>
            <a:endParaRPr lang="fr-FR" dirty="0"/>
          </a:p>
        </p:txBody>
      </p:sp>
      <p:sp>
        <p:nvSpPr>
          <p:cNvPr id="8" name="ZoneTexte 7"/>
          <p:cNvSpPr txBox="1"/>
          <p:nvPr/>
        </p:nvSpPr>
        <p:spPr>
          <a:xfrm>
            <a:off x="4860032" y="3861048"/>
            <a:ext cx="2736304" cy="461665"/>
          </a:xfrm>
          <a:prstGeom prst="rect">
            <a:avLst/>
          </a:prstGeom>
          <a:noFill/>
          <a:ln>
            <a:solidFill>
              <a:schemeClr val="accent1">
                <a:shade val="50000"/>
              </a:schemeClr>
            </a:solidFill>
          </a:ln>
        </p:spPr>
        <p:txBody>
          <a:bodyPr wrap="square" rtlCol="0">
            <a:spAutoFit/>
          </a:bodyPr>
          <a:lstStyle/>
          <a:p>
            <a:pPr algn="ctr"/>
            <a:r>
              <a:rPr lang="fr-FR" b="1" dirty="0" smtClean="0"/>
              <a:t>Industriels</a:t>
            </a:r>
            <a:endParaRPr lang="fr-FR" dirty="0"/>
          </a:p>
        </p:txBody>
      </p:sp>
      <p:sp>
        <p:nvSpPr>
          <p:cNvPr id="9" name="Ellipse 8"/>
          <p:cNvSpPr/>
          <p:nvPr/>
        </p:nvSpPr>
        <p:spPr>
          <a:xfrm>
            <a:off x="827584" y="5517232"/>
            <a:ext cx="2016224" cy="108012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chemeClr val="tx1"/>
                </a:solidFill>
              </a:rPr>
              <a:t>Marché local : 2%</a:t>
            </a:r>
            <a:endParaRPr lang="fr-FR" sz="2000" dirty="0">
              <a:solidFill>
                <a:schemeClr val="tx1"/>
              </a:solidFill>
            </a:endParaRPr>
          </a:p>
        </p:txBody>
      </p:sp>
      <p:sp>
        <p:nvSpPr>
          <p:cNvPr id="10" name="Ellipse 9"/>
          <p:cNvSpPr/>
          <p:nvPr/>
        </p:nvSpPr>
        <p:spPr>
          <a:xfrm>
            <a:off x="4932040" y="5517232"/>
            <a:ext cx="2736304" cy="108012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chemeClr val="tx1"/>
                </a:solidFill>
              </a:rPr>
              <a:t>Marché international: 98%</a:t>
            </a:r>
            <a:endParaRPr lang="fr-FR" sz="2000" dirty="0">
              <a:solidFill>
                <a:schemeClr val="tx1"/>
              </a:solidFill>
            </a:endParaRPr>
          </a:p>
        </p:txBody>
      </p:sp>
      <p:cxnSp>
        <p:nvCxnSpPr>
          <p:cNvPr id="12" name="Connecteur droit avec flèche 11"/>
          <p:cNvCxnSpPr/>
          <p:nvPr/>
        </p:nvCxnSpPr>
        <p:spPr>
          <a:xfrm>
            <a:off x="3203848" y="2204864"/>
            <a:ext cx="0" cy="5040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a:off x="5724128" y="2204864"/>
            <a:ext cx="0" cy="5040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ZoneTexte 22"/>
          <p:cNvSpPr txBox="1"/>
          <p:nvPr/>
        </p:nvSpPr>
        <p:spPr>
          <a:xfrm>
            <a:off x="4644008" y="2708920"/>
            <a:ext cx="2664296" cy="461665"/>
          </a:xfrm>
          <a:prstGeom prst="rect">
            <a:avLst/>
          </a:prstGeom>
          <a:noFill/>
          <a:ln>
            <a:solidFill>
              <a:schemeClr val="accent1">
                <a:shade val="50000"/>
              </a:schemeClr>
            </a:solidFill>
          </a:ln>
        </p:spPr>
        <p:txBody>
          <a:bodyPr wrap="square" rtlCol="0">
            <a:spAutoFit/>
          </a:bodyPr>
          <a:lstStyle/>
          <a:p>
            <a:r>
              <a:rPr lang="fr-FR" b="1" dirty="0" smtClean="0"/>
              <a:t>Commissionnaires</a:t>
            </a:r>
            <a:endParaRPr lang="fr-FR" b="1" dirty="0"/>
          </a:p>
        </p:txBody>
      </p:sp>
      <p:cxnSp>
        <p:nvCxnSpPr>
          <p:cNvPr id="26" name="Connecteur droit avec flèche 25"/>
          <p:cNvCxnSpPr/>
          <p:nvPr/>
        </p:nvCxnSpPr>
        <p:spPr>
          <a:xfrm>
            <a:off x="5796136" y="3212976"/>
            <a:ext cx="0" cy="64807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p:nvPr/>
        </p:nvCxnSpPr>
        <p:spPr>
          <a:xfrm flipH="1">
            <a:off x="6444208" y="4365104"/>
            <a:ext cx="432048" cy="108012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Connecteur droit avec flèche 31"/>
          <p:cNvCxnSpPr/>
          <p:nvPr/>
        </p:nvCxnSpPr>
        <p:spPr>
          <a:xfrm>
            <a:off x="5436096" y="4365104"/>
            <a:ext cx="576064" cy="108012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ZoneTexte 34"/>
          <p:cNvSpPr txBox="1"/>
          <p:nvPr/>
        </p:nvSpPr>
        <p:spPr>
          <a:xfrm>
            <a:off x="6660232" y="4437112"/>
            <a:ext cx="1475656" cy="707886"/>
          </a:xfrm>
          <a:prstGeom prst="rect">
            <a:avLst/>
          </a:prstGeom>
          <a:noFill/>
        </p:spPr>
        <p:txBody>
          <a:bodyPr wrap="square" rtlCol="0">
            <a:spAutoFit/>
          </a:bodyPr>
          <a:lstStyle/>
          <a:p>
            <a:pPr algn="ctr"/>
            <a:r>
              <a:rPr lang="fr-FR" sz="2000" b="1" dirty="0" smtClean="0"/>
              <a:t>Conserves 20%</a:t>
            </a:r>
            <a:endParaRPr lang="fr-FR" sz="2000" b="1" dirty="0"/>
          </a:p>
        </p:txBody>
      </p:sp>
      <p:sp>
        <p:nvSpPr>
          <p:cNvPr id="36" name="ZoneTexte 35"/>
          <p:cNvSpPr txBox="1"/>
          <p:nvPr/>
        </p:nvSpPr>
        <p:spPr>
          <a:xfrm>
            <a:off x="4355976" y="4437112"/>
            <a:ext cx="1475656" cy="400110"/>
          </a:xfrm>
          <a:prstGeom prst="rect">
            <a:avLst/>
          </a:prstGeom>
          <a:noFill/>
        </p:spPr>
        <p:txBody>
          <a:bodyPr wrap="square" rtlCol="0">
            <a:spAutoFit/>
          </a:bodyPr>
          <a:lstStyle/>
          <a:p>
            <a:pPr algn="ctr"/>
            <a:r>
              <a:rPr lang="fr-FR" sz="2000" b="1" dirty="0" smtClean="0"/>
              <a:t>Vrac 80%</a:t>
            </a:r>
            <a:endParaRPr lang="fr-FR" sz="2000" b="1" dirty="0"/>
          </a:p>
        </p:txBody>
      </p:sp>
      <p:cxnSp>
        <p:nvCxnSpPr>
          <p:cNvPr id="43" name="Connecteur droit avec flèche 42"/>
          <p:cNvCxnSpPr/>
          <p:nvPr/>
        </p:nvCxnSpPr>
        <p:spPr>
          <a:xfrm flipH="1">
            <a:off x="2051720" y="3212976"/>
            <a:ext cx="864096" cy="23042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Forme 45"/>
          <p:cNvCxnSpPr>
            <a:stCxn id="5" idx="1"/>
          </p:cNvCxnSpPr>
          <p:nvPr/>
        </p:nvCxnSpPr>
        <p:spPr>
          <a:xfrm rot="10800000" flipV="1">
            <a:off x="1547664" y="1756266"/>
            <a:ext cx="1152128" cy="3760965"/>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Connecteur en angle 48"/>
          <p:cNvCxnSpPr>
            <a:stCxn id="5" idx="3"/>
          </p:cNvCxnSpPr>
          <p:nvPr/>
        </p:nvCxnSpPr>
        <p:spPr>
          <a:xfrm>
            <a:off x="6300192" y="1756267"/>
            <a:ext cx="1152128" cy="2032773"/>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Connecteur droit avec flèche 57"/>
          <p:cNvCxnSpPr>
            <a:stCxn id="7" idx="3"/>
            <a:endCxn id="23" idx="1"/>
          </p:cNvCxnSpPr>
          <p:nvPr/>
        </p:nvCxnSpPr>
        <p:spPr>
          <a:xfrm>
            <a:off x="3995936" y="2939753"/>
            <a:ext cx="64807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755576" y="1484784"/>
            <a:ext cx="7649294" cy="4736801"/>
          </a:xfrm>
          <a:prstGeom prst="rect">
            <a:avLst/>
          </a:prstGeom>
          <a:noFill/>
          <a:ln w="9525">
            <a:noFill/>
            <a:miter lim="800000"/>
            <a:headEnd/>
            <a:tailEnd/>
          </a:ln>
        </p:spPr>
      </p:pic>
      <p:sp>
        <p:nvSpPr>
          <p:cNvPr id="3" name="Rectangle 2"/>
          <p:cNvSpPr>
            <a:spLocks noGrp="1" noChangeArrowheads="1"/>
          </p:cNvSpPr>
          <p:nvPr>
            <p:ph type="title"/>
          </p:nvPr>
        </p:nvSpPr>
        <p:spPr>
          <a:xfrm>
            <a:off x="395536" y="-99392"/>
            <a:ext cx="8060432" cy="1143000"/>
          </a:xfrm>
        </p:spPr>
        <p:txBody>
          <a:bodyPr>
            <a:noAutofit/>
          </a:bodyPr>
          <a:lstStyle/>
          <a:p>
            <a:r>
              <a:rPr lang="fr-FR" sz="4000" dirty="0" smtClean="0"/>
              <a:t>Organisation de la filière fraise - Maroc</a:t>
            </a:r>
            <a:endParaRPr lang="fr-FR" sz="4000" dirty="0"/>
          </a:p>
        </p:txBody>
      </p:sp>
      <p:sp>
        <p:nvSpPr>
          <p:cNvPr id="4" name="ZoneTexte 3"/>
          <p:cNvSpPr txBox="1"/>
          <p:nvPr/>
        </p:nvSpPr>
        <p:spPr>
          <a:xfrm>
            <a:off x="4788024" y="6273225"/>
            <a:ext cx="3384376" cy="584775"/>
          </a:xfrm>
          <a:prstGeom prst="rect">
            <a:avLst/>
          </a:prstGeom>
          <a:noFill/>
        </p:spPr>
        <p:txBody>
          <a:bodyPr wrap="square" rtlCol="0">
            <a:spAutoFit/>
          </a:bodyPr>
          <a:lstStyle/>
          <a:p>
            <a:r>
              <a:rPr lang="fr-FR" sz="1600" dirty="0" smtClean="0"/>
              <a:t>Source : Agence Américaine pour le développement internationale, 2005</a:t>
            </a:r>
            <a:endParaRPr lang="fr-FR" sz="1600" dirty="0"/>
          </a:p>
        </p:txBody>
      </p:sp>
      <p:sp>
        <p:nvSpPr>
          <p:cNvPr id="7" name="Rectangle 6"/>
          <p:cNvSpPr/>
          <p:nvPr/>
        </p:nvSpPr>
        <p:spPr>
          <a:xfrm>
            <a:off x="827584" y="1556792"/>
            <a:ext cx="1584176" cy="18002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rot="19818972">
            <a:off x="1901677" y="2694453"/>
            <a:ext cx="1482134" cy="36842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rot="21355003">
            <a:off x="1327444" y="1967386"/>
            <a:ext cx="1433057" cy="36842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179512" y="-387424"/>
            <a:ext cx="8455968" cy="1143000"/>
          </a:xfrm>
        </p:spPr>
        <p:txBody>
          <a:bodyPr>
            <a:noAutofit/>
          </a:bodyPr>
          <a:lstStyle/>
          <a:p>
            <a:r>
              <a:rPr lang="fr-FR" sz="4000" dirty="0" smtClean="0"/>
              <a:t>Organisation de la filière lait au Maroc</a:t>
            </a:r>
            <a:endParaRPr lang="fr-FR" sz="4000" dirty="0"/>
          </a:p>
        </p:txBody>
      </p:sp>
      <p:grpSp>
        <p:nvGrpSpPr>
          <p:cNvPr id="7" name="Groupe 6"/>
          <p:cNvGrpSpPr/>
          <p:nvPr/>
        </p:nvGrpSpPr>
        <p:grpSpPr>
          <a:xfrm>
            <a:off x="827584" y="1268760"/>
            <a:ext cx="6840760" cy="5206242"/>
            <a:chOff x="827584" y="1268760"/>
            <a:chExt cx="6840760" cy="5206242"/>
          </a:xfrm>
        </p:grpSpPr>
        <p:pic>
          <p:nvPicPr>
            <p:cNvPr id="5" name="Image 4" descr="Graphe-filiere-lait-Maroc.jpg"/>
            <p:cNvPicPr>
              <a:picLocks noChangeAspect="1"/>
            </p:cNvPicPr>
            <p:nvPr/>
          </p:nvPicPr>
          <p:blipFill>
            <a:blip r:embed="rId3" cstate="print"/>
            <a:stretch>
              <a:fillRect/>
            </a:stretch>
          </p:blipFill>
          <p:spPr>
            <a:xfrm>
              <a:off x="827584" y="1268760"/>
              <a:ext cx="6840760" cy="5206242"/>
            </a:xfrm>
            <a:prstGeom prst="rect">
              <a:avLst/>
            </a:prstGeom>
          </p:spPr>
        </p:pic>
        <p:sp>
          <p:nvSpPr>
            <p:cNvPr id="4" name="Rectangle 3"/>
            <p:cNvSpPr/>
            <p:nvPr/>
          </p:nvSpPr>
          <p:spPr>
            <a:xfrm>
              <a:off x="4932040" y="2348880"/>
              <a:ext cx="2160240" cy="1512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rot="19897323">
              <a:off x="4544413" y="2956323"/>
              <a:ext cx="936104" cy="610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a:xfrm>
            <a:off x="611560" y="620688"/>
            <a:ext cx="7772400" cy="1143000"/>
          </a:xfrm>
        </p:spPr>
        <p:txBody>
          <a:bodyPr>
            <a:noAutofit/>
          </a:bodyPr>
          <a:lstStyle/>
          <a:p>
            <a:r>
              <a:rPr lang="fr-FR" sz="4400" dirty="0" smtClean="0"/>
              <a:t>Attention aux contours de la filière!</a:t>
            </a:r>
            <a:endParaRPr lang="fr-FR" sz="4400" dirty="0"/>
          </a:p>
        </p:txBody>
      </p:sp>
      <p:sp>
        <p:nvSpPr>
          <p:cNvPr id="4" name="Rectangle 5"/>
          <p:cNvSpPr>
            <a:spLocks noChangeArrowheads="1"/>
          </p:cNvSpPr>
          <p:nvPr/>
        </p:nvSpPr>
        <p:spPr bwMode="auto">
          <a:xfrm>
            <a:off x="467544" y="1412776"/>
            <a:ext cx="8496944" cy="5256584"/>
          </a:xfrm>
          <a:prstGeom prst="rect">
            <a:avLst/>
          </a:prstGeom>
          <a:noFill/>
          <a:ln w="9525">
            <a:noFill/>
            <a:miter lim="800000"/>
            <a:headEnd/>
            <a:tailEnd/>
          </a:ln>
          <a:effectLst/>
        </p:spPr>
        <p:txBody>
          <a:bodyPr/>
          <a:lstStyle/>
          <a:p>
            <a:pPr marL="571500" indent="-571500">
              <a:spcBef>
                <a:spcPts val="0"/>
              </a:spcBef>
              <a:spcAft>
                <a:spcPts val="0"/>
              </a:spcAft>
            </a:pPr>
            <a:endParaRPr lang="fr-FR" sz="3200" dirty="0" smtClean="0">
              <a:latin typeface="+mn-lt"/>
            </a:endParaRPr>
          </a:p>
          <a:p>
            <a:pPr marL="571500" indent="-571500">
              <a:spcBef>
                <a:spcPts val="0"/>
              </a:spcBef>
              <a:spcAft>
                <a:spcPts val="0"/>
              </a:spcAft>
            </a:pPr>
            <a:r>
              <a:rPr lang="fr-FR" sz="3200" dirty="0" smtClean="0">
                <a:latin typeface="+mn-lt"/>
              </a:rPr>
              <a:t>Territoire d’étude</a:t>
            </a:r>
          </a:p>
          <a:p>
            <a:pPr marL="571500" indent="-571500">
              <a:spcBef>
                <a:spcPts val="0"/>
              </a:spcBef>
              <a:spcAft>
                <a:spcPts val="0"/>
              </a:spcAft>
            </a:pPr>
            <a:endParaRPr lang="fr-FR" sz="3200" dirty="0" smtClean="0">
              <a:latin typeface="+mj-lt"/>
            </a:endParaRPr>
          </a:p>
          <a:p>
            <a:pPr marL="571500" indent="-571500">
              <a:spcBef>
                <a:spcPts val="0"/>
              </a:spcBef>
              <a:spcAft>
                <a:spcPts val="0"/>
              </a:spcAft>
            </a:pPr>
            <a:r>
              <a:rPr lang="fr-FR" sz="3200" dirty="0" smtClean="0">
                <a:latin typeface="+mj-lt"/>
              </a:rPr>
              <a:t>Sous- ensemble de filière</a:t>
            </a:r>
          </a:p>
          <a:p>
            <a:pPr lvl="1">
              <a:spcBef>
                <a:spcPts val="0"/>
              </a:spcBef>
              <a:spcAft>
                <a:spcPts val="0"/>
              </a:spcAft>
            </a:pPr>
            <a:r>
              <a:rPr lang="fr-FR" dirty="0" smtClean="0">
                <a:latin typeface="+mj-lt"/>
              </a:rPr>
              <a:t>Agriculture et élevage aboutissant à des produits standardisés</a:t>
            </a:r>
          </a:p>
          <a:p>
            <a:pPr lvl="1">
              <a:spcBef>
                <a:spcPts val="0"/>
              </a:spcBef>
              <a:spcAft>
                <a:spcPts val="0"/>
              </a:spcAft>
            </a:pPr>
            <a:r>
              <a:rPr lang="fr-FR" dirty="0" smtClean="0">
                <a:latin typeface="+mj-lt"/>
              </a:rPr>
              <a:t>Commerce, transport et distribution des produits industriels et de l’énergie issus de l’agriculture</a:t>
            </a:r>
          </a:p>
          <a:p>
            <a:pPr lvl="1">
              <a:spcBef>
                <a:spcPts val="0"/>
              </a:spcBef>
              <a:spcAft>
                <a:spcPts val="0"/>
              </a:spcAft>
            </a:pPr>
            <a:r>
              <a:rPr lang="fr-FR" dirty="0" smtClean="0">
                <a:latin typeface="+mj-lt"/>
              </a:rPr>
              <a:t>Agrofourniture: production de semence, recherche, production agrochimique, équipements agricoles, </a:t>
            </a:r>
          </a:p>
          <a:p>
            <a:pPr lvl="1">
              <a:spcBef>
                <a:spcPts val="0"/>
              </a:spcBef>
              <a:spcAft>
                <a:spcPts val="0"/>
              </a:spcAft>
            </a:pPr>
            <a:r>
              <a:rPr lang="fr-FR" dirty="0" smtClean="0">
                <a:latin typeface="+mj-lt"/>
              </a:rPr>
              <a:t>Les industries connexes des additifs et des emballages</a:t>
            </a:r>
          </a:p>
          <a:p>
            <a:pPr lvl="1">
              <a:spcBef>
                <a:spcPts val="0"/>
              </a:spcBef>
              <a:spcAft>
                <a:spcPts val="0"/>
              </a:spcAft>
            </a:pPr>
            <a:r>
              <a:rPr lang="fr-FR" dirty="0" smtClean="0">
                <a:latin typeface="+mj-lt"/>
              </a:rPr>
              <a:t>Les services de recherche-vulgarisation</a:t>
            </a:r>
            <a:endParaRPr lang="fr-FR" dirty="0" smtClean="0">
              <a:latin typeface="+mn-lt"/>
            </a:endParaRPr>
          </a:p>
          <a:p>
            <a:pPr marL="571500" indent="-571500">
              <a:spcBef>
                <a:spcPct val="20000"/>
              </a:spcBef>
            </a:pPr>
            <a:endParaRPr lang="fr-FR" dirty="0" smtClean="0">
              <a:latin typeface="+mn-lt"/>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755576" y="485800"/>
            <a:ext cx="77724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0" i="0" u="none" strike="noStrike" kern="1200" cap="small" spc="0" normalizeH="0" noProof="0" dirty="0" smtClean="0">
                <a:ln>
                  <a:noFill/>
                </a:ln>
                <a:solidFill>
                  <a:schemeClr val="tx1"/>
                </a:solidFill>
                <a:effectLst/>
                <a:uLnTx/>
                <a:uFillTx/>
                <a:latin typeface="+mj-lt"/>
                <a:ea typeface="+mj-ea"/>
                <a:cs typeface="+mj-cs"/>
              </a:rPr>
              <a:t>Attention aux contours de la filière!</a:t>
            </a:r>
            <a:endParaRPr kumimoji="0" lang="fr-FR" sz="4400" b="0" i="0" u="none" strike="noStrike" kern="1200" cap="small" spc="0" normalizeH="0" noProof="0" dirty="0">
              <a:ln>
                <a:noFill/>
              </a:ln>
              <a:solidFill>
                <a:schemeClr val="tx1"/>
              </a:solidFill>
              <a:effectLst/>
              <a:uLnTx/>
              <a:uFillTx/>
              <a:latin typeface="+mj-lt"/>
              <a:ea typeface="+mj-ea"/>
              <a:cs typeface="+mj-cs"/>
            </a:endParaRPr>
          </a:p>
        </p:txBody>
      </p:sp>
      <p:sp>
        <p:nvSpPr>
          <p:cNvPr id="7" name="Titre 1"/>
          <p:cNvSpPr>
            <a:spLocks noGrp="1"/>
          </p:cNvSpPr>
          <p:nvPr>
            <p:ph type="title"/>
          </p:nvPr>
        </p:nvSpPr>
        <p:spPr>
          <a:xfrm>
            <a:off x="539552" y="2564904"/>
            <a:ext cx="8208912" cy="1800200"/>
          </a:xfrm>
        </p:spPr>
        <p:txBody>
          <a:bodyPr>
            <a:noAutofit/>
          </a:bodyPr>
          <a:lstStyle/>
          <a:p>
            <a:r>
              <a:rPr lang="fr-FR" sz="4400" cap="none" dirty="0" smtClean="0"/>
              <a:t>Le découpage et les contours de la filière dépendent des objectifs de l’analyse</a:t>
            </a:r>
            <a:endParaRPr lang="fr-FR" sz="4400" cap="none"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0" name="Rectangle 10"/>
          <p:cNvSpPr>
            <a:spLocks noChangeArrowheads="1"/>
          </p:cNvSpPr>
          <p:nvPr/>
        </p:nvSpPr>
        <p:spPr bwMode="auto">
          <a:xfrm>
            <a:off x="179388" y="333375"/>
            <a:ext cx="8785225" cy="6191250"/>
          </a:xfrm>
          <a:prstGeom prst="rect">
            <a:avLst/>
          </a:prstGeom>
          <a:noFill/>
          <a:ln w="9525" algn="ctr">
            <a:noFill/>
            <a:miter lim="800000"/>
            <a:headEnd/>
            <a:tailEnd/>
          </a:ln>
          <a:effectLst/>
        </p:spPr>
        <p:txBody>
          <a:bodyPr wrap="none" lIns="92075" tIns="46038" rIns="92075" bIns="46038" anchor="ctr"/>
          <a:lstStyle/>
          <a:p>
            <a:endParaRPr lang="fr-FR"/>
          </a:p>
        </p:txBody>
      </p:sp>
      <p:sp>
        <p:nvSpPr>
          <p:cNvPr id="512011" name="Rectangle 11"/>
          <p:cNvSpPr>
            <a:spLocks noChangeArrowheads="1"/>
          </p:cNvSpPr>
          <p:nvPr/>
        </p:nvSpPr>
        <p:spPr bwMode="auto">
          <a:xfrm>
            <a:off x="179388" y="188913"/>
            <a:ext cx="8713787" cy="6335712"/>
          </a:xfrm>
          <a:prstGeom prst="rect">
            <a:avLst/>
          </a:prstGeom>
          <a:noFill/>
          <a:ln w="9525" algn="ctr">
            <a:noFill/>
            <a:miter lim="800000"/>
            <a:headEnd/>
            <a:tailEnd/>
          </a:ln>
          <a:effectLst/>
        </p:spPr>
        <p:txBody>
          <a:bodyPr wrap="none" lIns="92075" tIns="46038" rIns="92075" bIns="46038" anchor="ctr"/>
          <a:lstStyle/>
          <a:p>
            <a:endParaRPr lang="fr-FR"/>
          </a:p>
        </p:txBody>
      </p:sp>
      <p:sp>
        <p:nvSpPr>
          <p:cNvPr id="12" name="Rectangle 2"/>
          <p:cNvSpPr>
            <a:spLocks noGrp="1" noChangeArrowheads="1"/>
          </p:cNvSpPr>
          <p:nvPr>
            <p:ph type="title"/>
          </p:nvPr>
        </p:nvSpPr>
        <p:spPr>
          <a:xfrm>
            <a:off x="1043608" y="692696"/>
            <a:ext cx="7056784" cy="2376264"/>
          </a:xfrm>
        </p:spPr>
        <p:txBody>
          <a:bodyPr>
            <a:noAutofit/>
          </a:bodyPr>
          <a:lstStyle/>
          <a:p>
            <a:pPr algn="ctr">
              <a:lnSpc>
                <a:spcPct val="200000"/>
              </a:lnSpc>
            </a:pPr>
            <a:r>
              <a:rPr lang="fr-FR" sz="1800" b="1" dirty="0" smtClean="0"/>
              <a:t/>
            </a:r>
            <a:br>
              <a:rPr lang="fr-FR" sz="1800" b="1" dirty="0" smtClean="0"/>
            </a:br>
            <a:r>
              <a:rPr lang="fr-FR" sz="2800" dirty="0" smtClean="0"/>
              <a:t> </a:t>
            </a:r>
            <a:r>
              <a:rPr lang="fr-FR" sz="4000" dirty="0"/>
              <a:t/>
            </a:r>
            <a:br>
              <a:rPr lang="fr-FR" sz="4000" dirty="0"/>
            </a:br>
            <a:r>
              <a:rPr lang="fr-FR" sz="5400" dirty="0" smtClean="0"/>
              <a:t> EXERCICE </a:t>
            </a:r>
            <a:r>
              <a:rPr lang="fr-FR" sz="4400" dirty="0" smtClean="0"/>
              <a:t/>
            </a:r>
            <a:br>
              <a:rPr lang="fr-FR" sz="4400" dirty="0" smtClean="0"/>
            </a:br>
            <a:r>
              <a:rPr lang="fr-FR" sz="2800" b="1" dirty="0" smtClean="0"/>
              <a:t>Du terrain à l’analyse fonctionnelle de la filière</a:t>
            </a:r>
            <a:endParaRPr lang="fr-FR" sz="2400" dirty="0"/>
          </a:p>
        </p:txBody>
      </p:sp>
      <p:sp>
        <p:nvSpPr>
          <p:cNvPr id="13" name="Rectangle 12"/>
          <p:cNvSpPr/>
          <p:nvPr/>
        </p:nvSpPr>
        <p:spPr>
          <a:xfrm>
            <a:off x="899592" y="3212976"/>
            <a:ext cx="7200800" cy="2363724"/>
          </a:xfrm>
          <a:prstGeom prst="rect">
            <a:avLst/>
          </a:prstGeom>
        </p:spPr>
        <p:txBody>
          <a:bodyPr wrap="square">
            <a:spAutoFit/>
          </a:bodyPr>
          <a:lstStyle/>
          <a:p>
            <a:pPr algn="ctr"/>
            <a:endParaRPr lang="fr-FR" b="1" dirty="0" smtClean="0">
              <a:latin typeface="+mn-lt"/>
            </a:endParaRPr>
          </a:p>
          <a:p>
            <a:pPr algn="ctr">
              <a:buNone/>
            </a:pPr>
            <a:r>
              <a:rPr lang="fr-FR" b="1" dirty="0" smtClean="0">
                <a:latin typeface="+mn-lt"/>
              </a:rPr>
              <a:t>Diaporama </a:t>
            </a:r>
          </a:p>
          <a:p>
            <a:pPr algn="ctr">
              <a:buNone/>
            </a:pPr>
            <a:r>
              <a:rPr lang="fr-FR" b="1" dirty="0" smtClean="0">
                <a:latin typeface="+mn-lt"/>
              </a:rPr>
              <a:t>Exemple de la filière canne à sucre</a:t>
            </a:r>
          </a:p>
          <a:p>
            <a:pPr algn="ctr">
              <a:buNone/>
            </a:pPr>
            <a:endParaRPr lang="fr-FR" dirty="0">
              <a:latin typeface="+mn-lt"/>
            </a:endParaRPr>
          </a:p>
          <a:p>
            <a:pPr algn="ctr">
              <a:buNone/>
            </a:pPr>
            <a:r>
              <a:rPr lang="fr-FR" b="1" dirty="0" smtClean="0">
                <a:latin typeface="+mn-lt"/>
              </a:rPr>
              <a:t>Analyse fonctionnelle de filière</a:t>
            </a:r>
          </a:p>
          <a:p>
            <a:pPr algn="ctr">
              <a:buNone/>
            </a:pPr>
            <a:r>
              <a:rPr lang="fr-FR" dirty="0">
                <a:latin typeface="+mn-lt"/>
              </a:rPr>
              <a:t>I</a:t>
            </a:r>
            <a:r>
              <a:rPr lang="fr-FR" b="1" dirty="0" smtClean="0">
                <a:latin typeface="+mn-lt"/>
              </a:rPr>
              <a:t>dentifier les agents, les flux, les marchés</a:t>
            </a:r>
          </a:p>
          <a:p>
            <a:pPr algn="ctr">
              <a:buNone/>
            </a:pPr>
            <a:r>
              <a:rPr lang="fr-FR" b="1" dirty="0" smtClean="0">
                <a:latin typeface="+mn-lt"/>
              </a:rPr>
              <a:t>Faire un tableau et un graphe de la filière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ctrTitle"/>
          </p:nvPr>
        </p:nvSpPr>
        <p:spPr>
          <a:xfrm>
            <a:off x="251520" y="1484784"/>
            <a:ext cx="8748464" cy="4104456"/>
          </a:xfrm>
        </p:spPr>
        <p:txBody>
          <a:bodyPr>
            <a:normAutofit fontScale="90000"/>
          </a:bodyPr>
          <a:lstStyle/>
          <a:p>
            <a:r>
              <a:rPr lang="fr-FR" dirty="0" smtClean="0"/>
              <a:t>III. relations  entre acteurs au sein de la filière: </a:t>
            </a:r>
            <a:r>
              <a:rPr lang="fr-FR" sz="4900" cap="none" dirty="0" smtClean="0"/>
              <a:t>Transactions, contrats et arrangements</a:t>
            </a:r>
            <a:r>
              <a:rPr lang="fr-FR" sz="3600" dirty="0" smtClean="0"/>
              <a:t/>
            </a:r>
            <a:br>
              <a:rPr lang="fr-FR" sz="3600" dirty="0" smtClean="0"/>
            </a:br>
            <a:endParaRPr lang="fr-F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899592" y="2204864"/>
            <a:ext cx="7344742" cy="2160066"/>
          </a:xfrm>
        </p:spPr>
        <p:txBody>
          <a:bodyPr>
            <a:normAutofit fontScale="90000"/>
          </a:bodyPr>
          <a:lstStyle/>
          <a:p>
            <a:r>
              <a:rPr lang="fr-FR" sz="4000" dirty="0" smtClean="0"/>
              <a:t>I. Cadre général de l’analyse de filière </a:t>
            </a:r>
            <a:br>
              <a:rPr lang="fr-FR" sz="4000" dirty="0" smtClean="0"/>
            </a:br>
            <a:r>
              <a:rPr lang="fr-FR" sz="4000" dirty="0" smtClean="0"/>
              <a:t/>
            </a:r>
            <a:br>
              <a:rPr lang="fr-FR" sz="4000" dirty="0" smtClean="0"/>
            </a:br>
            <a:r>
              <a:rPr lang="fr-FR" sz="4000" dirty="0" smtClean="0"/>
              <a:t>I.1. </a:t>
            </a:r>
            <a:r>
              <a:rPr lang="fr-FR" sz="3600" dirty="0" smtClean="0"/>
              <a:t>Qu’est qu’une filière?</a:t>
            </a:r>
            <a:endParaRPr lang="fr-FR" sz="40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5576" y="404664"/>
            <a:ext cx="7772400" cy="1143000"/>
          </a:xfrm>
        </p:spPr>
        <p:txBody>
          <a:bodyPr>
            <a:normAutofit fontScale="90000"/>
          </a:bodyPr>
          <a:lstStyle/>
          <a:p>
            <a:r>
              <a:rPr lang="fr-FR" dirty="0" smtClean="0"/>
              <a:t>Différents types de relations entre acteurs dépendantes de :</a:t>
            </a:r>
            <a:endParaRPr lang="fr-FR" sz="3200" dirty="0"/>
          </a:p>
        </p:txBody>
      </p:sp>
      <p:sp>
        <p:nvSpPr>
          <p:cNvPr id="5" name="Rectangle 5"/>
          <p:cNvSpPr>
            <a:spLocks noChangeArrowheads="1"/>
          </p:cNvSpPr>
          <p:nvPr/>
        </p:nvSpPr>
        <p:spPr bwMode="auto">
          <a:xfrm>
            <a:off x="251520" y="1772816"/>
            <a:ext cx="8892480" cy="4896544"/>
          </a:xfrm>
          <a:prstGeom prst="rect">
            <a:avLst/>
          </a:prstGeom>
          <a:noFill/>
          <a:ln w="9525">
            <a:noFill/>
            <a:miter lim="800000"/>
            <a:headEnd/>
            <a:tailEnd/>
          </a:ln>
          <a:effectLst/>
        </p:spPr>
        <p:txBody>
          <a:bodyPr/>
          <a:lstStyle/>
          <a:p>
            <a:endParaRPr lang="fr-FR" sz="3200" dirty="0" smtClean="0">
              <a:latin typeface="+mj-lt"/>
            </a:endParaRPr>
          </a:p>
        </p:txBody>
      </p:sp>
      <p:sp>
        <p:nvSpPr>
          <p:cNvPr id="4" name="Rectangle 3"/>
          <p:cNvSpPr/>
          <p:nvPr/>
        </p:nvSpPr>
        <p:spPr>
          <a:xfrm>
            <a:off x="251520" y="2339002"/>
            <a:ext cx="8748464" cy="3477875"/>
          </a:xfrm>
          <a:prstGeom prst="rect">
            <a:avLst/>
          </a:prstGeom>
        </p:spPr>
        <p:txBody>
          <a:bodyPr wrap="square">
            <a:spAutoFit/>
          </a:bodyPr>
          <a:lstStyle/>
          <a:p>
            <a:r>
              <a:rPr lang="fr-FR" sz="3200" b="1" dirty="0" smtClean="0">
                <a:latin typeface="+mj-lt"/>
              </a:rPr>
              <a:t>A. du transfert du produit d’un stade </a:t>
            </a:r>
            <a:r>
              <a:rPr lang="fr-FR" sz="3200" dirty="0" smtClean="0">
                <a:latin typeface="+mj-lt"/>
              </a:rPr>
              <a:t>(chainon) à un autre  </a:t>
            </a:r>
          </a:p>
          <a:p>
            <a:r>
              <a:rPr lang="fr-FR" sz="2800" dirty="0" smtClean="0">
                <a:latin typeface="+mj-lt"/>
              </a:rPr>
              <a:t>Ex: vente de produit du producteur au commerçant</a:t>
            </a:r>
            <a:endParaRPr lang="fr-FR" sz="3200" dirty="0" smtClean="0">
              <a:latin typeface="+mj-lt"/>
            </a:endParaRPr>
          </a:p>
          <a:p>
            <a:endParaRPr lang="fr-FR" sz="3200" dirty="0" smtClean="0">
              <a:latin typeface="+mj-lt"/>
            </a:endParaRPr>
          </a:p>
          <a:p>
            <a:r>
              <a:rPr lang="fr-FR" sz="3200" b="1" dirty="0" smtClean="0">
                <a:latin typeface="+mj-lt"/>
              </a:rPr>
              <a:t>        relèvent des conditions de commercialisation /négociation pour la cession du produit d’un acteur à l’autre de la filière.</a:t>
            </a:r>
            <a:endParaRPr lang="fr-FR" sz="3200" dirty="0">
              <a:latin typeface="+mj-lt"/>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5576" y="404664"/>
            <a:ext cx="7772400" cy="1143000"/>
          </a:xfrm>
        </p:spPr>
        <p:txBody>
          <a:bodyPr>
            <a:normAutofit fontScale="90000"/>
          </a:bodyPr>
          <a:lstStyle/>
          <a:p>
            <a:r>
              <a:rPr lang="fr-FR" dirty="0" smtClean="0"/>
              <a:t>Différents types de relations entre acteurs dépendantes de :</a:t>
            </a:r>
            <a:endParaRPr lang="fr-FR" sz="3200" dirty="0"/>
          </a:p>
        </p:txBody>
      </p:sp>
      <p:sp>
        <p:nvSpPr>
          <p:cNvPr id="5" name="Rectangle 5"/>
          <p:cNvSpPr>
            <a:spLocks noChangeArrowheads="1"/>
          </p:cNvSpPr>
          <p:nvPr/>
        </p:nvSpPr>
        <p:spPr bwMode="auto">
          <a:xfrm>
            <a:off x="251520" y="1916832"/>
            <a:ext cx="8892480" cy="4896544"/>
          </a:xfrm>
          <a:prstGeom prst="rect">
            <a:avLst/>
          </a:prstGeom>
          <a:noFill/>
          <a:ln w="9525">
            <a:noFill/>
            <a:miter lim="800000"/>
            <a:headEnd/>
            <a:tailEnd/>
          </a:ln>
          <a:effectLst/>
        </p:spPr>
        <p:txBody>
          <a:bodyPr/>
          <a:lstStyle/>
          <a:p>
            <a:r>
              <a:rPr lang="fr-FR" sz="3200" b="1" dirty="0" smtClean="0">
                <a:latin typeface="+mj-lt"/>
              </a:rPr>
              <a:t>B. du stade spécifique de la filière </a:t>
            </a:r>
            <a:r>
              <a:rPr lang="fr-FR" sz="3200" dirty="0" smtClean="0">
                <a:latin typeface="+mj-lt"/>
              </a:rPr>
              <a:t>(organisation des activités au niveau d’un chaînon particulier). </a:t>
            </a:r>
          </a:p>
          <a:p>
            <a:r>
              <a:rPr lang="fr-FR" sz="3200" dirty="0" smtClean="0">
                <a:latin typeface="+mj-lt"/>
              </a:rPr>
              <a:t> </a:t>
            </a:r>
            <a:r>
              <a:rPr lang="fr-FR" sz="2800" dirty="0" smtClean="0">
                <a:latin typeface="+mj-lt"/>
              </a:rPr>
              <a:t>ex : Pour le producteur : accès au foncier, à l’eau, à la main d’œuvre..; pour le transformateur : achat d’équipement…</a:t>
            </a:r>
          </a:p>
          <a:p>
            <a:endParaRPr lang="fr-FR" sz="2800" dirty="0" smtClean="0">
              <a:latin typeface="+mj-lt"/>
            </a:endParaRPr>
          </a:p>
          <a:p>
            <a:r>
              <a:rPr lang="fr-FR" sz="3200" dirty="0" smtClean="0">
                <a:latin typeface="+mj-lt"/>
              </a:rPr>
              <a:t>	 </a:t>
            </a:r>
            <a:r>
              <a:rPr lang="fr-FR" sz="3200" b="1" dirty="0" smtClean="0">
                <a:latin typeface="+mj-lt"/>
              </a:rPr>
              <a:t>concernent les conditions d’accès aux facteurs de production et de mise en œuvre du processus de production pour chaque acteur direct de la filière.</a:t>
            </a:r>
            <a:endParaRPr lang="fr-FR" sz="3200" dirty="0" smtClean="0">
              <a:latin typeface="+mj-lt"/>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99392"/>
            <a:ext cx="7772400" cy="1143000"/>
          </a:xfrm>
        </p:spPr>
        <p:txBody>
          <a:bodyPr>
            <a:normAutofit/>
          </a:bodyPr>
          <a:lstStyle/>
          <a:p>
            <a:r>
              <a:rPr lang="fr-FR" dirty="0" smtClean="0"/>
              <a:t>Transactions et contrats</a:t>
            </a:r>
            <a:endParaRPr lang="fr-FR" sz="3200" dirty="0"/>
          </a:p>
        </p:txBody>
      </p:sp>
      <p:sp>
        <p:nvSpPr>
          <p:cNvPr id="5" name="Rectangle 5"/>
          <p:cNvSpPr>
            <a:spLocks noChangeArrowheads="1"/>
          </p:cNvSpPr>
          <p:nvPr/>
        </p:nvSpPr>
        <p:spPr bwMode="auto">
          <a:xfrm>
            <a:off x="251520" y="1916832"/>
            <a:ext cx="8892480" cy="4680520"/>
          </a:xfrm>
          <a:prstGeom prst="rect">
            <a:avLst/>
          </a:prstGeom>
          <a:noFill/>
          <a:ln w="9525">
            <a:noFill/>
            <a:miter lim="800000"/>
            <a:headEnd/>
            <a:tailEnd/>
          </a:ln>
          <a:effectLst/>
        </p:spPr>
        <p:txBody>
          <a:bodyPr/>
          <a:lstStyle/>
          <a:p>
            <a:endParaRPr lang="fr-FR" sz="3200" dirty="0" smtClean="0">
              <a:latin typeface="+mj-lt"/>
            </a:endParaRPr>
          </a:p>
          <a:p>
            <a:endParaRPr lang="fr-FR" sz="3200" dirty="0" smtClean="0">
              <a:latin typeface="+mj-lt"/>
            </a:endParaRPr>
          </a:p>
        </p:txBody>
      </p:sp>
      <p:sp>
        <p:nvSpPr>
          <p:cNvPr id="4" name="Rectangle 3"/>
          <p:cNvSpPr/>
          <p:nvPr/>
        </p:nvSpPr>
        <p:spPr>
          <a:xfrm>
            <a:off x="144016" y="1564243"/>
            <a:ext cx="8964488" cy="5293757"/>
          </a:xfrm>
          <a:prstGeom prst="rect">
            <a:avLst/>
          </a:prstGeom>
        </p:spPr>
        <p:txBody>
          <a:bodyPr wrap="square">
            <a:spAutoFit/>
          </a:bodyPr>
          <a:lstStyle/>
          <a:p>
            <a:r>
              <a:rPr lang="fr-FR" sz="2600" dirty="0" smtClean="0">
                <a:latin typeface="+mj-lt"/>
              </a:rPr>
              <a:t>Ces transactions peuvent être régies par :</a:t>
            </a:r>
          </a:p>
          <a:p>
            <a:endParaRPr lang="fr-FR" sz="2600" dirty="0" smtClean="0">
              <a:latin typeface="+mj-lt"/>
            </a:endParaRPr>
          </a:p>
          <a:p>
            <a:pPr>
              <a:buFont typeface="Arial" pitchFamily="34" charset="0"/>
              <a:buChar char="•"/>
            </a:pPr>
            <a:r>
              <a:rPr lang="fr-FR" sz="2600" dirty="0" smtClean="0">
                <a:latin typeface="+mj-lt"/>
              </a:rPr>
              <a:t>  une </a:t>
            </a:r>
            <a:r>
              <a:rPr lang="fr-FR" sz="2600" b="1" dirty="0" smtClean="0">
                <a:latin typeface="+mj-lt"/>
              </a:rPr>
              <a:t>confrontation instantanée de l’offre et de la demande </a:t>
            </a:r>
            <a:r>
              <a:rPr lang="fr-FR" sz="2600" dirty="0" smtClean="0">
                <a:latin typeface="+mj-lt"/>
              </a:rPr>
              <a:t>sur le marché avec un paiement au moment de l’échange;</a:t>
            </a:r>
          </a:p>
          <a:p>
            <a:pPr>
              <a:buFont typeface="Arial" pitchFamily="34" charset="0"/>
              <a:buChar char="•"/>
            </a:pPr>
            <a:endParaRPr lang="fr-FR" sz="2600" b="1" dirty="0" smtClean="0">
              <a:latin typeface="+mj-lt"/>
            </a:endParaRPr>
          </a:p>
          <a:p>
            <a:pPr>
              <a:buFont typeface="Arial" pitchFamily="34" charset="0"/>
              <a:buChar char="•"/>
            </a:pPr>
            <a:r>
              <a:rPr lang="fr-FR" sz="2600" dirty="0" smtClean="0"/>
              <a:t>  </a:t>
            </a:r>
            <a:r>
              <a:rPr lang="fr-FR" sz="2600" dirty="0" smtClean="0">
                <a:latin typeface="+mj-lt"/>
              </a:rPr>
              <a:t>un </a:t>
            </a:r>
            <a:r>
              <a:rPr lang="fr-FR" sz="2600" b="1" dirty="0" smtClean="0">
                <a:latin typeface="+mj-lt"/>
              </a:rPr>
              <a:t>contrat formel</a:t>
            </a:r>
            <a:r>
              <a:rPr lang="fr-FR" sz="2600" dirty="0" smtClean="0">
                <a:latin typeface="+mj-lt"/>
              </a:rPr>
              <a:t>, écrit, portant sur les conditions techniques, organisationnelles, financières  de la prestation ou de l’appui de façon à ce qu’il soit conforme aux besoins ou aux objectifs de chacune des parties prenantes, avec un paiement ultérieur. </a:t>
            </a:r>
          </a:p>
          <a:p>
            <a:pPr>
              <a:buFont typeface="Arial" pitchFamily="34" charset="0"/>
              <a:buChar char="•"/>
            </a:pPr>
            <a:endParaRPr lang="fr-FR" sz="2600" dirty="0" smtClean="0">
              <a:latin typeface="+mj-lt"/>
            </a:endParaRPr>
          </a:p>
          <a:p>
            <a:pPr>
              <a:buFont typeface="Arial" pitchFamily="34" charset="0"/>
              <a:buChar char="•"/>
            </a:pPr>
            <a:r>
              <a:rPr lang="fr-FR" sz="2600" dirty="0" smtClean="0">
                <a:latin typeface="+mj-lt"/>
              </a:rPr>
              <a:t>  un accord verbal, la parole donnée avec un paiement ultérieur, en nature ou au comptant  - </a:t>
            </a:r>
            <a:r>
              <a:rPr lang="fr-FR" sz="2600" b="1" dirty="0" smtClean="0">
                <a:latin typeface="+mj-lt"/>
              </a:rPr>
              <a:t>arrangement ou contrat informel</a:t>
            </a:r>
          </a:p>
          <a:p>
            <a:pPr>
              <a:buFontTx/>
              <a:buChar char="-"/>
            </a:pPr>
            <a:endParaRPr lang="fr-FR" sz="2600" b="1" dirty="0" smtClean="0">
              <a:latin typeface="+mj-lt"/>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116632"/>
            <a:ext cx="7772400" cy="1143000"/>
          </a:xfrm>
        </p:spPr>
        <p:txBody>
          <a:bodyPr>
            <a:normAutofit/>
          </a:bodyPr>
          <a:lstStyle/>
          <a:p>
            <a:r>
              <a:rPr lang="fr-FR" dirty="0" smtClean="0"/>
              <a:t>Pourquoi passer un contrat?</a:t>
            </a:r>
            <a:endParaRPr lang="fr-FR" sz="3200" dirty="0"/>
          </a:p>
        </p:txBody>
      </p:sp>
      <p:sp>
        <p:nvSpPr>
          <p:cNvPr id="4" name="Rectangle 3"/>
          <p:cNvSpPr/>
          <p:nvPr/>
        </p:nvSpPr>
        <p:spPr>
          <a:xfrm>
            <a:off x="179512" y="1556792"/>
            <a:ext cx="8712968" cy="1200329"/>
          </a:xfrm>
          <a:prstGeom prst="rect">
            <a:avLst/>
          </a:prstGeom>
        </p:spPr>
        <p:txBody>
          <a:bodyPr wrap="square">
            <a:spAutoFit/>
          </a:bodyPr>
          <a:lstStyle/>
          <a:p>
            <a:pPr>
              <a:buFontTx/>
              <a:buChar char="-"/>
            </a:pPr>
            <a:endParaRPr lang="fr-FR" b="1" dirty="0" smtClean="0">
              <a:latin typeface="+mj-lt"/>
            </a:endParaRPr>
          </a:p>
          <a:p>
            <a:pPr>
              <a:buFontTx/>
              <a:buChar char="-"/>
            </a:pPr>
            <a:endParaRPr lang="fr-FR" b="1" dirty="0" smtClean="0">
              <a:latin typeface="+mj-lt"/>
            </a:endParaRPr>
          </a:p>
          <a:p>
            <a:pPr>
              <a:buFontTx/>
              <a:buChar char="-"/>
            </a:pPr>
            <a:endParaRPr lang="fr-FR" b="1" dirty="0" smtClean="0">
              <a:latin typeface="+mj-lt"/>
            </a:endParaRPr>
          </a:p>
        </p:txBody>
      </p:sp>
      <p:sp>
        <p:nvSpPr>
          <p:cNvPr id="5" name="Rectangle 4"/>
          <p:cNvSpPr/>
          <p:nvPr/>
        </p:nvSpPr>
        <p:spPr>
          <a:xfrm>
            <a:off x="179512" y="1412777"/>
            <a:ext cx="8640960" cy="6124754"/>
          </a:xfrm>
          <a:prstGeom prst="rect">
            <a:avLst/>
          </a:prstGeom>
        </p:spPr>
        <p:txBody>
          <a:bodyPr wrap="square">
            <a:spAutoFit/>
          </a:bodyPr>
          <a:lstStyle/>
          <a:p>
            <a:endParaRPr lang="fr-FR" sz="2800" dirty="0" smtClean="0">
              <a:latin typeface="+mj-lt"/>
            </a:endParaRPr>
          </a:p>
          <a:p>
            <a:pPr marL="514350" indent="-514350">
              <a:buFont typeface="Wingdings" pitchFamily="2" charset="2"/>
              <a:buChar char="v"/>
            </a:pPr>
            <a:r>
              <a:rPr lang="fr-FR" sz="2800" dirty="0" smtClean="0">
                <a:latin typeface="+mj-lt"/>
              </a:rPr>
              <a:t>Limiter les </a:t>
            </a:r>
            <a:r>
              <a:rPr lang="fr-FR" sz="2800" b="1" dirty="0" smtClean="0">
                <a:latin typeface="+mj-lt"/>
              </a:rPr>
              <a:t>« coûts de transactions » </a:t>
            </a:r>
          </a:p>
          <a:p>
            <a:pPr marL="1428750" lvl="2" indent="-514350">
              <a:buAutoNum type="arabicPeriod"/>
            </a:pPr>
            <a:endParaRPr lang="fr-FR" sz="2800" b="1" dirty="0" smtClean="0">
              <a:latin typeface="+mj-lt"/>
            </a:endParaRPr>
          </a:p>
          <a:p>
            <a:pPr marL="514350" indent="-514350">
              <a:buFont typeface="Wingdings" pitchFamily="2" charset="2"/>
              <a:buChar char="v"/>
            </a:pPr>
            <a:r>
              <a:rPr lang="fr-FR" sz="2800" dirty="0" smtClean="0">
                <a:latin typeface="+mj-lt"/>
              </a:rPr>
              <a:t>Limiter le </a:t>
            </a:r>
            <a:r>
              <a:rPr lang="fr-FR" sz="2800" b="1" dirty="0" smtClean="0">
                <a:latin typeface="+mj-lt"/>
              </a:rPr>
              <a:t>« risque »  et « l’incertitude » </a:t>
            </a:r>
            <a:r>
              <a:rPr lang="fr-FR" sz="2800" dirty="0" smtClean="0">
                <a:latin typeface="+mj-lt"/>
              </a:rPr>
              <a:t>liées à la transaction</a:t>
            </a:r>
          </a:p>
          <a:p>
            <a:pPr marL="971550" lvl="1" indent="-514350">
              <a:buFont typeface="Arial" pitchFamily="34" charset="0"/>
              <a:buChar char="•"/>
            </a:pPr>
            <a:r>
              <a:rPr lang="fr-FR" sz="2800" dirty="0" smtClean="0">
                <a:latin typeface="+mj-lt"/>
              </a:rPr>
              <a:t>Risque : Lié au temps entre la décision et l’échange effectif –aléas – risque sur l’avenir de la transaction</a:t>
            </a:r>
          </a:p>
          <a:p>
            <a:pPr marL="971550" lvl="1" indent="-514350">
              <a:buFont typeface="Arial" pitchFamily="34" charset="0"/>
              <a:buChar char="•"/>
            </a:pPr>
            <a:r>
              <a:rPr lang="fr-FR" sz="2800" dirty="0" smtClean="0">
                <a:latin typeface="+mj-lt"/>
              </a:rPr>
              <a:t>Incertitude : lié à la non connaissance des caractéristiques de l’avenir – stratégies des acteurs</a:t>
            </a:r>
          </a:p>
          <a:p>
            <a:pPr marL="971550" lvl="1" indent="-514350">
              <a:buFont typeface="Arial" pitchFamily="34" charset="0"/>
              <a:buChar char="•"/>
            </a:pPr>
            <a:endParaRPr lang="fr-FR" sz="2800" dirty="0" smtClean="0">
              <a:latin typeface="+mj-lt"/>
            </a:endParaRPr>
          </a:p>
          <a:p>
            <a:pPr marL="971550" lvl="1" indent="-514350">
              <a:buFont typeface="Wingdings" pitchFamily="2" charset="2"/>
              <a:buChar char="Ø"/>
            </a:pPr>
            <a:r>
              <a:rPr lang="fr-FR" sz="2800" dirty="0" smtClean="0">
                <a:latin typeface="+mj-lt"/>
              </a:rPr>
              <a:t>Contrat fixe des règles, droits et devoirs – mécanismes « d’assurance »</a:t>
            </a:r>
          </a:p>
          <a:p>
            <a:pPr marL="971550" lvl="1" indent="-514350">
              <a:buFont typeface="Arial" pitchFamily="34" charset="0"/>
              <a:buChar char="•"/>
            </a:pPr>
            <a:endParaRPr lang="fr-FR" sz="2800" dirty="0" smtClean="0">
              <a:latin typeface="+mj-lt"/>
            </a:endParaRPr>
          </a:p>
          <a:p>
            <a:pPr marL="514350" indent="-514350"/>
            <a:endParaRPr lang="fr-FR" sz="2800" dirty="0" smtClean="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checkerboard(across)">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checkerboard(across)">
                                      <p:cBhvr>
                                        <p:cTn id="12" dur="500"/>
                                        <p:tgtEl>
                                          <p:spTgt spid="5">
                                            <p:txEl>
                                              <p:pRg st="3" end="3"/>
                                            </p:txEl>
                                          </p:spTgt>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Effect transition="in" filter="checkerboard(across)">
                                      <p:cBhvr>
                                        <p:cTn id="15" dur="500"/>
                                        <p:tgtEl>
                                          <p:spTgt spid="5">
                                            <p:txEl>
                                              <p:pRg st="4" end="4"/>
                                            </p:txEl>
                                          </p:spTgt>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5">
                                            <p:txEl>
                                              <p:pRg st="5" end="5"/>
                                            </p:txEl>
                                          </p:spTgt>
                                        </p:tgtEl>
                                        <p:attrNameLst>
                                          <p:attrName>style.visibility</p:attrName>
                                        </p:attrNameLst>
                                      </p:cBhvr>
                                      <p:to>
                                        <p:strVal val="visible"/>
                                      </p:to>
                                    </p:set>
                                    <p:animEffect transition="in" filter="checkerboard(across)">
                                      <p:cBhvr>
                                        <p:cTn id="18" dur="500"/>
                                        <p:tgtEl>
                                          <p:spTgt spid="5">
                                            <p:txEl>
                                              <p:pRg st="5" end="5"/>
                                            </p:txEl>
                                          </p:spTgt>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animEffect transition="in" filter="checkerboard(across)">
                                      <p:cBhvr>
                                        <p:cTn id="21"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116632"/>
            <a:ext cx="7772400" cy="1143000"/>
          </a:xfrm>
        </p:spPr>
        <p:txBody>
          <a:bodyPr>
            <a:normAutofit/>
          </a:bodyPr>
          <a:lstStyle/>
          <a:p>
            <a:r>
              <a:rPr lang="fr-FR" dirty="0" smtClean="0"/>
              <a:t>Pourquoi passer un contrat?</a:t>
            </a:r>
            <a:endParaRPr lang="fr-FR" sz="3200" dirty="0"/>
          </a:p>
        </p:txBody>
      </p:sp>
      <p:sp>
        <p:nvSpPr>
          <p:cNvPr id="4" name="Rectangle 3"/>
          <p:cNvSpPr/>
          <p:nvPr/>
        </p:nvSpPr>
        <p:spPr>
          <a:xfrm>
            <a:off x="179512" y="1556792"/>
            <a:ext cx="8712968" cy="1200329"/>
          </a:xfrm>
          <a:prstGeom prst="rect">
            <a:avLst/>
          </a:prstGeom>
        </p:spPr>
        <p:txBody>
          <a:bodyPr wrap="square">
            <a:spAutoFit/>
          </a:bodyPr>
          <a:lstStyle/>
          <a:p>
            <a:pPr>
              <a:buFontTx/>
              <a:buChar char="-"/>
            </a:pPr>
            <a:endParaRPr lang="fr-FR" b="1" dirty="0" smtClean="0">
              <a:latin typeface="+mj-lt"/>
            </a:endParaRPr>
          </a:p>
          <a:p>
            <a:pPr>
              <a:buFontTx/>
              <a:buChar char="-"/>
            </a:pPr>
            <a:endParaRPr lang="fr-FR" b="1" dirty="0" smtClean="0">
              <a:latin typeface="+mj-lt"/>
            </a:endParaRPr>
          </a:p>
          <a:p>
            <a:pPr>
              <a:buFontTx/>
              <a:buChar char="-"/>
            </a:pPr>
            <a:endParaRPr lang="fr-FR" b="1" dirty="0" smtClean="0">
              <a:latin typeface="+mj-lt"/>
            </a:endParaRPr>
          </a:p>
        </p:txBody>
      </p:sp>
      <p:sp>
        <p:nvSpPr>
          <p:cNvPr id="5" name="Rectangle 4"/>
          <p:cNvSpPr/>
          <p:nvPr/>
        </p:nvSpPr>
        <p:spPr>
          <a:xfrm>
            <a:off x="-36512" y="1412777"/>
            <a:ext cx="9145016" cy="5693866"/>
          </a:xfrm>
          <a:prstGeom prst="rect">
            <a:avLst/>
          </a:prstGeom>
        </p:spPr>
        <p:txBody>
          <a:bodyPr wrap="square">
            <a:spAutoFit/>
          </a:bodyPr>
          <a:lstStyle/>
          <a:p>
            <a:pPr marL="514350" indent="-514350"/>
            <a:endParaRPr lang="fr-FR" sz="2800" dirty="0" smtClean="0">
              <a:latin typeface="+mj-lt"/>
            </a:endParaRPr>
          </a:p>
          <a:p>
            <a:pPr marL="514350" indent="-514350">
              <a:buFont typeface="Wingdings" pitchFamily="2" charset="2"/>
              <a:buChar char="v"/>
            </a:pPr>
            <a:r>
              <a:rPr lang="fr-FR" sz="2800" b="1" dirty="0" smtClean="0">
                <a:latin typeface="+mj-lt"/>
              </a:rPr>
              <a:t>Asymétrie d’information et rationalité limitée des agents</a:t>
            </a:r>
          </a:p>
          <a:p>
            <a:pPr marL="971550" lvl="1" indent="-514350">
              <a:buFont typeface="Arial" pitchFamily="34" charset="0"/>
              <a:buChar char="•"/>
            </a:pPr>
            <a:r>
              <a:rPr lang="fr-FR" sz="2800" dirty="0" smtClean="0">
                <a:latin typeface="+mj-lt"/>
              </a:rPr>
              <a:t>L’agriculteur ne possède pas tout le savoir pour maximiser sa production </a:t>
            </a:r>
          </a:p>
          <a:p>
            <a:pPr marL="971550" lvl="1" indent="-514350">
              <a:buFont typeface="Arial" pitchFamily="34" charset="0"/>
              <a:buChar char="•"/>
            </a:pPr>
            <a:r>
              <a:rPr lang="fr-FR" sz="2800" dirty="0" smtClean="0">
                <a:latin typeface="+mj-lt"/>
              </a:rPr>
              <a:t>Le décideur ne peut connaitre toutes le conséquences de ces décisions</a:t>
            </a:r>
          </a:p>
          <a:p>
            <a:pPr marL="971550" lvl="1" indent="-514350">
              <a:buFont typeface="Arial" pitchFamily="34" charset="0"/>
              <a:buChar char="•"/>
            </a:pPr>
            <a:r>
              <a:rPr lang="fr-FR" sz="2800" dirty="0" smtClean="0">
                <a:latin typeface="+mj-lt"/>
              </a:rPr>
              <a:t>Les agents peuvent avoir intérêt à ne pas partager leurs informations</a:t>
            </a:r>
          </a:p>
          <a:p>
            <a:pPr marL="971550" lvl="1" indent="-514350">
              <a:buFont typeface="Arial" pitchFamily="34" charset="0"/>
              <a:buChar char="•"/>
            </a:pPr>
            <a:endParaRPr lang="fr-FR" sz="2800" dirty="0" smtClean="0">
              <a:latin typeface="+mj-lt"/>
            </a:endParaRPr>
          </a:p>
          <a:p>
            <a:pPr marL="971550" lvl="1" indent="-514350">
              <a:buFont typeface="Wingdings" pitchFamily="2" charset="2"/>
              <a:buChar char="Ø"/>
            </a:pPr>
            <a:r>
              <a:rPr lang="fr-FR" sz="2800" dirty="0" smtClean="0">
                <a:latin typeface="+mj-lt"/>
              </a:rPr>
              <a:t>Gérer les </a:t>
            </a:r>
            <a:r>
              <a:rPr lang="fr-FR" sz="2800" b="1" dirty="0" smtClean="0">
                <a:latin typeface="+mj-lt"/>
              </a:rPr>
              <a:t>asymétries d’informations </a:t>
            </a:r>
            <a:r>
              <a:rPr lang="fr-FR" sz="2800" dirty="0" smtClean="0">
                <a:latin typeface="+mj-lt"/>
              </a:rPr>
              <a:t>/Définir des règles dans un univers l’information n’est pas parfaitement partagée</a:t>
            </a:r>
            <a:r>
              <a:rPr lang="fr-FR" sz="2800" dirty="0" smtClean="0"/>
              <a:t>.</a:t>
            </a:r>
            <a:endParaRPr lang="fr-FR" sz="2800" dirty="0" smtClean="0">
              <a:latin typeface="+mj-lt"/>
            </a:endParaRPr>
          </a:p>
          <a:p>
            <a:pPr marL="514350" indent="-514350"/>
            <a:endParaRPr lang="fr-FR" sz="2800" dirty="0" smtClean="0">
              <a:latin typeface="+mj-lt"/>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116632"/>
            <a:ext cx="7772400" cy="1143000"/>
          </a:xfrm>
        </p:spPr>
        <p:txBody>
          <a:bodyPr>
            <a:normAutofit/>
          </a:bodyPr>
          <a:lstStyle/>
          <a:p>
            <a:r>
              <a:rPr lang="fr-FR" dirty="0" smtClean="0"/>
              <a:t>Pourquoi passer un contrat?</a:t>
            </a:r>
            <a:endParaRPr lang="fr-FR" sz="3200" dirty="0"/>
          </a:p>
        </p:txBody>
      </p:sp>
      <p:sp>
        <p:nvSpPr>
          <p:cNvPr id="4" name="Rectangle 3"/>
          <p:cNvSpPr/>
          <p:nvPr/>
        </p:nvSpPr>
        <p:spPr>
          <a:xfrm>
            <a:off x="179512" y="1556792"/>
            <a:ext cx="8712968" cy="1200329"/>
          </a:xfrm>
          <a:prstGeom prst="rect">
            <a:avLst/>
          </a:prstGeom>
        </p:spPr>
        <p:txBody>
          <a:bodyPr wrap="square">
            <a:spAutoFit/>
          </a:bodyPr>
          <a:lstStyle/>
          <a:p>
            <a:pPr>
              <a:buFontTx/>
              <a:buChar char="-"/>
            </a:pPr>
            <a:endParaRPr lang="fr-FR" b="1" dirty="0" smtClean="0">
              <a:latin typeface="+mj-lt"/>
            </a:endParaRPr>
          </a:p>
          <a:p>
            <a:pPr>
              <a:buFontTx/>
              <a:buChar char="-"/>
            </a:pPr>
            <a:endParaRPr lang="fr-FR" b="1" dirty="0" smtClean="0">
              <a:latin typeface="+mj-lt"/>
            </a:endParaRPr>
          </a:p>
          <a:p>
            <a:pPr>
              <a:buFontTx/>
              <a:buChar char="-"/>
            </a:pPr>
            <a:endParaRPr lang="fr-FR" b="1" dirty="0" smtClean="0">
              <a:latin typeface="+mj-lt"/>
            </a:endParaRPr>
          </a:p>
        </p:txBody>
      </p:sp>
      <p:sp>
        <p:nvSpPr>
          <p:cNvPr id="5" name="Rectangle 4"/>
          <p:cNvSpPr/>
          <p:nvPr/>
        </p:nvSpPr>
        <p:spPr>
          <a:xfrm>
            <a:off x="179512" y="1412777"/>
            <a:ext cx="8964488" cy="5262979"/>
          </a:xfrm>
          <a:prstGeom prst="rect">
            <a:avLst/>
          </a:prstGeom>
        </p:spPr>
        <p:txBody>
          <a:bodyPr wrap="square">
            <a:spAutoFit/>
          </a:bodyPr>
          <a:lstStyle/>
          <a:p>
            <a:pPr marL="514350" indent="-514350"/>
            <a:endParaRPr lang="fr-FR" sz="2800" dirty="0" smtClean="0">
              <a:latin typeface="+mj-lt"/>
            </a:endParaRPr>
          </a:p>
          <a:p>
            <a:pPr marL="514350" indent="-514350">
              <a:buFont typeface="Wingdings" pitchFamily="2" charset="2"/>
              <a:buChar char="v"/>
            </a:pPr>
            <a:r>
              <a:rPr lang="fr-FR" sz="2800" b="1" dirty="0" smtClean="0">
                <a:latin typeface="+mj-lt"/>
              </a:rPr>
              <a:t>Aléa moral et Opportunisme des agents</a:t>
            </a:r>
          </a:p>
          <a:p>
            <a:pPr marL="514350" indent="-514350"/>
            <a:endParaRPr lang="fr-FR" sz="2800" b="1" dirty="0" smtClean="0">
              <a:latin typeface="+mj-lt"/>
            </a:endParaRPr>
          </a:p>
          <a:p>
            <a:pPr marL="971550" lvl="1" indent="-514350">
              <a:buFont typeface="Arial" pitchFamily="34" charset="0"/>
              <a:buChar char="•"/>
            </a:pPr>
            <a:r>
              <a:rPr lang="fr-FR" sz="2800" dirty="0" smtClean="0">
                <a:latin typeface="+mj-lt"/>
              </a:rPr>
              <a:t>Un agent n’a pas intérêt à respecter le contrat si cela lui permet d’améliorer sa situation personnelle</a:t>
            </a:r>
          </a:p>
          <a:p>
            <a:pPr marL="971550" lvl="1" indent="-514350">
              <a:buFont typeface="Arial" pitchFamily="34" charset="0"/>
              <a:buChar char="•"/>
            </a:pPr>
            <a:r>
              <a:rPr lang="fr-FR" sz="2800" dirty="0" smtClean="0">
                <a:latin typeface="+mj-lt"/>
              </a:rPr>
              <a:t>Comportement lié à l’</a:t>
            </a:r>
            <a:r>
              <a:rPr lang="fr-FR" sz="2800" dirty="0" err="1" smtClean="0">
                <a:latin typeface="+mj-lt"/>
              </a:rPr>
              <a:t>inobservabilité</a:t>
            </a:r>
            <a:r>
              <a:rPr lang="fr-FR" sz="2800" dirty="0" smtClean="0">
                <a:latin typeface="+mj-lt"/>
              </a:rPr>
              <a:t> des actions et des résultats individuels</a:t>
            </a:r>
            <a:r>
              <a:rPr lang="fr-FR" sz="2800" i="1" dirty="0" smtClean="0">
                <a:latin typeface="+mj-lt"/>
              </a:rPr>
              <a:t> (Ex : Free </a:t>
            </a:r>
            <a:r>
              <a:rPr lang="fr-FR" sz="2800" i="1" dirty="0" err="1" smtClean="0">
                <a:latin typeface="+mj-lt"/>
              </a:rPr>
              <a:t>Riding</a:t>
            </a:r>
            <a:r>
              <a:rPr lang="fr-FR" sz="2800" i="1" dirty="0" smtClean="0">
                <a:latin typeface="+mj-lt"/>
              </a:rPr>
              <a:t>)</a:t>
            </a:r>
          </a:p>
          <a:p>
            <a:pPr marL="971550" lvl="1" indent="-514350">
              <a:buFont typeface="Arial" pitchFamily="34" charset="0"/>
              <a:buChar char="•"/>
            </a:pPr>
            <a:endParaRPr lang="fr-FR" sz="2800" dirty="0" smtClean="0">
              <a:latin typeface="+mj-lt"/>
            </a:endParaRPr>
          </a:p>
          <a:p>
            <a:pPr marL="971550" lvl="1" indent="-514350">
              <a:buFont typeface="Wingdings" pitchFamily="2" charset="2"/>
              <a:buChar char="Ø"/>
            </a:pPr>
            <a:r>
              <a:rPr lang="fr-FR" sz="2800" dirty="0" smtClean="0">
                <a:latin typeface="+mj-lt"/>
              </a:rPr>
              <a:t>Contrat  est un système qui pousse </a:t>
            </a:r>
          </a:p>
          <a:p>
            <a:pPr marL="1428750" lvl="2" indent="-514350">
              <a:buFont typeface="Arial" pitchFamily="34" charset="0"/>
              <a:buChar char="•"/>
            </a:pPr>
            <a:r>
              <a:rPr lang="fr-FR" sz="2800" dirty="0" smtClean="0">
                <a:latin typeface="+mj-lt"/>
              </a:rPr>
              <a:t>L’agent à l’effort et aux respects des engagements</a:t>
            </a:r>
          </a:p>
          <a:p>
            <a:pPr marL="1428750" lvl="2" indent="-514350">
              <a:buFont typeface="Arial" pitchFamily="34" charset="0"/>
              <a:buChar char="•"/>
            </a:pPr>
            <a:r>
              <a:rPr lang="fr-FR" sz="2800" dirty="0" smtClean="0">
                <a:latin typeface="+mj-lt"/>
              </a:rPr>
              <a:t>L’agent à révéler ses informations</a:t>
            </a:r>
          </a:p>
          <a:p>
            <a:pPr marL="514350" indent="-514350"/>
            <a:endParaRPr lang="fr-FR" sz="2800" dirty="0" smtClean="0">
              <a:latin typeface="+mj-lt"/>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836712"/>
            <a:ext cx="8352928" cy="1467544"/>
          </a:xfrm>
        </p:spPr>
        <p:txBody>
          <a:bodyPr>
            <a:normAutofit fontScale="90000"/>
          </a:bodyPr>
          <a:lstStyle/>
          <a:p>
            <a:r>
              <a:rPr lang="fr-FR" dirty="0" smtClean="0"/>
              <a:t>Les différentes composantes du contrat entre agents d’une filière</a:t>
            </a:r>
            <a:br>
              <a:rPr lang="fr-FR" dirty="0" smtClean="0"/>
            </a:br>
            <a:r>
              <a:rPr lang="fr-FR" dirty="0" smtClean="0"/>
              <a:t>- relations verticales- </a:t>
            </a:r>
            <a:endParaRPr lang="fr-FR" sz="3200" dirty="0"/>
          </a:p>
        </p:txBody>
      </p:sp>
      <p:sp>
        <p:nvSpPr>
          <p:cNvPr id="5" name="Rectangle 5"/>
          <p:cNvSpPr>
            <a:spLocks noChangeArrowheads="1"/>
          </p:cNvSpPr>
          <p:nvPr/>
        </p:nvSpPr>
        <p:spPr bwMode="auto">
          <a:xfrm>
            <a:off x="251520" y="1916832"/>
            <a:ext cx="8892480" cy="4680520"/>
          </a:xfrm>
          <a:prstGeom prst="rect">
            <a:avLst/>
          </a:prstGeom>
          <a:noFill/>
          <a:ln w="9525">
            <a:noFill/>
            <a:miter lim="800000"/>
            <a:headEnd/>
            <a:tailEnd/>
          </a:ln>
          <a:effectLst/>
        </p:spPr>
        <p:txBody>
          <a:bodyPr/>
          <a:lstStyle/>
          <a:p>
            <a:endParaRPr lang="fr-FR" sz="3200" dirty="0" smtClean="0">
              <a:latin typeface="+mj-lt"/>
            </a:endParaRPr>
          </a:p>
          <a:p>
            <a:endParaRPr lang="fr-FR" sz="3200" dirty="0" smtClean="0">
              <a:latin typeface="+mj-lt"/>
            </a:endParaRPr>
          </a:p>
        </p:txBody>
      </p:sp>
      <p:sp>
        <p:nvSpPr>
          <p:cNvPr id="6" name="Rectangle 5"/>
          <p:cNvSpPr/>
          <p:nvPr/>
        </p:nvSpPr>
        <p:spPr>
          <a:xfrm>
            <a:off x="395536" y="2492896"/>
            <a:ext cx="8424936" cy="3539430"/>
          </a:xfrm>
          <a:prstGeom prst="rect">
            <a:avLst/>
          </a:prstGeom>
        </p:spPr>
        <p:txBody>
          <a:bodyPr wrap="square">
            <a:spAutoFit/>
          </a:bodyPr>
          <a:lstStyle/>
          <a:p>
            <a:endParaRPr lang="fr-FR" sz="2800" dirty="0" smtClean="0">
              <a:latin typeface="+mj-lt"/>
            </a:endParaRPr>
          </a:p>
          <a:p>
            <a:r>
              <a:rPr lang="fr-FR" sz="2800" dirty="0" smtClean="0">
                <a:latin typeface="+mj-lt"/>
              </a:rPr>
              <a:t>1. Règles sur les apports (volumes, qualité des produits)</a:t>
            </a:r>
          </a:p>
          <a:p>
            <a:endParaRPr lang="fr-FR" sz="2800" dirty="0" smtClean="0">
              <a:latin typeface="+mj-lt"/>
            </a:endParaRPr>
          </a:p>
          <a:p>
            <a:r>
              <a:rPr lang="fr-FR" sz="2800" dirty="0" smtClean="0">
                <a:latin typeface="+mj-lt"/>
              </a:rPr>
              <a:t>2. Les incitations – le système de paiement</a:t>
            </a:r>
          </a:p>
          <a:p>
            <a:endParaRPr lang="fr-FR" sz="2800" dirty="0" smtClean="0">
              <a:latin typeface="+mj-lt"/>
            </a:endParaRPr>
          </a:p>
          <a:p>
            <a:r>
              <a:rPr lang="fr-FR" sz="2800" dirty="0" smtClean="0">
                <a:latin typeface="+mj-lt"/>
              </a:rPr>
              <a:t>3. Les systèmes de contrôle et de surveillance</a:t>
            </a:r>
          </a:p>
          <a:p>
            <a:endParaRPr lang="fr-FR" sz="2800" dirty="0" smtClean="0">
              <a:latin typeface="+mj-lt"/>
            </a:endParaRPr>
          </a:p>
          <a:p>
            <a:r>
              <a:rPr lang="fr-FR" sz="2800" dirty="0" smtClean="0">
                <a:latin typeface="+mj-lt"/>
              </a:rPr>
              <a:t>4. Durée du contrat</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88640"/>
            <a:ext cx="8352928" cy="1467544"/>
          </a:xfrm>
        </p:spPr>
        <p:txBody>
          <a:bodyPr>
            <a:normAutofit fontScale="90000"/>
          </a:bodyPr>
          <a:lstStyle/>
          <a:p>
            <a:r>
              <a:rPr lang="fr-FR" dirty="0" smtClean="0"/>
              <a:t>Les différentes composantes du contrat entre agents d’une filière</a:t>
            </a:r>
            <a:endParaRPr lang="fr-FR" sz="3200" dirty="0"/>
          </a:p>
        </p:txBody>
      </p:sp>
      <p:sp>
        <p:nvSpPr>
          <p:cNvPr id="5" name="Rectangle 5"/>
          <p:cNvSpPr>
            <a:spLocks noChangeArrowheads="1"/>
          </p:cNvSpPr>
          <p:nvPr/>
        </p:nvSpPr>
        <p:spPr bwMode="auto">
          <a:xfrm>
            <a:off x="251520" y="1916832"/>
            <a:ext cx="8892480" cy="4680520"/>
          </a:xfrm>
          <a:prstGeom prst="rect">
            <a:avLst/>
          </a:prstGeom>
          <a:noFill/>
          <a:ln w="9525">
            <a:noFill/>
            <a:miter lim="800000"/>
            <a:headEnd/>
            <a:tailEnd/>
          </a:ln>
          <a:effectLst/>
        </p:spPr>
        <p:txBody>
          <a:bodyPr/>
          <a:lstStyle/>
          <a:p>
            <a:endParaRPr lang="fr-FR" sz="3200" dirty="0" smtClean="0">
              <a:latin typeface="+mj-lt"/>
            </a:endParaRPr>
          </a:p>
          <a:p>
            <a:endParaRPr lang="fr-FR" sz="3200" dirty="0" smtClean="0">
              <a:latin typeface="+mj-lt"/>
            </a:endParaRPr>
          </a:p>
        </p:txBody>
      </p:sp>
      <p:sp>
        <p:nvSpPr>
          <p:cNvPr id="6" name="Rectangle 5"/>
          <p:cNvSpPr/>
          <p:nvPr/>
        </p:nvSpPr>
        <p:spPr>
          <a:xfrm>
            <a:off x="323528" y="1772816"/>
            <a:ext cx="8820472" cy="5693866"/>
          </a:xfrm>
          <a:prstGeom prst="rect">
            <a:avLst/>
          </a:prstGeom>
        </p:spPr>
        <p:txBody>
          <a:bodyPr wrap="square">
            <a:spAutoFit/>
          </a:bodyPr>
          <a:lstStyle/>
          <a:p>
            <a:endParaRPr lang="fr-FR" sz="2800" dirty="0" smtClean="0">
              <a:latin typeface="+mj-lt"/>
            </a:endParaRPr>
          </a:p>
          <a:p>
            <a:pPr marL="514350" indent="-514350">
              <a:buAutoNum type="arabicPeriod"/>
            </a:pPr>
            <a:r>
              <a:rPr lang="fr-FR" sz="2800" dirty="0" smtClean="0">
                <a:latin typeface="+mj-lt"/>
              </a:rPr>
              <a:t>Règles sur les apports</a:t>
            </a:r>
          </a:p>
          <a:p>
            <a:pPr marL="971550" lvl="1" indent="-514350">
              <a:buFont typeface="Arial" pitchFamily="34" charset="0"/>
              <a:buChar char="•"/>
            </a:pPr>
            <a:r>
              <a:rPr lang="fr-FR" sz="2800" dirty="0" smtClean="0">
                <a:latin typeface="+mj-lt"/>
              </a:rPr>
              <a:t>Définir des volumes d’apport </a:t>
            </a:r>
          </a:p>
          <a:p>
            <a:pPr marL="1428750" lvl="2" indent="-514350">
              <a:buFontTx/>
              <a:buChar char="-"/>
            </a:pPr>
            <a:r>
              <a:rPr lang="fr-FR" sz="2800" dirty="0" smtClean="0">
                <a:latin typeface="+mj-lt"/>
              </a:rPr>
              <a:t>Quantités</a:t>
            </a:r>
          </a:p>
          <a:p>
            <a:pPr marL="1428750" lvl="2" indent="-514350">
              <a:buFontTx/>
              <a:buChar char="-"/>
            </a:pPr>
            <a:r>
              <a:rPr lang="fr-FR" sz="2800" dirty="0" smtClean="0">
                <a:latin typeface="+mj-lt"/>
              </a:rPr>
              <a:t>Calendriers (différence entre production matière première- production produit fini)</a:t>
            </a:r>
          </a:p>
          <a:p>
            <a:pPr marL="971550" lvl="1" indent="-514350">
              <a:buFont typeface="Arial" pitchFamily="34" charset="0"/>
              <a:buChar char="•"/>
            </a:pPr>
            <a:r>
              <a:rPr lang="fr-FR" sz="2800" dirty="0" smtClean="0">
                <a:latin typeface="+mj-lt"/>
              </a:rPr>
              <a:t>Qualité des apports </a:t>
            </a:r>
          </a:p>
          <a:p>
            <a:pPr marL="1428750" lvl="2" indent="-514350"/>
            <a:r>
              <a:rPr lang="fr-FR" sz="2800" dirty="0" smtClean="0">
                <a:latin typeface="+mj-lt"/>
              </a:rPr>
              <a:t> -  Sur une qualité mesurable et cahiers des charges de production</a:t>
            </a:r>
          </a:p>
          <a:p>
            <a:pPr marL="1428750" lvl="2" indent="-514350"/>
            <a:r>
              <a:rPr lang="fr-FR" sz="2800" dirty="0" smtClean="0">
                <a:latin typeface="+mj-lt"/>
              </a:rPr>
              <a:t>-  Périssabilité des produits frais et délais de stockage ou transport</a:t>
            </a:r>
          </a:p>
          <a:p>
            <a:endParaRPr lang="fr-FR" sz="2800" dirty="0" smtClean="0">
              <a:latin typeface="+mj-lt"/>
            </a:endParaRPr>
          </a:p>
          <a:p>
            <a:endParaRPr lang="fr-FR" sz="2800" dirty="0" smtClean="0">
              <a:latin typeface="+mj-lt"/>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88640"/>
            <a:ext cx="8352928" cy="1467544"/>
          </a:xfrm>
        </p:spPr>
        <p:txBody>
          <a:bodyPr>
            <a:normAutofit fontScale="90000"/>
          </a:bodyPr>
          <a:lstStyle/>
          <a:p>
            <a:r>
              <a:rPr lang="fr-FR" dirty="0" smtClean="0"/>
              <a:t>Les différentes composantes du contrat entre agents d’une filière</a:t>
            </a:r>
            <a:endParaRPr lang="fr-FR" sz="3200" dirty="0"/>
          </a:p>
        </p:txBody>
      </p:sp>
      <p:sp>
        <p:nvSpPr>
          <p:cNvPr id="5" name="Rectangle 5"/>
          <p:cNvSpPr>
            <a:spLocks noChangeArrowheads="1"/>
          </p:cNvSpPr>
          <p:nvPr/>
        </p:nvSpPr>
        <p:spPr bwMode="auto">
          <a:xfrm>
            <a:off x="251520" y="1916832"/>
            <a:ext cx="8892480" cy="4680520"/>
          </a:xfrm>
          <a:prstGeom prst="rect">
            <a:avLst/>
          </a:prstGeom>
          <a:noFill/>
          <a:ln w="9525">
            <a:noFill/>
            <a:miter lim="800000"/>
            <a:headEnd/>
            <a:tailEnd/>
          </a:ln>
          <a:effectLst/>
        </p:spPr>
        <p:txBody>
          <a:bodyPr/>
          <a:lstStyle/>
          <a:p>
            <a:endParaRPr lang="fr-FR" sz="3200" dirty="0" smtClean="0">
              <a:latin typeface="+mj-lt"/>
            </a:endParaRPr>
          </a:p>
          <a:p>
            <a:endParaRPr lang="fr-FR" sz="3200" dirty="0" smtClean="0">
              <a:latin typeface="+mj-lt"/>
            </a:endParaRPr>
          </a:p>
        </p:txBody>
      </p:sp>
      <p:sp>
        <p:nvSpPr>
          <p:cNvPr id="6" name="Rectangle 5"/>
          <p:cNvSpPr/>
          <p:nvPr/>
        </p:nvSpPr>
        <p:spPr>
          <a:xfrm>
            <a:off x="323528" y="1772816"/>
            <a:ext cx="8820472" cy="5262979"/>
          </a:xfrm>
          <a:prstGeom prst="rect">
            <a:avLst/>
          </a:prstGeom>
        </p:spPr>
        <p:txBody>
          <a:bodyPr wrap="square">
            <a:spAutoFit/>
          </a:bodyPr>
          <a:lstStyle/>
          <a:p>
            <a:endParaRPr lang="fr-FR" sz="2800" dirty="0" smtClean="0">
              <a:latin typeface="+mj-lt"/>
            </a:endParaRPr>
          </a:p>
          <a:p>
            <a:pPr marL="514350" indent="-514350"/>
            <a:r>
              <a:rPr lang="fr-FR" sz="2800" dirty="0" smtClean="0">
                <a:latin typeface="+mj-lt"/>
              </a:rPr>
              <a:t>2. Mécanismes incitatifs </a:t>
            </a:r>
          </a:p>
          <a:p>
            <a:pPr marL="971550" lvl="1" indent="-514350">
              <a:buFont typeface="Arial" pitchFamily="34" charset="0"/>
              <a:buChar char="•"/>
            </a:pPr>
            <a:r>
              <a:rPr lang="fr-FR" sz="2800" dirty="0" smtClean="0">
                <a:latin typeface="+mj-lt"/>
              </a:rPr>
              <a:t>Définition  incitation vs paiement</a:t>
            </a:r>
          </a:p>
          <a:p>
            <a:pPr marL="971550" lvl="1" indent="-514350">
              <a:buFont typeface="Arial" pitchFamily="34" charset="0"/>
              <a:buChar char="•"/>
            </a:pPr>
            <a:r>
              <a:rPr lang="fr-FR" sz="2800" dirty="0" smtClean="0">
                <a:latin typeface="+mj-lt"/>
              </a:rPr>
              <a:t>Objectifs théoriques :</a:t>
            </a:r>
          </a:p>
          <a:p>
            <a:pPr marL="1428750" lvl="2" indent="-514350">
              <a:buFontTx/>
              <a:buChar char="-"/>
            </a:pPr>
            <a:r>
              <a:rPr lang="fr-FR" sz="2800" dirty="0" smtClean="0">
                <a:latin typeface="+mj-lt"/>
              </a:rPr>
              <a:t>Inciter l’agent à maximiser son effort</a:t>
            </a:r>
          </a:p>
          <a:p>
            <a:pPr marL="1428750" lvl="2" indent="-514350">
              <a:buFontTx/>
              <a:buChar char="-"/>
            </a:pPr>
            <a:r>
              <a:rPr lang="fr-FR" sz="2800" dirty="0" smtClean="0">
                <a:latin typeface="+mj-lt"/>
              </a:rPr>
              <a:t>Inciter l’agent à révéler les informations si elles ne sont pas observables</a:t>
            </a:r>
          </a:p>
          <a:p>
            <a:pPr marL="971550" lvl="1" indent="-514350">
              <a:buFont typeface="Arial" pitchFamily="34" charset="0"/>
              <a:buChar char="•"/>
            </a:pPr>
            <a:r>
              <a:rPr lang="fr-FR" sz="2800" dirty="0" smtClean="0">
                <a:latin typeface="+mj-lt"/>
              </a:rPr>
              <a:t>Règles de paiement à la quantité, la qualité…</a:t>
            </a:r>
          </a:p>
          <a:p>
            <a:pPr marL="971550" lvl="1" indent="-514350">
              <a:buFont typeface="Arial" pitchFamily="34" charset="0"/>
              <a:buChar char="•"/>
            </a:pPr>
            <a:r>
              <a:rPr lang="fr-FR" sz="2800" dirty="0" smtClean="0">
                <a:latin typeface="+mj-lt"/>
              </a:rPr>
              <a:t>Avance, vente sur pieds…</a:t>
            </a:r>
          </a:p>
          <a:p>
            <a:pPr marL="971550" lvl="1" indent="-514350">
              <a:buFont typeface="Arial" pitchFamily="34" charset="0"/>
              <a:buChar char="•"/>
            </a:pPr>
            <a:r>
              <a:rPr lang="fr-FR" sz="2800" dirty="0" smtClean="0">
                <a:latin typeface="+mj-lt"/>
              </a:rPr>
              <a:t>Pénalités pour non respect des engagements.</a:t>
            </a:r>
          </a:p>
          <a:p>
            <a:endParaRPr lang="fr-FR" sz="2800" dirty="0" smtClean="0">
              <a:latin typeface="+mj-lt"/>
            </a:endParaRPr>
          </a:p>
          <a:p>
            <a:endParaRPr lang="fr-FR" sz="2800" dirty="0" smtClean="0">
              <a:latin typeface="+mj-lt"/>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88640"/>
            <a:ext cx="8352928" cy="1467544"/>
          </a:xfrm>
        </p:spPr>
        <p:txBody>
          <a:bodyPr>
            <a:normAutofit fontScale="90000"/>
          </a:bodyPr>
          <a:lstStyle/>
          <a:p>
            <a:r>
              <a:rPr lang="fr-FR" dirty="0" smtClean="0"/>
              <a:t>Les différentes composantes du contrat entre agents d’une filière</a:t>
            </a:r>
            <a:endParaRPr lang="fr-FR" sz="3200" dirty="0"/>
          </a:p>
        </p:txBody>
      </p:sp>
      <p:sp>
        <p:nvSpPr>
          <p:cNvPr id="5" name="Rectangle 5"/>
          <p:cNvSpPr>
            <a:spLocks noChangeArrowheads="1"/>
          </p:cNvSpPr>
          <p:nvPr/>
        </p:nvSpPr>
        <p:spPr bwMode="auto">
          <a:xfrm>
            <a:off x="251520" y="1916832"/>
            <a:ext cx="8892480" cy="4680520"/>
          </a:xfrm>
          <a:prstGeom prst="rect">
            <a:avLst/>
          </a:prstGeom>
          <a:noFill/>
          <a:ln w="9525">
            <a:noFill/>
            <a:miter lim="800000"/>
            <a:headEnd/>
            <a:tailEnd/>
          </a:ln>
          <a:effectLst/>
        </p:spPr>
        <p:txBody>
          <a:bodyPr/>
          <a:lstStyle/>
          <a:p>
            <a:endParaRPr lang="fr-FR" sz="3200" dirty="0" smtClean="0">
              <a:latin typeface="+mj-lt"/>
            </a:endParaRPr>
          </a:p>
          <a:p>
            <a:endParaRPr lang="fr-FR" sz="3200" dirty="0" smtClean="0">
              <a:latin typeface="+mj-lt"/>
            </a:endParaRPr>
          </a:p>
        </p:txBody>
      </p:sp>
      <p:sp>
        <p:nvSpPr>
          <p:cNvPr id="6" name="Rectangle 5"/>
          <p:cNvSpPr/>
          <p:nvPr/>
        </p:nvSpPr>
        <p:spPr>
          <a:xfrm>
            <a:off x="323528" y="1772817"/>
            <a:ext cx="8820472" cy="4401205"/>
          </a:xfrm>
          <a:prstGeom prst="rect">
            <a:avLst/>
          </a:prstGeom>
        </p:spPr>
        <p:txBody>
          <a:bodyPr wrap="square">
            <a:spAutoFit/>
          </a:bodyPr>
          <a:lstStyle/>
          <a:p>
            <a:endParaRPr lang="fr-FR" sz="2800" dirty="0" smtClean="0">
              <a:latin typeface="+mj-lt"/>
            </a:endParaRPr>
          </a:p>
          <a:p>
            <a:pPr marL="514350" indent="-514350"/>
            <a:r>
              <a:rPr lang="fr-FR" sz="2800" dirty="0" smtClean="0">
                <a:latin typeface="+mj-lt"/>
              </a:rPr>
              <a:t>3.  Mécanismes de contrôle et de surveillance</a:t>
            </a:r>
          </a:p>
          <a:p>
            <a:pPr marL="971550" lvl="1" indent="-514350">
              <a:buFont typeface="Arial" pitchFamily="34" charset="0"/>
              <a:buChar char="•"/>
            </a:pPr>
            <a:r>
              <a:rPr lang="fr-FR" sz="2800" dirty="0" smtClean="0">
                <a:latin typeface="+mj-lt"/>
              </a:rPr>
              <a:t>Mesures sur les produits livrés : des quantités et qualité, des délais de livraisons…</a:t>
            </a:r>
          </a:p>
          <a:p>
            <a:pPr marL="971550" lvl="1" indent="-514350">
              <a:buFont typeface="Arial" pitchFamily="34" charset="0"/>
              <a:buChar char="•"/>
            </a:pPr>
            <a:r>
              <a:rPr lang="fr-FR" sz="2800" dirty="0" smtClean="0">
                <a:latin typeface="+mj-lt"/>
              </a:rPr>
              <a:t>Systèmes de contrôle au champs : respect de mode de cultures</a:t>
            </a:r>
          </a:p>
          <a:p>
            <a:pPr marL="971550" lvl="1" indent="-514350"/>
            <a:endParaRPr lang="fr-FR" sz="2800" dirty="0" smtClean="0">
              <a:latin typeface="+mj-lt"/>
            </a:endParaRPr>
          </a:p>
          <a:p>
            <a:pPr marL="514350" indent="-514350">
              <a:buFont typeface="Wingdings" pitchFamily="2" charset="2"/>
              <a:buChar char="v"/>
            </a:pPr>
            <a:r>
              <a:rPr lang="fr-FR" sz="2800" dirty="0" smtClean="0">
                <a:latin typeface="+mj-lt"/>
              </a:rPr>
              <a:t>Couts du contrôle / connaissance de l’output/incitations</a:t>
            </a:r>
          </a:p>
          <a:p>
            <a:endParaRPr lang="fr-FR" sz="2800" dirty="0" smtClean="0">
              <a:latin typeface="+mj-lt"/>
            </a:endParaRPr>
          </a:p>
          <a:p>
            <a:endParaRPr lang="fr-FR" sz="2800" dirty="0" smtClean="0">
              <a:latin typeface="+mj-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332656"/>
            <a:ext cx="8208912" cy="1143000"/>
          </a:xfrm>
        </p:spPr>
        <p:txBody>
          <a:bodyPr>
            <a:normAutofit fontScale="90000"/>
          </a:bodyPr>
          <a:lstStyle/>
          <a:p>
            <a:r>
              <a:rPr lang="fr-FR" dirty="0" smtClean="0"/>
              <a:t>Définition de  « filière de production »</a:t>
            </a:r>
            <a:endParaRPr lang="fr-FR" dirty="0"/>
          </a:p>
        </p:txBody>
      </p:sp>
      <p:sp>
        <p:nvSpPr>
          <p:cNvPr id="4" name="Rectangle 3"/>
          <p:cNvSpPr/>
          <p:nvPr/>
        </p:nvSpPr>
        <p:spPr>
          <a:xfrm>
            <a:off x="467544" y="1844824"/>
            <a:ext cx="8424936" cy="3908762"/>
          </a:xfrm>
          <a:prstGeom prst="rect">
            <a:avLst/>
          </a:prstGeom>
        </p:spPr>
        <p:txBody>
          <a:bodyPr wrap="square">
            <a:spAutoFit/>
          </a:bodyPr>
          <a:lstStyle/>
          <a:p>
            <a:pPr algn="ctr"/>
            <a:endParaRPr lang="fr-FR" sz="2800" b="1" dirty="0" smtClean="0">
              <a:latin typeface="+mn-lt"/>
            </a:endParaRPr>
          </a:p>
          <a:p>
            <a:pPr algn="ctr"/>
            <a:r>
              <a:rPr lang="fr-FR" sz="2800" b="1" dirty="0" smtClean="0">
                <a:latin typeface="+mn-lt"/>
              </a:rPr>
              <a:t>La filière de production est  «l’ensemble des agents (ou fractions d’agents) économiques qui contribuent directement à la production, puis à la transformation et à l’acheminement jusqu’au marché de réalisation d’un même produit agricole (ou d’élevage) »</a:t>
            </a:r>
            <a:r>
              <a:rPr lang="fr-FR" sz="2800" i="1" dirty="0" smtClean="0"/>
              <a:t> </a:t>
            </a:r>
          </a:p>
          <a:p>
            <a:pPr algn="ctr"/>
            <a:r>
              <a:rPr lang="fr-FR" sz="2800" i="1" dirty="0" smtClean="0"/>
              <a:t>(Duruflé et al, 1988)</a:t>
            </a:r>
          </a:p>
          <a:p>
            <a:pPr algn="ctr"/>
            <a:endParaRPr lang="fr-FR" sz="2800" b="1" dirty="0" smtClean="0">
              <a:latin typeface="+mn-lt"/>
            </a:endParaRPr>
          </a:p>
          <a:p>
            <a:endParaRPr lang="fr-FR" dirty="0" smtClean="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2000"/>
                                        <p:tgtEl>
                                          <p:spTgt spid="4">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755576" y="-531440"/>
            <a:ext cx="8208912" cy="1412776"/>
          </a:xfrm>
        </p:spPr>
        <p:txBody>
          <a:bodyPr>
            <a:normAutofit/>
          </a:bodyPr>
          <a:lstStyle/>
          <a:p>
            <a:r>
              <a:rPr lang="fr-FR" sz="3600" dirty="0" smtClean="0"/>
              <a:t>Incitations, contrôle et informations</a:t>
            </a:r>
            <a:endParaRPr lang="fr-FR" sz="3600" dirty="0"/>
          </a:p>
        </p:txBody>
      </p:sp>
      <p:pic>
        <p:nvPicPr>
          <p:cNvPr id="5" name="Picture 4"/>
          <p:cNvPicPr>
            <a:picLocks noChangeAspect="1" noChangeArrowheads="1"/>
          </p:cNvPicPr>
          <p:nvPr/>
        </p:nvPicPr>
        <p:blipFill>
          <a:blip r:embed="rId2" cstate="print"/>
          <a:srcRect/>
          <a:stretch>
            <a:fillRect/>
          </a:stretch>
        </p:blipFill>
        <p:spPr bwMode="auto">
          <a:xfrm>
            <a:off x="0" y="1700808"/>
            <a:ext cx="9214643" cy="5955257"/>
          </a:xfrm>
          <a:prstGeom prst="rect">
            <a:avLst/>
          </a:prstGeom>
          <a:noFill/>
          <a:ln w="9525">
            <a:noFill/>
            <a:miter lim="800000"/>
            <a:headEnd/>
            <a:tailEnd/>
          </a:ln>
        </p:spPr>
      </p:pic>
      <p:sp>
        <p:nvSpPr>
          <p:cNvPr id="7" name="Flèche droite 6"/>
          <p:cNvSpPr/>
          <p:nvPr/>
        </p:nvSpPr>
        <p:spPr>
          <a:xfrm>
            <a:off x="2195736" y="1196752"/>
            <a:ext cx="5040560" cy="504056"/>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latin typeface="Arial Narrow" pitchFamily="34" charset="0"/>
              </a:rPr>
              <a:t>Cout du contrôle</a:t>
            </a:r>
            <a:endParaRPr lang="fr-FR" dirty="0">
              <a:solidFill>
                <a:schemeClr val="tx1"/>
              </a:solidFill>
              <a:latin typeface="Arial Narrow" pitchFamily="34" charset="0"/>
            </a:endParaRPr>
          </a:p>
        </p:txBody>
      </p:sp>
      <p:sp>
        <p:nvSpPr>
          <p:cNvPr id="8" name="Rectangle 7"/>
          <p:cNvSpPr/>
          <p:nvPr/>
        </p:nvSpPr>
        <p:spPr>
          <a:xfrm>
            <a:off x="1835696" y="6597352"/>
            <a:ext cx="5400600" cy="1080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88640"/>
            <a:ext cx="8352928" cy="1467544"/>
          </a:xfrm>
        </p:spPr>
        <p:txBody>
          <a:bodyPr>
            <a:normAutofit fontScale="90000"/>
          </a:bodyPr>
          <a:lstStyle/>
          <a:p>
            <a:r>
              <a:rPr lang="fr-FR" dirty="0" smtClean="0"/>
              <a:t>Les différentes composantes du contrat entre agents d’une filière</a:t>
            </a:r>
            <a:endParaRPr lang="fr-FR" sz="3200" dirty="0"/>
          </a:p>
        </p:txBody>
      </p:sp>
      <p:sp>
        <p:nvSpPr>
          <p:cNvPr id="5" name="Rectangle 5"/>
          <p:cNvSpPr>
            <a:spLocks noChangeArrowheads="1"/>
          </p:cNvSpPr>
          <p:nvPr/>
        </p:nvSpPr>
        <p:spPr bwMode="auto">
          <a:xfrm>
            <a:off x="251520" y="1916832"/>
            <a:ext cx="8892480" cy="4680520"/>
          </a:xfrm>
          <a:prstGeom prst="rect">
            <a:avLst/>
          </a:prstGeom>
          <a:noFill/>
          <a:ln w="9525">
            <a:noFill/>
            <a:miter lim="800000"/>
            <a:headEnd/>
            <a:tailEnd/>
          </a:ln>
          <a:effectLst/>
        </p:spPr>
        <p:txBody>
          <a:bodyPr/>
          <a:lstStyle/>
          <a:p>
            <a:endParaRPr lang="fr-FR" sz="3200" dirty="0" smtClean="0">
              <a:latin typeface="+mj-lt"/>
            </a:endParaRPr>
          </a:p>
          <a:p>
            <a:endParaRPr lang="fr-FR" sz="3200" dirty="0" smtClean="0">
              <a:latin typeface="+mj-lt"/>
            </a:endParaRPr>
          </a:p>
        </p:txBody>
      </p:sp>
      <p:sp>
        <p:nvSpPr>
          <p:cNvPr id="6" name="Rectangle 5"/>
          <p:cNvSpPr/>
          <p:nvPr/>
        </p:nvSpPr>
        <p:spPr>
          <a:xfrm>
            <a:off x="144016" y="2052131"/>
            <a:ext cx="8748464" cy="4401205"/>
          </a:xfrm>
          <a:prstGeom prst="rect">
            <a:avLst/>
          </a:prstGeom>
        </p:spPr>
        <p:txBody>
          <a:bodyPr wrap="square">
            <a:spAutoFit/>
          </a:bodyPr>
          <a:lstStyle/>
          <a:p>
            <a:endParaRPr lang="fr-FR" sz="2800" dirty="0" smtClean="0">
              <a:latin typeface="+mj-lt"/>
            </a:endParaRPr>
          </a:p>
          <a:p>
            <a:pPr marL="514350" indent="-514350">
              <a:buAutoNum type="arabicPeriod" startAt="4"/>
            </a:pPr>
            <a:r>
              <a:rPr lang="fr-FR" sz="2800" dirty="0" smtClean="0">
                <a:latin typeface="+mj-lt"/>
              </a:rPr>
              <a:t>Durée du contrat</a:t>
            </a:r>
          </a:p>
          <a:p>
            <a:pPr marL="971550" lvl="1" indent="-514350"/>
            <a:r>
              <a:rPr lang="fr-FR" sz="2800" dirty="0" smtClean="0">
                <a:latin typeface="+mj-lt"/>
              </a:rPr>
              <a:t> Notion de fidélisation et de confiance (fournisseurs, consommateurs…) </a:t>
            </a:r>
          </a:p>
          <a:p>
            <a:pPr marL="971550" lvl="1" indent="-514350"/>
            <a:endParaRPr lang="fr-FR" sz="2800" dirty="0" smtClean="0">
              <a:latin typeface="+mj-lt"/>
            </a:endParaRPr>
          </a:p>
          <a:p>
            <a:pPr marL="971550" lvl="1" indent="-514350"/>
            <a:endParaRPr lang="fr-FR" sz="2800" dirty="0" smtClean="0">
              <a:latin typeface="+mj-lt"/>
            </a:endParaRPr>
          </a:p>
          <a:p>
            <a:pPr marL="514350" indent="-514350">
              <a:buFont typeface="Wingdings" pitchFamily="2" charset="2"/>
              <a:buChar char="v"/>
            </a:pPr>
            <a:r>
              <a:rPr lang="fr-FR" sz="2800" dirty="0" smtClean="0">
                <a:latin typeface="+mj-lt"/>
              </a:rPr>
              <a:t>Couts liés aux respects des engagements / solutions de sorties  </a:t>
            </a:r>
          </a:p>
          <a:p>
            <a:endParaRPr lang="fr-FR" sz="2800" dirty="0" smtClean="0">
              <a:latin typeface="+mj-lt"/>
            </a:endParaRPr>
          </a:p>
          <a:p>
            <a:endParaRPr lang="fr-FR" sz="2800" dirty="0" smtClean="0">
              <a:latin typeface="+mj-lt"/>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88640"/>
            <a:ext cx="8352928" cy="1467544"/>
          </a:xfrm>
        </p:spPr>
        <p:txBody>
          <a:bodyPr>
            <a:normAutofit fontScale="90000"/>
          </a:bodyPr>
          <a:lstStyle/>
          <a:p>
            <a:r>
              <a:rPr lang="fr-FR" dirty="0" smtClean="0"/>
              <a:t>Les différentes composantes du contrat entre agents d’une filière</a:t>
            </a:r>
            <a:endParaRPr lang="fr-FR" sz="3200" dirty="0"/>
          </a:p>
        </p:txBody>
      </p:sp>
      <p:sp>
        <p:nvSpPr>
          <p:cNvPr id="5" name="Rectangle 5"/>
          <p:cNvSpPr>
            <a:spLocks noChangeArrowheads="1"/>
          </p:cNvSpPr>
          <p:nvPr/>
        </p:nvSpPr>
        <p:spPr bwMode="auto">
          <a:xfrm>
            <a:off x="251520" y="1916832"/>
            <a:ext cx="8892480" cy="4680520"/>
          </a:xfrm>
          <a:prstGeom prst="rect">
            <a:avLst/>
          </a:prstGeom>
          <a:noFill/>
          <a:ln w="9525">
            <a:noFill/>
            <a:miter lim="800000"/>
            <a:headEnd/>
            <a:tailEnd/>
          </a:ln>
          <a:effectLst/>
        </p:spPr>
        <p:txBody>
          <a:bodyPr/>
          <a:lstStyle/>
          <a:p>
            <a:endParaRPr lang="fr-FR" sz="3200" dirty="0" smtClean="0">
              <a:latin typeface="+mj-lt"/>
            </a:endParaRPr>
          </a:p>
          <a:p>
            <a:endParaRPr lang="fr-FR" sz="3200" dirty="0" smtClean="0">
              <a:latin typeface="+mj-lt"/>
            </a:endParaRPr>
          </a:p>
        </p:txBody>
      </p:sp>
      <p:sp>
        <p:nvSpPr>
          <p:cNvPr id="6" name="Rectangle 5"/>
          <p:cNvSpPr/>
          <p:nvPr/>
        </p:nvSpPr>
        <p:spPr>
          <a:xfrm>
            <a:off x="3635896" y="1628801"/>
            <a:ext cx="1944216" cy="1384995"/>
          </a:xfrm>
          <a:prstGeom prst="rect">
            <a:avLst/>
          </a:prstGeom>
        </p:spPr>
        <p:txBody>
          <a:bodyPr wrap="square">
            <a:spAutoFit/>
          </a:bodyPr>
          <a:lstStyle/>
          <a:p>
            <a:pPr marL="514350" indent="-514350"/>
            <a:r>
              <a:rPr lang="fr-FR" sz="2800" dirty="0" smtClean="0">
                <a:latin typeface="+mj-lt"/>
              </a:rPr>
              <a:t>Synthèse</a:t>
            </a:r>
          </a:p>
          <a:p>
            <a:endParaRPr lang="fr-FR" sz="2800" dirty="0" smtClean="0">
              <a:latin typeface="+mj-lt"/>
            </a:endParaRPr>
          </a:p>
          <a:p>
            <a:endParaRPr lang="fr-FR" sz="2800" dirty="0" smtClean="0">
              <a:latin typeface="+mj-lt"/>
            </a:endParaRPr>
          </a:p>
        </p:txBody>
      </p:sp>
      <p:sp>
        <p:nvSpPr>
          <p:cNvPr id="9" name="Rectangle 38"/>
          <p:cNvSpPr>
            <a:spLocks noChangeArrowheads="1"/>
          </p:cNvSpPr>
          <p:nvPr/>
        </p:nvSpPr>
        <p:spPr bwMode="auto">
          <a:xfrm>
            <a:off x="107504" y="2736304"/>
            <a:ext cx="5184576" cy="1268760"/>
          </a:xfrm>
          <a:prstGeom prst="rect">
            <a:avLst/>
          </a:prstGeom>
          <a:solidFill>
            <a:srgbClr val="FFFFFF"/>
          </a:solidFill>
          <a:ln w="9525">
            <a:solidFill>
              <a:srgbClr val="000000"/>
            </a:solidFill>
            <a:miter lim="800000"/>
            <a:headEnd/>
            <a:tailEnd/>
          </a:ln>
        </p:spPr>
        <p:txBody>
          <a:bodyPr/>
          <a:lstStyle/>
          <a:p>
            <a:pPr algn="ctr">
              <a:buFont typeface="Wingdings" pitchFamily="2" charset="2"/>
              <a:buNone/>
            </a:pPr>
            <a:r>
              <a:rPr lang="fr-FR" sz="1900" b="1" dirty="0">
                <a:latin typeface="+mj-lt"/>
              </a:rPr>
              <a:t>Règles finales de paiement de la matière première</a:t>
            </a:r>
          </a:p>
          <a:p>
            <a:pPr>
              <a:buFont typeface="Wingdings" pitchFamily="2" charset="2"/>
              <a:buNone/>
            </a:pPr>
            <a:r>
              <a:rPr lang="fr-FR" sz="1700" b="0" dirty="0">
                <a:solidFill>
                  <a:schemeClr val="tx1"/>
                </a:solidFill>
                <a:latin typeface="+mj-lt"/>
              </a:rPr>
              <a:t>Critère de quantification et de qualification des apports </a:t>
            </a:r>
          </a:p>
          <a:p>
            <a:pPr>
              <a:buFont typeface="Wingdings" pitchFamily="2" charset="2"/>
              <a:buNone/>
            </a:pPr>
            <a:r>
              <a:rPr lang="fr-FR" sz="1700" b="0" dirty="0">
                <a:solidFill>
                  <a:schemeClr val="tx1"/>
                </a:solidFill>
                <a:latin typeface="+mj-lt"/>
              </a:rPr>
              <a:t>Mode de calcul de la rémunération </a:t>
            </a:r>
            <a:endParaRPr lang="fr-FR" sz="2800" dirty="0">
              <a:latin typeface="+mj-lt"/>
            </a:endParaRPr>
          </a:p>
        </p:txBody>
      </p:sp>
      <p:sp>
        <p:nvSpPr>
          <p:cNvPr id="10" name="Rectangle 39"/>
          <p:cNvSpPr>
            <a:spLocks noChangeArrowheads="1"/>
          </p:cNvSpPr>
          <p:nvPr/>
        </p:nvSpPr>
        <p:spPr bwMode="auto">
          <a:xfrm>
            <a:off x="5436096" y="2708920"/>
            <a:ext cx="3508375" cy="1291778"/>
          </a:xfrm>
          <a:prstGeom prst="rect">
            <a:avLst/>
          </a:prstGeom>
          <a:solidFill>
            <a:srgbClr val="FFFFFF"/>
          </a:solidFill>
          <a:ln w="9525">
            <a:solidFill>
              <a:srgbClr val="000000"/>
            </a:solidFill>
            <a:miter lim="800000"/>
            <a:headEnd/>
            <a:tailEnd/>
          </a:ln>
        </p:spPr>
        <p:txBody>
          <a:bodyPr/>
          <a:lstStyle/>
          <a:p>
            <a:pPr algn="ctr">
              <a:buFont typeface="Wingdings" pitchFamily="2" charset="2"/>
              <a:buNone/>
            </a:pPr>
            <a:r>
              <a:rPr lang="fr-FR" sz="1900" b="1" dirty="0">
                <a:latin typeface="+mj-lt"/>
              </a:rPr>
              <a:t>Règles de procédures</a:t>
            </a:r>
          </a:p>
          <a:p>
            <a:pPr>
              <a:buFont typeface="Wingdings" pitchFamily="2" charset="2"/>
              <a:buNone/>
            </a:pPr>
            <a:r>
              <a:rPr lang="fr-FR" sz="1700" b="0" dirty="0">
                <a:solidFill>
                  <a:schemeClr val="tx1"/>
                </a:solidFill>
                <a:latin typeface="+mj-lt"/>
              </a:rPr>
              <a:t>Règles d’évaluation des critères</a:t>
            </a:r>
          </a:p>
          <a:p>
            <a:pPr>
              <a:buFont typeface="Wingdings" pitchFamily="2" charset="2"/>
              <a:buNone/>
            </a:pPr>
            <a:r>
              <a:rPr lang="fr-FR" sz="1700" b="0" dirty="0">
                <a:solidFill>
                  <a:schemeClr val="tx1"/>
                </a:solidFill>
                <a:latin typeface="+mj-lt"/>
              </a:rPr>
              <a:t>Règles de contrôle et de </a:t>
            </a:r>
            <a:r>
              <a:rPr lang="fr-FR" sz="1700" b="0" dirty="0" smtClean="0">
                <a:solidFill>
                  <a:schemeClr val="tx1"/>
                </a:solidFill>
                <a:latin typeface="+mj-lt"/>
              </a:rPr>
              <a:t>mesures</a:t>
            </a:r>
          </a:p>
          <a:p>
            <a:pPr>
              <a:buFont typeface="Wingdings" pitchFamily="2" charset="2"/>
              <a:buNone/>
            </a:pPr>
            <a:r>
              <a:rPr lang="fr-FR" sz="1700" dirty="0" smtClean="0">
                <a:latin typeface="+mj-lt"/>
              </a:rPr>
              <a:t>Durée du contrat - fidélisation</a:t>
            </a:r>
            <a:endParaRPr lang="fr-FR" sz="2800" dirty="0">
              <a:solidFill>
                <a:schemeClr val="tx1"/>
              </a:solidFill>
              <a:latin typeface="+mj-lt"/>
            </a:endParaRPr>
          </a:p>
        </p:txBody>
      </p:sp>
      <p:sp>
        <p:nvSpPr>
          <p:cNvPr id="11" name="Rectangle 40"/>
          <p:cNvSpPr>
            <a:spLocks noChangeArrowheads="1"/>
          </p:cNvSpPr>
          <p:nvPr/>
        </p:nvSpPr>
        <p:spPr bwMode="auto">
          <a:xfrm>
            <a:off x="2948657" y="5651475"/>
            <a:ext cx="3711575" cy="1089893"/>
          </a:xfrm>
          <a:prstGeom prst="rect">
            <a:avLst/>
          </a:prstGeom>
          <a:solidFill>
            <a:srgbClr val="FFFFFF"/>
          </a:solidFill>
          <a:ln w="9525">
            <a:solidFill>
              <a:srgbClr val="000000"/>
            </a:solidFill>
            <a:miter lim="800000"/>
            <a:headEnd/>
            <a:tailEnd/>
          </a:ln>
        </p:spPr>
        <p:txBody>
          <a:bodyPr/>
          <a:lstStyle/>
          <a:p>
            <a:pPr algn="ctr">
              <a:buFont typeface="Wingdings" pitchFamily="2" charset="2"/>
              <a:buNone/>
            </a:pPr>
            <a:r>
              <a:rPr lang="fr-FR" sz="1900" b="1" dirty="0">
                <a:latin typeface="+mj-lt"/>
              </a:rPr>
              <a:t>Conventions</a:t>
            </a:r>
          </a:p>
          <a:p>
            <a:pPr>
              <a:buFont typeface="Wingdings" pitchFamily="2" charset="2"/>
              <a:buNone/>
            </a:pPr>
            <a:r>
              <a:rPr lang="fr-FR" sz="1700" b="0" dirty="0">
                <a:solidFill>
                  <a:schemeClr val="tx1"/>
                </a:solidFill>
                <a:latin typeface="+mj-lt"/>
              </a:rPr>
              <a:t>Références communes qui assurent la légitimité du système</a:t>
            </a:r>
            <a:endParaRPr lang="fr-FR" sz="2800" dirty="0">
              <a:solidFill>
                <a:schemeClr val="tx1"/>
              </a:solidFill>
              <a:latin typeface="+mj-lt"/>
            </a:endParaRPr>
          </a:p>
        </p:txBody>
      </p:sp>
      <p:sp>
        <p:nvSpPr>
          <p:cNvPr id="12" name="Oval 41"/>
          <p:cNvSpPr>
            <a:spLocks noChangeArrowheads="1"/>
          </p:cNvSpPr>
          <p:nvPr/>
        </p:nvSpPr>
        <p:spPr bwMode="auto">
          <a:xfrm>
            <a:off x="2771800" y="4392488"/>
            <a:ext cx="4022253" cy="855935"/>
          </a:xfrm>
          <a:prstGeom prst="ellipse">
            <a:avLst/>
          </a:prstGeom>
          <a:solidFill>
            <a:srgbClr val="FFFFFF"/>
          </a:solidFill>
          <a:ln w="9525">
            <a:solidFill>
              <a:srgbClr val="000000"/>
            </a:solidFill>
            <a:round/>
            <a:headEnd/>
            <a:tailEnd/>
          </a:ln>
        </p:spPr>
        <p:txBody>
          <a:bodyPr/>
          <a:lstStyle/>
          <a:p>
            <a:pPr algn="ctr">
              <a:buFont typeface="Wingdings" pitchFamily="2" charset="2"/>
              <a:buNone/>
            </a:pPr>
            <a:r>
              <a:rPr lang="fr-FR" sz="1900" b="1" dirty="0" smtClean="0">
                <a:latin typeface="+mj-lt"/>
              </a:rPr>
              <a:t>Contrat avec des </a:t>
            </a:r>
            <a:r>
              <a:rPr lang="fr-FR" sz="1900" b="1" dirty="0">
                <a:latin typeface="+mj-lt"/>
              </a:rPr>
              <a:t>fournisseurs</a:t>
            </a:r>
            <a:endParaRPr lang="fr-FR" sz="3200" b="1" dirty="0">
              <a:latin typeface="+mj-lt"/>
            </a:endParaRPr>
          </a:p>
        </p:txBody>
      </p:sp>
      <p:sp>
        <p:nvSpPr>
          <p:cNvPr id="13" name="Line 42"/>
          <p:cNvSpPr>
            <a:spLocks noChangeShapeType="1"/>
          </p:cNvSpPr>
          <p:nvPr/>
        </p:nvSpPr>
        <p:spPr bwMode="auto">
          <a:xfrm flipH="1" flipV="1">
            <a:off x="2915816" y="4032448"/>
            <a:ext cx="1440160" cy="332656"/>
          </a:xfrm>
          <a:prstGeom prst="line">
            <a:avLst/>
          </a:prstGeom>
          <a:noFill/>
          <a:ln w="9525">
            <a:solidFill>
              <a:srgbClr val="000000"/>
            </a:solidFill>
            <a:round/>
            <a:headEnd/>
            <a:tailEnd type="triangle" w="med" len="med"/>
          </a:ln>
        </p:spPr>
        <p:txBody>
          <a:bodyPr/>
          <a:lstStyle/>
          <a:p>
            <a:endParaRPr lang="fr-FR"/>
          </a:p>
        </p:txBody>
      </p:sp>
      <p:sp>
        <p:nvSpPr>
          <p:cNvPr id="14" name="Line 43"/>
          <p:cNvSpPr>
            <a:spLocks noChangeShapeType="1"/>
          </p:cNvSpPr>
          <p:nvPr/>
        </p:nvSpPr>
        <p:spPr bwMode="auto">
          <a:xfrm flipV="1">
            <a:off x="5292080" y="4032448"/>
            <a:ext cx="1224136" cy="332656"/>
          </a:xfrm>
          <a:prstGeom prst="line">
            <a:avLst/>
          </a:prstGeom>
          <a:noFill/>
          <a:ln w="9525">
            <a:solidFill>
              <a:srgbClr val="000000"/>
            </a:solidFill>
            <a:round/>
            <a:headEnd/>
            <a:tailEnd type="triangle" w="med" len="med"/>
          </a:ln>
        </p:spPr>
        <p:txBody>
          <a:bodyPr/>
          <a:lstStyle/>
          <a:p>
            <a:endParaRPr lang="fr-FR"/>
          </a:p>
        </p:txBody>
      </p:sp>
      <p:sp>
        <p:nvSpPr>
          <p:cNvPr id="15" name="Line 44"/>
          <p:cNvSpPr>
            <a:spLocks noChangeShapeType="1"/>
          </p:cNvSpPr>
          <p:nvPr/>
        </p:nvSpPr>
        <p:spPr bwMode="auto">
          <a:xfrm>
            <a:off x="4716017" y="5256584"/>
            <a:ext cx="0" cy="360040"/>
          </a:xfrm>
          <a:prstGeom prst="line">
            <a:avLst/>
          </a:prstGeom>
          <a:noFill/>
          <a:ln w="9525">
            <a:solidFill>
              <a:srgbClr val="000000"/>
            </a:solidFill>
            <a:round/>
            <a:headEnd/>
            <a:tailEnd type="triangle" w="med" len="med"/>
          </a:ln>
        </p:spPr>
        <p:txBody>
          <a:bodyPr/>
          <a:lstStyle/>
          <a:p>
            <a:endParaRPr lang="fr-F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0" name="Rectangle 10"/>
          <p:cNvSpPr>
            <a:spLocks noChangeArrowheads="1"/>
          </p:cNvSpPr>
          <p:nvPr/>
        </p:nvSpPr>
        <p:spPr bwMode="auto">
          <a:xfrm>
            <a:off x="179388" y="333375"/>
            <a:ext cx="8785225" cy="6191250"/>
          </a:xfrm>
          <a:prstGeom prst="rect">
            <a:avLst/>
          </a:prstGeom>
          <a:noFill/>
          <a:ln w="9525" algn="ctr">
            <a:noFill/>
            <a:miter lim="800000"/>
            <a:headEnd/>
            <a:tailEnd/>
          </a:ln>
          <a:effectLst/>
        </p:spPr>
        <p:txBody>
          <a:bodyPr wrap="none" lIns="92075" tIns="46038" rIns="92075" bIns="46038" anchor="ctr"/>
          <a:lstStyle/>
          <a:p>
            <a:endParaRPr lang="fr-FR"/>
          </a:p>
        </p:txBody>
      </p:sp>
      <p:sp>
        <p:nvSpPr>
          <p:cNvPr id="512011" name="Rectangle 11"/>
          <p:cNvSpPr>
            <a:spLocks noChangeArrowheads="1"/>
          </p:cNvSpPr>
          <p:nvPr/>
        </p:nvSpPr>
        <p:spPr bwMode="auto">
          <a:xfrm>
            <a:off x="179388" y="188913"/>
            <a:ext cx="8713787" cy="6335712"/>
          </a:xfrm>
          <a:prstGeom prst="rect">
            <a:avLst/>
          </a:prstGeom>
          <a:noFill/>
          <a:ln w="9525" algn="ctr">
            <a:noFill/>
            <a:miter lim="800000"/>
            <a:headEnd/>
            <a:tailEnd/>
          </a:ln>
          <a:effectLst/>
        </p:spPr>
        <p:txBody>
          <a:bodyPr wrap="none" lIns="92075" tIns="46038" rIns="92075" bIns="46038" anchor="ctr"/>
          <a:lstStyle/>
          <a:p>
            <a:endParaRPr lang="fr-FR"/>
          </a:p>
        </p:txBody>
      </p:sp>
      <p:sp>
        <p:nvSpPr>
          <p:cNvPr id="12" name="Rectangle 2"/>
          <p:cNvSpPr>
            <a:spLocks noGrp="1" noChangeArrowheads="1"/>
          </p:cNvSpPr>
          <p:nvPr>
            <p:ph type="title"/>
          </p:nvPr>
        </p:nvSpPr>
        <p:spPr>
          <a:xfrm>
            <a:off x="1331640" y="2276872"/>
            <a:ext cx="7056784" cy="1008112"/>
          </a:xfrm>
        </p:spPr>
        <p:txBody>
          <a:bodyPr>
            <a:normAutofit fontScale="90000"/>
          </a:bodyPr>
          <a:lstStyle/>
          <a:p>
            <a:pPr algn="ctr">
              <a:lnSpc>
                <a:spcPct val="200000"/>
              </a:lnSpc>
            </a:pPr>
            <a:r>
              <a:rPr lang="fr-FR" sz="4000" dirty="0" smtClean="0"/>
              <a:t/>
            </a:r>
            <a:br>
              <a:rPr lang="fr-FR" sz="4000" dirty="0" smtClean="0"/>
            </a:br>
            <a:r>
              <a:rPr lang="fr-FR" sz="2700" b="1" dirty="0" smtClean="0"/>
              <a:t/>
            </a:r>
            <a:br>
              <a:rPr lang="fr-FR" sz="2700" b="1" dirty="0" smtClean="0"/>
            </a:br>
            <a:r>
              <a:rPr lang="fr-FR" sz="4000" dirty="0" smtClean="0"/>
              <a:t> </a:t>
            </a:r>
            <a:r>
              <a:rPr lang="fr-FR" dirty="0"/>
              <a:t/>
            </a:r>
            <a:br>
              <a:rPr lang="fr-FR" dirty="0"/>
            </a:br>
            <a:endParaRPr lang="fr-FR" dirty="0"/>
          </a:p>
        </p:txBody>
      </p:sp>
      <p:sp>
        <p:nvSpPr>
          <p:cNvPr id="13" name="Rectangle 12"/>
          <p:cNvSpPr/>
          <p:nvPr/>
        </p:nvSpPr>
        <p:spPr>
          <a:xfrm>
            <a:off x="827584" y="1772816"/>
            <a:ext cx="7200800" cy="2923877"/>
          </a:xfrm>
          <a:prstGeom prst="rect">
            <a:avLst/>
          </a:prstGeom>
        </p:spPr>
        <p:txBody>
          <a:bodyPr wrap="square">
            <a:spAutoFit/>
          </a:bodyPr>
          <a:lstStyle/>
          <a:p>
            <a:pPr algn="ctr"/>
            <a:endParaRPr lang="fr-FR" b="1" dirty="0" smtClean="0">
              <a:latin typeface="+mn-lt"/>
            </a:endParaRPr>
          </a:p>
          <a:p>
            <a:pPr algn="ctr">
              <a:buNone/>
            </a:pPr>
            <a:r>
              <a:rPr lang="fr-FR" sz="4000" b="1" dirty="0" smtClean="0">
                <a:latin typeface="+mn-lt"/>
              </a:rPr>
              <a:t>EXEMPLE D APPLICATION</a:t>
            </a:r>
          </a:p>
          <a:p>
            <a:pPr algn="ctr">
              <a:buNone/>
            </a:pPr>
            <a:endParaRPr lang="fr-FR" b="1" dirty="0" smtClean="0">
              <a:latin typeface="+mn-lt"/>
            </a:endParaRPr>
          </a:p>
          <a:p>
            <a:pPr algn="ctr">
              <a:buNone/>
            </a:pPr>
            <a:r>
              <a:rPr lang="fr-FR" b="1" dirty="0" smtClean="0">
                <a:latin typeface="+mn-lt"/>
              </a:rPr>
              <a:t>Effets potentiels de la modification des contrats dans une filière sur la productivité de la filière</a:t>
            </a:r>
          </a:p>
          <a:p>
            <a:pPr algn="ctr">
              <a:buNone/>
            </a:pPr>
            <a:endParaRPr lang="fr-FR" b="1" dirty="0" smtClean="0">
              <a:latin typeface="+mn-lt"/>
            </a:endParaRPr>
          </a:p>
          <a:p>
            <a:pPr algn="ctr">
              <a:buNone/>
            </a:pPr>
            <a:r>
              <a:rPr lang="fr-FR" b="1" dirty="0" smtClean="0">
                <a:latin typeface="+mn-lt"/>
              </a:rPr>
              <a:t>Les contrats liant planteurs et industriels sucriers</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243408"/>
            <a:ext cx="8820472" cy="1827584"/>
          </a:xfrm>
        </p:spPr>
        <p:txBody>
          <a:bodyPr>
            <a:noAutofit/>
          </a:bodyPr>
          <a:lstStyle/>
          <a:p>
            <a:r>
              <a:rPr lang="fr-FR" sz="4000" dirty="0" smtClean="0"/>
              <a:t>contrat et accès aux facteurs de production</a:t>
            </a:r>
            <a:br>
              <a:rPr lang="fr-FR" sz="4000" dirty="0" smtClean="0"/>
            </a:br>
            <a:r>
              <a:rPr lang="fr-FR" sz="4000" dirty="0" smtClean="0"/>
              <a:t>- relations « horizontales »-</a:t>
            </a:r>
            <a:endParaRPr lang="fr-FR" sz="2400" dirty="0"/>
          </a:p>
        </p:txBody>
      </p:sp>
      <p:sp>
        <p:nvSpPr>
          <p:cNvPr id="5" name="Rectangle 5"/>
          <p:cNvSpPr>
            <a:spLocks noChangeArrowheads="1"/>
          </p:cNvSpPr>
          <p:nvPr/>
        </p:nvSpPr>
        <p:spPr bwMode="auto">
          <a:xfrm>
            <a:off x="251520" y="1916832"/>
            <a:ext cx="8892480" cy="4680520"/>
          </a:xfrm>
          <a:prstGeom prst="rect">
            <a:avLst/>
          </a:prstGeom>
          <a:noFill/>
          <a:ln w="9525">
            <a:noFill/>
            <a:miter lim="800000"/>
            <a:headEnd/>
            <a:tailEnd/>
          </a:ln>
          <a:effectLst/>
        </p:spPr>
        <p:txBody>
          <a:bodyPr/>
          <a:lstStyle/>
          <a:p>
            <a:endParaRPr lang="fr-FR" sz="3200" dirty="0" smtClean="0">
              <a:latin typeface="+mj-lt"/>
            </a:endParaRPr>
          </a:p>
          <a:p>
            <a:endParaRPr lang="fr-FR" sz="3200" dirty="0" smtClean="0">
              <a:latin typeface="+mj-lt"/>
            </a:endParaRPr>
          </a:p>
        </p:txBody>
      </p:sp>
      <p:graphicFrame>
        <p:nvGraphicFramePr>
          <p:cNvPr id="8" name="Tableau 7"/>
          <p:cNvGraphicFramePr>
            <a:graphicFrameLocks noGrp="1"/>
          </p:cNvGraphicFramePr>
          <p:nvPr/>
        </p:nvGraphicFramePr>
        <p:xfrm>
          <a:off x="179512" y="2060848"/>
          <a:ext cx="8712968" cy="4536505"/>
        </p:xfrm>
        <a:graphic>
          <a:graphicData uri="http://schemas.openxmlformats.org/drawingml/2006/table">
            <a:tbl>
              <a:tblPr firstRow="1" bandRow="1">
                <a:tableStyleId>{5C22544A-7EE6-4342-B048-85BDC9FD1C3A}</a:tableStyleId>
              </a:tblPr>
              <a:tblGrid>
                <a:gridCol w="4356484"/>
                <a:gridCol w="4356484"/>
              </a:tblGrid>
              <a:tr h="741029">
                <a:tc>
                  <a:txBody>
                    <a:bodyPr/>
                    <a:lstStyle/>
                    <a:p>
                      <a:r>
                        <a:rPr lang="fr-FR" sz="2000" dirty="0" smtClean="0"/>
                        <a:t>Facteurs</a:t>
                      </a:r>
                      <a:r>
                        <a:rPr lang="fr-FR" sz="2000" baseline="0" dirty="0" smtClean="0"/>
                        <a:t> de production  r</a:t>
                      </a:r>
                      <a:r>
                        <a:rPr lang="fr-FR" sz="2000" dirty="0" smtClean="0"/>
                        <a:t>echerchés</a:t>
                      </a:r>
                      <a:r>
                        <a:rPr lang="fr-FR" sz="2000" baseline="0" dirty="0" smtClean="0"/>
                        <a:t> par l’acteur</a:t>
                      </a:r>
                      <a:endParaRPr lang="fr-FR" sz="2000" dirty="0"/>
                    </a:p>
                  </a:txBody>
                  <a:tcPr/>
                </a:tc>
                <a:tc>
                  <a:txBody>
                    <a:bodyPr/>
                    <a:lstStyle/>
                    <a:p>
                      <a:r>
                        <a:rPr lang="fr-FR" sz="2000" dirty="0" smtClean="0"/>
                        <a:t>Arrangements alternatifs</a:t>
                      </a:r>
                      <a:r>
                        <a:rPr lang="fr-FR" sz="2000" baseline="0" dirty="0" smtClean="0"/>
                        <a:t> possibles</a:t>
                      </a:r>
                      <a:endParaRPr lang="fr-FR" sz="2000" dirty="0"/>
                    </a:p>
                  </a:txBody>
                  <a:tcPr/>
                </a:tc>
              </a:tr>
              <a:tr h="741029">
                <a:tc>
                  <a:txBody>
                    <a:bodyPr/>
                    <a:lstStyle/>
                    <a:p>
                      <a:r>
                        <a:rPr lang="fr-FR" sz="2000" dirty="0" smtClean="0"/>
                        <a:t>Accès à la terre (producteur)</a:t>
                      </a:r>
                      <a:endParaRPr lang="fr-FR" sz="2000" dirty="0"/>
                    </a:p>
                  </a:txBody>
                  <a:tcPr/>
                </a:tc>
                <a:tc>
                  <a:txBody>
                    <a:bodyPr/>
                    <a:lstStyle/>
                    <a:p>
                      <a:r>
                        <a:rPr lang="fr-FR" sz="2000" dirty="0" smtClean="0"/>
                        <a:t>Location/métayage/système de rente</a:t>
                      </a:r>
                      <a:r>
                        <a:rPr lang="fr-FR" sz="2000" baseline="0" dirty="0" smtClean="0"/>
                        <a:t> au travail</a:t>
                      </a:r>
                      <a:endParaRPr lang="fr-FR" sz="2000" dirty="0"/>
                    </a:p>
                  </a:txBody>
                  <a:tcPr/>
                </a:tc>
              </a:tr>
              <a:tr h="429327">
                <a:tc>
                  <a:txBody>
                    <a:bodyPr/>
                    <a:lstStyle/>
                    <a:p>
                      <a:r>
                        <a:rPr lang="fr-FR" sz="2000" dirty="0" smtClean="0"/>
                        <a:t>Accès au travail</a:t>
                      </a:r>
                      <a:endParaRPr lang="fr-FR" sz="2000" dirty="0"/>
                    </a:p>
                  </a:txBody>
                  <a:tcPr/>
                </a:tc>
                <a:tc>
                  <a:txBody>
                    <a:bodyPr/>
                    <a:lstStyle/>
                    <a:p>
                      <a:r>
                        <a:rPr lang="fr-FR" sz="2000" dirty="0" smtClean="0"/>
                        <a:t>Emploi de salariés/métayage</a:t>
                      </a:r>
                      <a:endParaRPr lang="fr-FR" sz="2000" dirty="0"/>
                    </a:p>
                  </a:txBody>
                  <a:tcPr/>
                </a:tc>
              </a:tr>
              <a:tr h="713735">
                <a:tc>
                  <a:txBody>
                    <a:bodyPr/>
                    <a:lstStyle/>
                    <a:p>
                      <a:r>
                        <a:rPr lang="fr-FR" sz="2000" dirty="0" smtClean="0"/>
                        <a:t>Accès à l’équipement</a:t>
                      </a:r>
                      <a:r>
                        <a:rPr lang="fr-FR" sz="2000" baseline="0" dirty="0" smtClean="0"/>
                        <a:t> </a:t>
                      </a:r>
                      <a:endParaRPr lang="fr-FR" sz="2000" dirty="0"/>
                    </a:p>
                  </a:txBody>
                  <a:tcPr/>
                </a:tc>
                <a:tc>
                  <a:txBody>
                    <a:bodyPr/>
                    <a:lstStyle/>
                    <a:p>
                      <a:r>
                        <a:rPr lang="fr-FR" sz="2000" dirty="0" smtClean="0"/>
                        <a:t>Achat/location/métayage/rente</a:t>
                      </a:r>
                      <a:r>
                        <a:rPr lang="fr-FR" sz="2000" baseline="0" dirty="0" smtClean="0"/>
                        <a:t> au travail</a:t>
                      </a:r>
                      <a:endParaRPr lang="fr-FR" sz="2000" dirty="0"/>
                    </a:p>
                  </a:txBody>
                  <a:tcPr/>
                </a:tc>
              </a:tr>
              <a:tr h="429327">
                <a:tc>
                  <a:txBody>
                    <a:bodyPr/>
                    <a:lstStyle/>
                    <a:p>
                      <a:r>
                        <a:rPr lang="fr-FR" sz="2000" dirty="0" smtClean="0"/>
                        <a:t>Accès au crédit</a:t>
                      </a:r>
                      <a:endParaRPr lang="fr-FR" sz="2000" dirty="0"/>
                    </a:p>
                  </a:txBody>
                  <a:tcPr/>
                </a:tc>
                <a:tc>
                  <a:txBody>
                    <a:bodyPr/>
                    <a:lstStyle/>
                    <a:p>
                      <a:r>
                        <a:rPr lang="fr-FR" sz="2000" dirty="0" smtClean="0"/>
                        <a:t>Emprunt</a:t>
                      </a:r>
                      <a:r>
                        <a:rPr lang="fr-FR" sz="2000" baseline="0" dirty="0" smtClean="0"/>
                        <a:t> de monnaie ou de produits </a:t>
                      </a:r>
                      <a:endParaRPr lang="fr-FR" sz="2000" dirty="0"/>
                    </a:p>
                  </a:txBody>
                  <a:tcPr/>
                </a:tc>
              </a:tr>
              <a:tr h="741029">
                <a:tc>
                  <a:txBody>
                    <a:bodyPr/>
                    <a:lstStyle/>
                    <a:p>
                      <a:r>
                        <a:rPr lang="fr-FR" sz="2000" dirty="0" smtClean="0"/>
                        <a:t>Accès à un savoir</a:t>
                      </a:r>
                      <a:r>
                        <a:rPr lang="fr-FR" sz="2000" baseline="0" dirty="0" smtClean="0"/>
                        <a:t> faire </a:t>
                      </a:r>
                      <a:endParaRPr lang="fr-FR" sz="2000" dirty="0"/>
                    </a:p>
                  </a:txBody>
                  <a:tcPr/>
                </a:tc>
                <a:tc>
                  <a:txBody>
                    <a:bodyPr/>
                    <a:lstStyle/>
                    <a:p>
                      <a:r>
                        <a:rPr lang="fr-FR" sz="2000" dirty="0" smtClean="0"/>
                        <a:t>Assistance</a:t>
                      </a:r>
                      <a:r>
                        <a:rPr lang="fr-FR" sz="2000" baseline="0" dirty="0" smtClean="0"/>
                        <a:t> technique / partenariat / métayage /salariat</a:t>
                      </a:r>
                      <a:endParaRPr lang="fr-FR" sz="2000" dirty="0"/>
                    </a:p>
                  </a:txBody>
                  <a:tcPr/>
                </a:tc>
              </a:tr>
              <a:tr h="741029">
                <a:tc>
                  <a:txBody>
                    <a:bodyPr/>
                    <a:lstStyle/>
                    <a:p>
                      <a:r>
                        <a:rPr lang="fr-FR" sz="2000" dirty="0" smtClean="0"/>
                        <a:t>Réduction du risque de production</a:t>
                      </a:r>
                      <a:endParaRPr lang="fr-FR" sz="2000" dirty="0"/>
                    </a:p>
                  </a:txBody>
                  <a:tcPr/>
                </a:tc>
                <a:tc>
                  <a:txBody>
                    <a:bodyPr/>
                    <a:lstStyle/>
                    <a:p>
                      <a:r>
                        <a:rPr lang="fr-FR" sz="2000" dirty="0" smtClean="0"/>
                        <a:t>Assurance</a:t>
                      </a:r>
                      <a:r>
                        <a:rPr lang="fr-FR" sz="2000" baseline="0" dirty="0" smtClean="0"/>
                        <a:t> / métayage/ coopérative de production</a:t>
                      </a:r>
                      <a:endParaRPr lang="fr-FR" sz="2000" dirty="0"/>
                    </a:p>
                  </a:txBody>
                  <a:tcPr/>
                </a:tc>
              </a:tr>
            </a:tbl>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0"/>
            <a:ext cx="7772400" cy="1143000"/>
          </a:xfrm>
        </p:spPr>
        <p:txBody>
          <a:bodyPr>
            <a:normAutofit/>
          </a:bodyPr>
          <a:lstStyle/>
          <a:p>
            <a:r>
              <a:rPr lang="fr-FR" dirty="0" smtClean="0"/>
              <a:t>L’arrangement informel</a:t>
            </a:r>
            <a:endParaRPr lang="fr-FR" sz="3200" dirty="0"/>
          </a:p>
        </p:txBody>
      </p:sp>
      <p:sp>
        <p:nvSpPr>
          <p:cNvPr id="5" name="Rectangle 5"/>
          <p:cNvSpPr>
            <a:spLocks noChangeArrowheads="1"/>
          </p:cNvSpPr>
          <p:nvPr/>
        </p:nvSpPr>
        <p:spPr bwMode="auto">
          <a:xfrm>
            <a:off x="251520" y="1916832"/>
            <a:ext cx="8892480" cy="4680520"/>
          </a:xfrm>
          <a:prstGeom prst="rect">
            <a:avLst/>
          </a:prstGeom>
          <a:noFill/>
          <a:ln w="9525">
            <a:noFill/>
            <a:miter lim="800000"/>
            <a:headEnd/>
            <a:tailEnd/>
          </a:ln>
          <a:effectLst/>
        </p:spPr>
        <p:txBody>
          <a:bodyPr/>
          <a:lstStyle/>
          <a:p>
            <a:endParaRPr lang="fr-FR" sz="3200" dirty="0" smtClean="0">
              <a:latin typeface="+mj-lt"/>
            </a:endParaRPr>
          </a:p>
          <a:p>
            <a:endParaRPr lang="fr-FR" sz="3200" dirty="0" smtClean="0">
              <a:latin typeface="+mj-lt"/>
            </a:endParaRPr>
          </a:p>
        </p:txBody>
      </p:sp>
      <p:sp>
        <p:nvSpPr>
          <p:cNvPr id="6" name="Rectangle 5"/>
          <p:cNvSpPr/>
          <p:nvPr/>
        </p:nvSpPr>
        <p:spPr>
          <a:xfrm>
            <a:off x="395536" y="2492896"/>
            <a:ext cx="8424936" cy="954107"/>
          </a:xfrm>
          <a:prstGeom prst="rect">
            <a:avLst/>
          </a:prstGeom>
        </p:spPr>
        <p:txBody>
          <a:bodyPr wrap="square">
            <a:spAutoFit/>
          </a:bodyPr>
          <a:lstStyle/>
          <a:p>
            <a:endParaRPr lang="fr-FR" sz="2800" dirty="0" smtClean="0">
              <a:latin typeface="+mj-lt"/>
            </a:endParaRPr>
          </a:p>
          <a:p>
            <a:r>
              <a:rPr lang="fr-FR" sz="2800" dirty="0" smtClean="0">
                <a:latin typeface="+mj-lt"/>
              </a:rPr>
              <a:t> </a:t>
            </a:r>
          </a:p>
        </p:txBody>
      </p:sp>
      <p:sp>
        <p:nvSpPr>
          <p:cNvPr id="7" name="Rectangle 6"/>
          <p:cNvSpPr/>
          <p:nvPr/>
        </p:nvSpPr>
        <p:spPr>
          <a:xfrm>
            <a:off x="395536" y="1268760"/>
            <a:ext cx="8568952" cy="6494085"/>
          </a:xfrm>
          <a:prstGeom prst="rect">
            <a:avLst/>
          </a:prstGeom>
        </p:spPr>
        <p:txBody>
          <a:bodyPr wrap="square">
            <a:spAutoFit/>
          </a:bodyPr>
          <a:lstStyle/>
          <a:p>
            <a:endParaRPr lang="fr-FR" sz="2800" dirty="0" smtClean="0">
              <a:latin typeface="+mj-lt"/>
            </a:endParaRPr>
          </a:p>
          <a:p>
            <a:r>
              <a:rPr lang="fr-FR" sz="2800" dirty="0" smtClean="0">
                <a:latin typeface="+mj-lt"/>
              </a:rPr>
              <a:t>Contrat informel, arrangement « illicite »</a:t>
            </a:r>
            <a:r>
              <a:rPr lang="fr-FR" b="1" dirty="0" smtClean="0"/>
              <a:t> </a:t>
            </a:r>
          </a:p>
          <a:p>
            <a:endParaRPr lang="fr-FR" b="1" dirty="0" smtClean="0"/>
          </a:p>
          <a:p>
            <a:r>
              <a:rPr lang="fr-FR" sz="2800" dirty="0" smtClean="0">
                <a:latin typeface="+mj-lt"/>
              </a:rPr>
              <a:t>Le plus souvent, concerne et permet : </a:t>
            </a:r>
          </a:p>
          <a:p>
            <a:pPr lvl="1">
              <a:buFont typeface="Arial" pitchFamily="34" charset="0"/>
              <a:buChar char="•"/>
            </a:pPr>
            <a:r>
              <a:rPr lang="fr-FR" sz="2800" dirty="0" smtClean="0">
                <a:latin typeface="+mj-lt"/>
              </a:rPr>
              <a:t>   accès aux facteurs de production: </a:t>
            </a:r>
          </a:p>
          <a:p>
            <a:pPr lvl="3">
              <a:buFont typeface="Wingdings" pitchFamily="2" charset="2"/>
              <a:buChar char="ü"/>
            </a:pPr>
            <a:r>
              <a:rPr lang="fr-FR" sz="2800" dirty="0" smtClean="0">
                <a:latin typeface="+mj-lt"/>
              </a:rPr>
              <a:t>  terre : location –propriétaire</a:t>
            </a:r>
          </a:p>
          <a:p>
            <a:pPr lvl="3">
              <a:buFont typeface="Wingdings" pitchFamily="2" charset="2"/>
              <a:buChar char="ü"/>
            </a:pPr>
            <a:r>
              <a:rPr lang="fr-FR" sz="2800" dirty="0" smtClean="0">
                <a:latin typeface="+mj-lt"/>
              </a:rPr>
              <a:t>  travail : main d’œuvre</a:t>
            </a:r>
          </a:p>
          <a:p>
            <a:pPr lvl="3">
              <a:buFont typeface="Wingdings" pitchFamily="2" charset="2"/>
              <a:buChar char="ü"/>
            </a:pPr>
            <a:r>
              <a:rPr lang="fr-FR" sz="2800" dirty="0" smtClean="0">
                <a:latin typeface="+mj-lt"/>
              </a:rPr>
              <a:t>  équipement : puits, transport …</a:t>
            </a:r>
          </a:p>
          <a:p>
            <a:pPr lvl="3">
              <a:buFont typeface="Wingdings" pitchFamily="2" charset="2"/>
              <a:buChar char="ü"/>
            </a:pPr>
            <a:r>
              <a:rPr lang="fr-FR" sz="2800" dirty="0" smtClean="0">
                <a:latin typeface="+mj-lt"/>
              </a:rPr>
              <a:t> Intrants : engrais, eau..;</a:t>
            </a:r>
          </a:p>
          <a:p>
            <a:pPr lvl="1">
              <a:buFont typeface="Arial" pitchFamily="34" charset="0"/>
              <a:buChar char="•"/>
            </a:pPr>
            <a:r>
              <a:rPr lang="fr-FR" sz="2800" dirty="0" smtClean="0">
                <a:latin typeface="+mj-lt"/>
              </a:rPr>
              <a:t>   accès à une capacité de gestion, savoir faire versus rente foncière </a:t>
            </a:r>
          </a:p>
          <a:p>
            <a:pPr lvl="1">
              <a:buFont typeface="Arial" pitchFamily="34" charset="0"/>
              <a:buChar char="•"/>
            </a:pPr>
            <a:r>
              <a:rPr lang="fr-FR" sz="2800" dirty="0" smtClean="0">
                <a:latin typeface="+mj-lt"/>
              </a:rPr>
              <a:t>   accès aux marchés du produit</a:t>
            </a:r>
          </a:p>
          <a:p>
            <a:endParaRPr lang="fr-FR" sz="2800" dirty="0" smtClean="0">
              <a:latin typeface="+mj-lt"/>
            </a:endParaRPr>
          </a:p>
          <a:p>
            <a:endParaRPr lang="fr-FR" sz="2800" dirty="0" smtClean="0">
              <a:latin typeface="+mj-lt"/>
            </a:endParaRPr>
          </a:p>
          <a:p>
            <a:endParaRPr lang="fr-FR" sz="2800" dirty="0" smtClean="0">
              <a:latin typeface="+mj-lt"/>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5576" y="188640"/>
            <a:ext cx="7772400" cy="1143000"/>
          </a:xfrm>
        </p:spPr>
        <p:txBody>
          <a:bodyPr>
            <a:normAutofit fontScale="90000"/>
          </a:bodyPr>
          <a:lstStyle/>
          <a:p>
            <a:r>
              <a:rPr lang="fr-FR" dirty="0" smtClean="0"/>
              <a:t>L’arrangement informel</a:t>
            </a:r>
            <a:br>
              <a:rPr lang="fr-FR" dirty="0" smtClean="0"/>
            </a:br>
            <a:r>
              <a:rPr lang="fr-FR" dirty="0" smtClean="0"/>
              <a:t>exemple de l’accès à l’eau</a:t>
            </a:r>
            <a:endParaRPr lang="fr-FR" sz="3200" dirty="0"/>
          </a:p>
        </p:txBody>
      </p:sp>
      <p:sp>
        <p:nvSpPr>
          <p:cNvPr id="5" name="Rectangle 5"/>
          <p:cNvSpPr>
            <a:spLocks noChangeArrowheads="1"/>
          </p:cNvSpPr>
          <p:nvPr/>
        </p:nvSpPr>
        <p:spPr bwMode="auto">
          <a:xfrm>
            <a:off x="251520" y="1916832"/>
            <a:ext cx="8892480" cy="4680520"/>
          </a:xfrm>
          <a:prstGeom prst="rect">
            <a:avLst/>
          </a:prstGeom>
          <a:noFill/>
          <a:ln w="9525">
            <a:noFill/>
            <a:miter lim="800000"/>
            <a:headEnd/>
            <a:tailEnd/>
          </a:ln>
          <a:effectLst/>
        </p:spPr>
        <p:txBody>
          <a:bodyPr/>
          <a:lstStyle/>
          <a:p>
            <a:endParaRPr lang="fr-FR" sz="3200" dirty="0" smtClean="0">
              <a:latin typeface="+mj-lt"/>
            </a:endParaRPr>
          </a:p>
          <a:p>
            <a:endParaRPr lang="fr-FR" sz="3200" dirty="0" smtClean="0">
              <a:latin typeface="+mj-lt"/>
            </a:endParaRPr>
          </a:p>
        </p:txBody>
      </p:sp>
      <p:sp>
        <p:nvSpPr>
          <p:cNvPr id="6" name="Rectangle 5"/>
          <p:cNvSpPr/>
          <p:nvPr/>
        </p:nvSpPr>
        <p:spPr>
          <a:xfrm>
            <a:off x="395536" y="2492896"/>
            <a:ext cx="8424936" cy="954107"/>
          </a:xfrm>
          <a:prstGeom prst="rect">
            <a:avLst/>
          </a:prstGeom>
        </p:spPr>
        <p:txBody>
          <a:bodyPr wrap="square">
            <a:spAutoFit/>
          </a:bodyPr>
          <a:lstStyle/>
          <a:p>
            <a:endParaRPr lang="fr-FR" sz="2800" dirty="0" smtClean="0">
              <a:latin typeface="+mj-lt"/>
            </a:endParaRPr>
          </a:p>
          <a:p>
            <a:r>
              <a:rPr lang="fr-FR" sz="2800" dirty="0" smtClean="0">
                <a:latin typeface="+mj-lt"/>
              </a:rPr>
              <a:t> </a:t>
            </a:r>
          </a:p>
        </p:txBody>
      </p:sp>
      <p:sp>
        <p:nvSpPr>
          <p:cNvPr id="8" name="Rectangle 7"/>
          <p:cNvSpPr/>
          <p:nvPr/>
        </p:nvSpPr>
        <p:spPr>
          <a:xfrm>
            <a:off x="467544" y="1395933"/>
            <a:ext cx="8064896" cy="1384995"/>
          </a:xfrm>
          <a:prstGeom prst="rect">
            <a:avLst/>
          </a:prstGeom>
        </p:spPr>
        <p:txBody>
          <a:bodyPr wrap="square">
            <a:spAutoFit/>
          </a:bodyPr>
          <a:lstStyle/>
          <a:p>
            <a:r>
              <a:rPr lang="fr-FR" sz="2800" dirty="0" smtClean="0">
                <a:latin typeface="+mj-lt"/>
              </a:rPr>
              <a:t>Arrangements informels autour de l’accès à l’eau souterraine dans le Tadla – </a:t>
            </a:r>
          </a:p>
          <a:p>
            <a:r>
              <a:rPr lang="fr-FR" sz="2800" dirty="0" smtClean="0">
                <a:latin typeface="+mj-lt"/>
              </a:rPr>
              <a:t>Cas de 296 exploitations - 199 forages/puits</a:t>
            </a:r>
          </a:p>
        </p:txBody>
      </p:sp>
      <p:pic>
        <p:nvPicPr>
          <p:cNvPr id="11" name="Image 10" descr="arrangement tadla.png"/>
          <p:cNvPicPr>
            <a:picLocks noChangeAspect="1"/>
          </p:cNvPicPr>
          <p:nvPr/>
        </p:nvPicPr>
        <p:blipFill>
          <a:blip r:embed="rId2" cstate="print"/>
          <a:stretch>
            <a:fillRect/>
          </a:stretch>
        </p:blipFill>
        <p:spPr>
          <a:xfrm>
            <a:off x="827584" y="2921300"/>
            <a:ext cx="7416824" cy="3936700"/>
          </a:xfrm>
          <a:prstGeom prst="rect">
            <a:avLst/>
          </a:prstGeo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251520" y="1916832"/>
            <a:ext cx="8892480" cy="4680520"/>
          </a:xfrm>
          <a:prstGeom prst="rect">
            <a:avLst/>
          </a:prstGeom>
          <a:noFill/>
          <a:ln w="9525">
            <a:noFill/>
            <a:miter lim="800000"/>
            <a:headEnd/>
            <a:tailEnd/>
          </a:ln>
          <a:effectLst/>
        </p:spPr>
        <p:txBody>
          <a:bodyPr/>
          <a:lstStyle/>
          <a:p>
            <a:endParaRPr lang="fr-FR" sz="3200" dirty="0" smtClean="0">
              <a:latin typeface="+mj-lt"/>
            </a:endParaRPr>
          </a:p>
          <a:p>
            <a:endParaRPr lang="fr-FR" sz="3200" dirty="0" smtClean="0">
              <a:latin typeface="+mj-lt"/>
            </a:endParaRPr>
          </a:p>
        </p:txBody>
      </p:sp>
      <p:sp>
        <p:nvSpPr>
          <p:cNvPr id="6" name="Rectangle 5"/>
          <p:cNvSpPr/>
          <p:nvPr/>
        </p:nvSpPr>
        <p:spPr>
          <a:xfrm>
            <a:off x="395536" y="2492896"/>
            <a:ext cx="8424936" cy="954107"/>
          </a:xfrm>
          <a:prstGeom prst="rect">
            <a:avLst/>
          </a:prstGeom>
        </p:spPr>
        <p:txBody>
          <a:bodyPr wrap="square">
            <a:spAutoFit/>
          </a:bodyPr>
          <a:lstStyle/>
          <a:p>
            <a:endParaRPr lang="fr-FR" sz="2800" dirty="0" smtClean="0">
              <a:latin typeface="+mj-lt"/>
            </a:endParaRPr>
          </a:p>
          <a:p>
            <a:r>
              <a:rPr lang="fr-FR" sz="2800" dirty="0" smtClean="0">
                <a:latin typeface="+mj-lt"/>
              </a:rPr>
              <a:t> </a:t>
            </a:r>
          </a:p>
        </p:txBody>
      </p:sp>
      <p:pic>
        <p:nvPicPr>
          <p:cNvPr id="237572" name="Picture 4"/>
          <p:cNvPicPr>
            <a:picLocks noChangeAspect="1" noChangeArrowheads="1"/>
          </p:cNvPicPr>
          <p:nvPr/>
        </p:nvPicPr>
        <p:blipFill>
          <a:blip r:embed="rId2" cstate="print"/>
          <a:srcRect/>
          <a:stretch>
            <a:fillRect/>
          </a:stretch>
        </p:blipFill>
        <p:spPr bwMode="auto">
          <a:xfrm>
            <a:off x="899592" y="476672"/>
            <a:ext cx="7776864" cy="6928479"/>
          </a:xfrm>
          <a:prstGeom prst="rect">
            <a:avLst/>
          </a:prstGeom>
          <a:noFill/>
          <a:ln w="9525">
            <a:noFill/>
            <a:miter lim="800000"/>
            <a:headEnd/>
            <a:tailEnd/>
          </a:ln>
        </p:spPr>
      </p:pic>
      <p:sp>
        <p:nvSpPr>
          <p:cNvPr id="7" name="Titre 1"/>
          <p:cNvSpPr>
            <a:spLocks noGrp="1"/>
          </p:cNvSpPr>
          <p:nvPr>
            <p:ph type="title"/>
          </p:nvPr>
        </p:nvSpPr>
        <p:spPr>
          <a:xfrm>
            <a:off x="683568" y="-571500"/>
            <a:ext cx="8136904" cy="1143000"/>
          </a:xfrm>
        </p:spPr>
        <p:txBody>
          <a:bodyPr>
            <a:noAutofit/>
          </a:bodyPr>
          <a:lstStyle/>
          <a:p>
            <a:r>
              <a:rPr lang="fr-FR" sz="3200" dirty="0" smtClean="0"/>
              <a:t>L’arrangement informel- exemple de l’accès à l’eau</a:t>
            </a:r>
            <a:endParaRPr lang="fr-FR" sz="180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404664"/>
            <a:ext cx="9144000" cy="1143000"/>
          </a:xfrm>
        </p:spPr>
        <p:txBody>
          <a:bodyPr>
            <a:normAutofit fontScale="90000"/>
          </a:bodyPr>
          <a:lstStyle/>
          <a:p>
            <a:r>
              <a:rPr lang="fr-FR" dirty="0" smtClean="0"/>
              <a:t>Analyse des contrats et arrangements</a:t>
            </a:r>
            <a:br>
              <a:rPr lang="fr-FR" dirty="0" smtClean="0"/>
            </a:br>
            <a:r>
              <a:rPr lang="fr-FR" dirty="0" smtClean="0"/>
              <a:t>Questions clés-récapitulatif</a:t>
            </a:r>
            <a:endParaRPr lang="fr-FR" sz="3200" dirty="0"/>
          </a:p>
        </p:txBody>
      </p:sp>
      <p:sp>
        <p:nvSpPr>
          <p:cNvPr id="5" name="Rectangle 5"/>
          <p:cNvSpPr>
            <a:spLocks noChangeArrowheads="1"/>
          </p:cNvSpPr>
          <p:nvPr/>
        </p:nvSpPr>
        <p:spPr bwMode="auto">
          <a:xfrm>
            <a:off x="251520" y="1916832"/>
            <a:ext cx="8892480" cy="4680520"/>
          </a:xfrm>
          <a:prstGeom prst="rect">
            <a:avLst/>
          </a:prstGeom>
          <a:noFill/>
          <a:ln w="9525">
            <a:noFill/>
            <a:miter lim="800000"/>
            <a:headEnd/>
            <a:tailEnd/>
          </a:ln>
          <a:effectLst/>
        </p:spPr>
        <p:txBody>
          <a:bodyPr/>
          <a:lstStyle/>
          <a:p>
            <a:endParaRPr lang="fr-FR" sz="3200" dirty="0" smtClean="0">
              <a:latin typeface="+mj-lt"/>
            </a:endParaRPr>
          </a:p>
          <a:p>
            <a:endParaRPr lang="fr-FR" sz="3200" dirty="0" smtClean="0">
              <a:latin typeface="+mj-lt"/>
            </a:endParaRPr>
          </a:p>
        </p:txBody>
      </p:sp>
      <p:sp>
        <p:nvSpPr>
          <p:cNvPr id="6" name="Rectangle 5"/>
          <p:cNvSpPr/>
          <p:nvPr/>
        </p:nvSpPr>
        <p:spPr>
          <a:xfrm>
            <a:off x="395536" y="2276872"/>
            <a:ext cx="8424936" cy="3539430"/>
          </a:xfrm>
          <a:prstGeom prst="rect">
            <a:avLst/>
          </a:prstGeom>
        </p:spPr>
        <p:txBody>
          <a:bodyPr wrap="square">
            <a:spAutoFit/>
          </a:bodyPr>
          <a:lstStyle/>
          <a:p>
            <a:endParaRPr lang="fr-FR" sz="2800" dirty="0" smtClean="0">
              <a:latin typeface="+mj-lt"/>
            </a:endParaRPr>
          </a:p>
          <a:p>
            <a:r>
              <a:rPr lang="fr-FR" sz="2800" dirty="0" smtClean="0">
                <a:latin typeface="+mj-lt"/>
              </a:rPr>
              <a:t>1. Dans quelles situations utilisent-on les différentes formes d’accord ? Pourquoi ? Qu’est ce qui est le mieux, est ce qu’on observe une évolution et pourquoi ?</a:t>
            </a:r>
          </a:p>
          <a:p>
            <a:endParaRPr lang="fr-FR" sz="2800" dirty="0" smtClean="0">
              <a:latin typeface="+mj-lt"/>
            </a:endParaRPr>
          </a:p>
          <a:p>
            <a:r>
              <a:rPr lang="fr-FR" sz="2800" dirty="0" smtClean="0">
                <a:latin typeface="+mj-lt"/>
              </a:rPr>
              <a:t>2. Pourquoi passer un contrat? Avec qui?</a:t>
            </a:r>
          </a:p>
          <a:p>
            <a:r>
              <a:rPr lang="fr-FR" sz="2800" dirty="0" smtClean="0">
                <a:latin typeface="+mj-lt"/>
              </a:rPr>
              <a:t>Notion aversion au risque, d’opportunisme, de confiance. </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404664"/>
            <a:ext cx="9144000" cy="1143000"/>
          </a:xfrm>
        </p:spPr>
        <p:txBody>
          <a:bodyPr>
            <a:normAutofit fontScale="90000"/>
          </a:bodyPr>
          <a:lstStyle/>
          <a:p>
            <a:r>
              <a:rPr lang="fr-FR" dirty="0" smtClean="0"/>
              <a:t>Analyse des contrats et arrangements</a:t>
            </a:r>
            <a:br>
              <a:rPr lang="fr-FR" dirty="0" smtClean="0"/>
            </a:br>
            <a:r>
              <a:rPr lang="fr-FR" dirty="0" smtClean="0"/>
              <a:t>Questions clés-récapitulatif</a:t>
            </a:r>
            <a:endParaRPr lang="fr-FR" sz="3200" dirty="0"/>
          </a:p>
        </p:txBody>
      </p:sp>
      <p:sp>
        <p:nvSpPr>
          <p:cNvPr id="5" name="Rectangle 5"/>
          <p:cNvSpPr>
            <a:spLocks noChangeArrowheads="1"/>
          </p:cNvSpPr>
          <p:nvPr/>
        </p:nvSpPr>
        <p:spPr bwMode="auto">
          <a:xfrm>
            <a:off x="251520" y="1916832"/>
            <a:ext cx="8892480" cy="4680520"/>
          </a:xfrm>
          <a:prstGeom prst="rect">
            <a:avLst/>
          </a:prstGeom>
          <a:noFill/>
          <a:ln w="9525">
            <a:noFill/>
            <a:miter lim="800000"/>
            <a:headEnd/>
            <a:tailEnd/>
          </a:ln>
          <a:effectLst/>
        </p:spPr>
        <p:txBody>
          <a:bodyPr/>
          <a:lstStyle/>
          <a:p>
            <a:endParaRPr lang="fr-FR" sz="3200" dirty="0" smtClean="0">
              <a:latin typeface="+mj-lt"/>
            </a:endParaRPr>
          </a:p>
          <a:p>
            <a:endParaRPr lang="fr-FR" sz="3200" dirty="0" smtClean="0">
              <a:latin typeface="+mj-lt"/>
            </a:endParaRPr>
          </a:p>
        </p:txBody>
      </p:sp>
      <p:sp>
        <p:nvSpPr>
          <p:cNvPr id="6" name="Rectangle 5"/>
          <p:cNvSpPr/>
          <p:nvPr/>
        </p:nvSpPr>
        <p:spPr>
          <a:xfrm>
            <a:off x="251520" y="1772816"/>
            <a:ext cx="8208912" cy="4401205"/>
          </a:xfrm>
          <a:prstGeom prst="rect">
            <a:avLst/>
          </a:prstGeom>
        </p:spPr>
        <p:txBody>
          <a:bodyPr wrap="square">
            <a:spAutoFit/>
          </a:bodyPr>
          <a:lstStyle/>
          <a:p>
            <a:endParaRPr lang="fr-FR" sz="2800" dirty="0" smtClean="0">
              <a:latin typeface="+mj-lt"/>
            </a:endParaRPr>
          </a:p>
          <a:p>
            <a:endParaRPr lang="fr-FR" sz="2800" dirty="0" smtClean="0">
              <a:latin typeface="+mj-lt"/>
            </a:endParaRPr>
          </a:p>
          <a:p>
            <a:r>
              <a:rPr lang="fr-FR" sz="2800" dirty="0" smtClean="0">
                <a:latin typeface="+mj-lt"/>
              </a:rPr>
              <a:t>3. Quels sont les moyens de contrôle et d’incitation du respect des engagements?  </a:t>
            </a:r>
          </a:p>
          <a:p>
            <a:pPr>
              <a:buFont typeface="Arial" pitchFamily="34" charset="0"/>
              <a:buChar char="•"/>
            </a:pPr>
            <a:r>
              <a:rPr lang="fr-FR" sz="2800" dirty="0" smtClean="0">
                <a:latin typeface="+mj-lt"/>
              </a:rPr>
              <a:t> respect des délais de livraison</a:t>
            </a:r>
          </a:p>
          <a:p>
            <a:pPr>
              <a:buFont typeface="Arial" pitchFamily="34" charset="0"/>
              <a:buChar char="•"/>
            </a:pPr>
            <a:r>
              <a:rPr lang="fr-FR" sz="2800" dirty="0" smtClean="0">
                <a:latin typeface="+mj-lt"/>
              </a:rPr>
              <a:t> respect de délais de remboursement/ paiement</a:t>
            </a:r>
          </a:p>
          <a:p>
            <a:endParaRPr lang="fr-FR" sz="2800" dirty="0" smtClean="0">
              <a:latin typeface="+mj-lt"/>
            </a:endParaRPr>
          </a:p>
          <a:p>
            <a:r>
              <a:rPr lang="fr-FR" sz="2800" dirty="0" smtClean="0">
                <a:latin typeface="+mj-lt"/>
              </a:rPr>
              <a:t>4. En cas de problème de respect des engagements, quelles sont les dispositifs de recours?  Est-ce efficace ? Est ce que cela peut être amélioré ?</a:t>
            </a:r>
            <a:endParaRPr lang="fr-FR" sz="2800" dirty="0">
              <a:latin typeface="+mj-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a:xfrm>
            <a:off x="611560" y="188640"/>
            <a:ext cx="7772400" cy="1052736"/>
          </a:xfrm>
        </p:spPr>
        <p:txBody>
          <a:bodyPr>
            <a:normAutofit/>
          </a:bodyPr>
          <a:lstStyle/>
          <a:p>
            <a:r>
              <a:rPr lang="fr-FR" dirty="0" smtClean="0"/>
              <a:t> Agent économique</a:t>
            </a:r>
            <a:endParaRPr lang="fr-FR" dirty="0"/>
          </a:p>
        </p:txBody>
      </p:sp>
      <p:sp>
        <p:nvSpPr>
          <p:cNvPr id="198661" name="Rectangle 5"/>
          <p:cNvSpPr>
            <a:spLocks noChangeArrowheads="1"/>
          </p:cNvSpPr>
          <p:nvPr/>
        </p:nvSpPr>
        <p:spPr bwMode="auto">
          <a:xfrm>
            <a:off x="395537" y="1772816"/>
            <a:ext cx="8136904" cy="4392488"/>
          </a:xfrm>
          <a:prstGeom prst="rect">
            <a:avLst/>
          </a:prstGeom>
          <a:noFill/>
          <a:ln w="9525">
            <a:noFill/>
            <a:miter lim="800000"/>
            <a:headEnd/>
            <a:tailEnd/>
          </a:ln>
          <a:effectLst/>
        </p:spPr>
        <p:txBody>
          <a:bodyPr/>
          <a:lstStyle/>
          <a:p>
            <a:pPr marL="342900" indent="-342900" algn="ctr">
              <a:spcBef>
                <a:spcPct val="20000"/>
              </a:spcBef>
            </a:pPr>
            <a:r>
              <a:rPr lang="fr-FR" sz="3200" b="1" dirty="0" smtClean="0">
                <a:latin typeface="+mn-lt"/>
              </a:rPr>
              <a:t>Définition : </a:t>
            </a:r>
          </a:p>
          <a:p>
            <a:pPr marL="342900" indent="-342900" algn="ctr">
              <a:spcBef>
                <a:spcPct val="20000"/>
              </a:spcBef>
            </a:pPr>
            <a:r>
              <a:rPr lang="fr-FR" sz="3200" b="1" dirty="0" smtClean="0">
                <a:latin typeface="+mn-lt"/>
              </a:rPr>
              <a:t>Centre autonome d’action et de décision – personne physique ou morale</a:t>
            </a:r>
          </a:p>
          <a:p>
            <a:pPr marL="342900" indent="-342900">
              <a:spcBef>
                <a:spcPct val="20000"/>
              </a:spcBef>
            </a:pPr>
            <a:endParaRPr lang="fr-FR" sz="3200" b="1" dirty="0" smtClean="0">
              <a:latin typeface="+mn-lt"/>
            </a:endParaRPr>
          </a:p>
          <a:p>
            <a:pPr marL="342900" indent="-342900">
              <a:spcBef>
                <a:spcPct val="20000"/>
              </a:spcBef>
            </a:pPr>
            <a:r>
              <a:rPr lang="fr-FR" sz="2800" dirty="0" smtClean="0">
                <a:latin typeface="+mn-lt"/>
              </a:rPr>
              <a:t>Par extension, ensemble des agents d’un même type </a:t>
            </a:r>
          </a:p>
          <a:p>
            <a:pPr marL="342900" indent="-342900">
              <a:spcBef>
                <a:spcPct val="20000"/>
              </a:spcBef>
            </a:pPr>
            <a:r>
              <a:rPr lang="fr-FR" sz="2800" dirty="0" smtClean="0">
                <a:latin typeface="+mn-lt"/>
              </a:rPr>
              <a:t>Exemple : paysans , commerçants, usiniers….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98661"/>
                                        </p:tgtEl>
                                        <p:attrNameLst>
                                          <p:attrName>style.visibility</p:attrName>
                                        </p:attrNameLst>
                                      </p:cBhvr>
                                      <p:to>
                                        <p:strVal val="visible"/>
                                      </p:to>
                                    </p:set>
                                    <p:animEffect transition="in" filter="checkerboard(across)">
                                      <p:cBhvr>
                                        <p:cTn id="7" dur="500"/>
                                        <p:tgtEl>
                                          <p:spTgt spid="198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61"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5576" y="404664"/>
            <a:ext cx="7772400" cy="1143000"/>
          </a:xfrm>
        </p:spPr>
        <p:txBody>
          <a:bodyPr>
            <a:normAutofit/>
          </a:bodyPr>
          <a:lstStyle/>
          <a:p>
            <a:r>
              <a:rPr lang="fr-FR" dirty="0" smtClean="0"/>
              <a:t>Transactions et négociations</a:t>
            </a:r>
            <a:endParaRPr lang="fr-FR" sz="3200" dirty="0"/>
          </a:p>
        </p:txBody>
      </p:sp>
      <p:sp>
        <p:nvSpPr>
          <p:cNvPr id="5" name="Rectangle 5"/>
          <p:cNvSpPr>
            <a:spLocks noChangeArrowheads="1"/>
          </p:cNvSpPr>
          <p:nvPr/>
        </p:nvSpPr>
        <p:spPr bwMode="auto">
          <a:xfrm>
            <a:off x="251520" y="1916832"/>
            <a:ext cx="8892480" cy="4680520"/>
          </a:xfrm>
          <a:prstGeom prst="rect">
            <a:avLst/>
          </a:prstGeom>
          <a:noFill/>
          <a:ln w="9525">
            <a:noFill/>
            <a:miter lim="800000"/>
            <a:headEnd/>
            <a:tailEnd/>
          </a:ln>
          <a:effectLst/>
        </p:spPr>
        <p:txBody>
          <a:bodyPr/>
          <a:lstStyle/>
          <a:p>
            <a:endParaRPr lang="fr-FR" sz="3200" dirty="0" smtClean="0">
              <a:latin typeface="+mj-lt"/>
            </a:endParaRPr>
          </a:p>
          <a:p>
            <a:endParaRPr lang="fr-FR" sz="3200" dirty="0" smtClean="0">
              <a:latin typeface="+mj-lt"/>
            </a:endParaRPr>
          </a:p>
        </p:txBody>
      </p:sp>
      <p:sp>
        <p:nvSpPr>
          <p:cNvPr id="4" name="Rectangle 3"/>
          <p:cNvSpPr/>
          <p:nvPr/>
        </p:nvSpPr>
        <p:spPr>
          <a:xfrm>
            <a:off x="611560" y="2204864"/>
            <a:ext cx="8064896" cy="2677656"/>
          </a:xfrm>
          <a:prstGeom prst="rect">
            <a:avLst/>
          </a:prstGeom>
        </p:spPr>
        <p:txBody>
          <a:bodyPr wrap="square">
            <a:spAutoFit/>
          </a:bodyPr>
          <a:lstStyle/>
          <a:p>
            <a:r>
              <a:rPr lang="fr-FR" sz="2800" dirty="0" smtClean="0">
                <a:latin typeface="+mj-lt"/>
              </a:rPr>
              <a:t>Chaque transaction donne lieu à des </a:t>
            </a:r>
            <a:r>
              <a:rPr lang="fr-FR" sz="2800" b="1" dirty="0" smtClean="0">
                <a:latin typeface="+mj-lt"/>
              </a:rPr>
              <a:t>négociations </a:t>
            </a:r>
            <a:r>
              <a:rPr lang="fr-FR" sz="2800" dirty="0" smtClean="0">
                <a:latin typeface="+mj-lt"/>
              </a:rPr>
              <a:t>entre acteurs de la filière</a:t>
            </a:r>
          </a:p>
          <a:p>
            <a:endParaRPr lang="fr-FR" sz="2800" dirty="0" smtClean="0">
              <a:latin typeface="+mj-lt"/>
            </a:endParaRPr>
          </a:p>
          <a:p>
            <a:endParaRPr lang="fr-FR" sz="2800" dirty="0" smtClean="0">
              <a:latin typeface="+mj-lt"/>
            </a:endParaRPr>
          </a:p>
          <a:p>
            <a:endParaRPr lang="fr-FR" sz="2800" dirty="0" smtClean="0">
              <a:latin typeface="+mj-lt"/>
            </a:endParaRPr>
          </a:p>
          <a:p>
            <a:endParaRPr lang="fr-FR" sz="2800" dirty="0">
              <a:latin typeface="+mj-lt"/>
            </a:endParaRPr>
          </a:p>
        </p:txBody>
      </p:sp>
      <p:sp>
        <p:nvSpPr>
          <p:cNvPr id="6" name="Rectangle 5"/>
          <p:cNvSpPr/>
          <p:nvPr/>
        </p:nvSpPr>
        <p:spPr>
          <a:xfrm>
            <a:off x="539552" y="3789040"/>
            <a:ext cx="8316416" cy="1815882"/>
          </a:xfrm>
          <a:prstGeom prst="rect">
            <a:avLst/>
          </a:prstGeom>
        </p:spPr>
        <p:txBody>
          <a:bodyPr wrap="square">
            <a:spAutoFit/>
          </a:bodyPr>
          <a:lstStyle/>
          <a:p>
            <a:r>
              <a:rPr lang="fr-FR" sz="2800" dirty="0" smtClean="0">
                <a:latin typeface="+mj-lt"/>
              </a:rPr>
              <a:t>Analyser les processus de négociation dans une filière permet de repérer pour chaque stade et chaque type de transaction quels sont les acteurs dominants et les marges de manœuvre dont disposent les autres acteurs</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5576" y="404664"/>
            <a:ext cx="7772400" cy="1143000"/>
          </a:xfrm>
        </p:spPr>
        <p:txBody>
          <a:bodyPr>
            <a:normAutofit fontScale="90000"/>
          </a:bodyPr>
          <a:lstStyle/>
          <a:p>
            <a:r>
              <a:rPr lang="fr-FR" dirty="0" smtClean="0"/>
              <a:t>Analyse de la négociation</a:t>
            </a:r>
            <a:br>
              <a:rPr lang="fr-FR" dirty="0" smtClean="0"/>
            </a:br>
            <a:r>
              <a:rPr lang="fr-FR" dirty="0" smtClean="0"/>
              <a:t>Eléments clés</a:t>
            </a:r>
            <a:endParaRPr lang="fr-FR" sz="3200" dirty="0"/>
          </a:p>
        </p:txBody>
      </p:sp>
      <p:sp>
        <p:nvSpPr>
          <p:cNvPr id="5" name="Rectangle 5"/>
          <p:cNvSpPr>
            <a:spLocks noChangeArrowheads="1"/>
          </p:cNvSpPr>
          <p:nvPr/>
        </p:nvSpPr>
        <p:spPr bwMode="auto">
          <a:xfrm>
            <a:off x="251520" y="1916832"/>
            <a:ext cx="8892480" cy="4680520"/>
          </a:xfrm>
          <a:prstGeom prst="rect">
            <a:avLst/>
          </a:prstGeom>
          <a:noFill/>
          <a:ln w="9525">
            <a:noFill/>
            <a:miter lim="800000"/>
            <a:headEnd/>
            <a:tailEnd/>
          </a:ln>
          <a:effectLst/>
        </p:spPr>
        <p:txBody>
          <a:bodyPr/>
          <a:lstStyle/>
          <a:p>
            <a:endParaRPr lang="fr-FR" sz="3200" dirty="0" smtClean="0">
              <a:latin typeface="+mj-lt"/>
            </a:endParaRPr>
          </a:p>
          <a:p>
            <a:endParaRPr lang="fr-FR" sz="3200" dirty="0" smtClean="0">
              <a:latin typeface="+mj-lt"/>
            </a:endParaRPr>
          </a:p>
        </p:txBody>
      </p:sp>
      <p:sp>
        <p:nvSpPr>
          <p:cNvPr id="6" name="Rectangle 5"/>
          <p:cNvSpPr/>
          <p:nvPr/>
        </p:nvSpPr>
        <p:spPr>
          <a:xfrm>
            <a:off x="251520" y="1700808"/>
            <a:ext cx="8496944" cy="3108543"/>
          </a:xfrm>
          <a:prstGeom prst="rect">
            <a:avLst/>
          </a:prstGeom>
        </p:spPr>
        <p:txBody>
          <a:bodyPr wrap="square">
            <a:spAutoFit/>
          </a:bodyPr>
          <a:lstStyle/>
          <a:p>
            <a:endParaRPr lang="fr-FR" sz="2800" dirty="0" smtClean="0">
              <a:latin typeface="+mj-lt"/>
            </a:endParaRPr>
          </a:p>
          <a:p>
            <a:r>
              <a:rPr lang="fr-FR" sz="2800" dirty="0" smtClean="0">
                <a:latin typeface="+mj-lt"/>
              </a:rPr>
              <a:t>1. Quel est le statut des acteurs qui négocient? </a:t>
            </a:r>
          </a:p>
          <a:p>
            <a:endParaRPr lang="fr-FR" sz="2800" dirty="0" smtClean="0">
              <a:latin typeface="+mj-lt"/>
            </a:endParaRPr>
          </a:p>
          <a:p>
            <a:r>
              <a:rPr lang="fr-FR" sz="2800" dirty="0" smtClean="0">
                <a:latin typeface="+mj-lt"/>
              </a:rPr>
              <a:t>2. Quels sont les acteurs qui jouent réellement un rôle déterminant dans la formation des prix et pourquoi ? 	est-ce que ce sont les importateurs ? </a:t>
            </a:r>
          </a:p>
          <a:p>
            <a:r>
              <a:rPr lang="fr-FR" sz="2800" dirty="0" smtClean="0">
                <a:latin typeface="+mj-lt"/>
              </a:rPr>
              <a:t>	les grossistes situés dans les zones de production ? </a:t>
            </a:r>
            <a:endParaRPr lang="fr-FR" sz="2800" dirty="0">
              <a:latin typeface="+mj-lt"/>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332656"/>
            <a:ext cx="7772400" cy="1143000"/>
          </a:xfrm>
        </p:spPr>
        <p:txBody>
          <a:bodyPr>
            <a:normAutofit fontScale="90000"/>
          </a:bodyPr>
          <a:lstStyle/>
          <a:p>
            <a:r>
              <a:rPr lang="fr-FR" dirty="0" smtClean="0"/>
              <a:t>Analyse de la négociation</a:t>
            </a:r>
            <a:br>
              <a:rPr lang="fr-FR" dirty="0" smtClean="0"/>
            </a:br>
            <a:r>
              <a:rPr lang="fr-FR" dirty="0" smtClean="0"/>
              <a:t>Eléments clés</a:t>
            </a:r>
            <a:endParaRPr lang="fr-FR" sz="3200" dirty="0"/>
          </a:p>
        </p:txBody>
      </p:sp>
      <p:sp>
        <p:nvSpPr>
          <p:cNvPr id="5" name="Rectangle 5"/>
          <p:cNvSpPr>
            <a:spLocks noChangeArrowheads="1"/>
          </p:cNvSpPr>
          <p:nvPr/>
        </p:nvSpPr>
        <p:spPr bwMode="auto">
          <a:xfrm>
            <a:off x="251520" y="1916832"/>
            <a:ext cx="8892480" cy="4680520"/>
          </a:xfrm>
          <a:prstGeom prst="rect">
            <a:avLst/>
          </a:prstGeom>
          <a:noFill/>
          <a:ln w="9525">
            <a:noFill/>
            <a:miter lim="800000"/>
            <a:headEnd/>
            <a:tailEnd/>
          </a:ln>
          <a:effectLst/>
        </p:spPr>
        <p:txBody>
          <a:bodyPr/>
          <a:lstStyle/>
          <a:p>
            <a:endParaRPr lang="fr-FR" sz="3200" dirty="0" smtClean="0">
              <a:latin typeface="+mj-lt"/>
            </a:endParaRPr>
          </a:p>
          <a:p>
            <a:endParaRPr lang="fr-FR" sz="3200" dirty="0" smtClean="0">
              <a:latin typeface="+mj-lt"/>
            </a:endParaRPr>
          </a:p>
        </p:txBody>
      </p:sp>
      <p:sp>
        <p:nvSpPr>
          <p:cNvPr id="6" name="Rectangle 5"/>
          <p:cNvSpPr/>
          <p:nvPr/>
        </p:nvSpPr>
        <p:spPr>
          <a:xfrm>
            <a:off x="251520" y="1412776"/>
            <a:ext cx="8892480" cy="4462760"/>
          </a:xfrm>
          <a:prstGeom prst="rect">
            <a:avLst/>
          </a:prstGeom>
        </p:spPr>
        <p:txBody>
          <a:bodyPr wrap="square">
            <a:spAutoFit/>
          </a:bodyPr>
          <a:lstStyle/>
          <a:p>
            <a:endParaRPr lang="fr-FR" sz="2800" dirty="0" smtClean="0">
              <a:latin typeface="+mj-lt"/>
            </a:endParaRPr>
          </a:p>
          <a:p>
            <a:pPr marL="514350" indent="-514350">
              <a:buAutoNum type="arabicPeriod" startAt="3"/>
            </a:pPr>
            <a:r>
              <a:rPr lang="fr-FR" sz="2800" dirty="0" smtClean="0">
                <a:latin typeface="+mj-lt"/>
              </a:rPr>
              <a:t>Quelle est l’intensité de la concurrence entre les acteurs d’un même niveau? </a:t>
            </a:r>
          </a:p>
          <a:p>
            <a:pPr marL="971550" lvl="1" indent="-514350"/>
            <a:r>
              <a:rPr lang="fr-FR" dirty="0" smtClean="0">
                <a:latin typeface="+mj-lt"/>
              </a:rPr>
              <a:t>Plus la concurrence sera importante, par exemple entre revendeurs, plus le pouvoir de négociation des producteurs sera fort. </a:t>
            </a:r>
          </a:p>
          <a:p>
            <a:endParaRPr lang="fr-FR" sz="2800" dirty="0" smtClean="0">
              <a:latin typeface="+mj-lt"/>
            </a:endParaRPr>
          </a:p>
          <a:p>
            <a:pPr marL="514350" indent="-514350">
              <a:buAutoNum type="arabicPeriod" startAt="4"/>
            </a:pPr>
            <a:r>
              <a:rPr lang="fr-FR" sz="2800" dirty="0" smtClean="0">
                <a:latin typeface="+mj-lt"/>
              </a:rPr>
              <a:t>Organisation collective ?</a:t>
            </a:r>
          </a:p>
          <a:p>
            <a:pPr marL="971550" lvl="1" indent="-514350"/>
            <a:r>
              <a:rPr lang="fr-FR" dirty="0" smtClean="0">
                <a:latin typeface="+mj-lt"/>
              </a:rPr>
              <a:t> Comment chaque groupe d’acteurs est-il organisé pour la production, pour négocier les prix d'achat ou de vente, pour transformer, pour acheter, pour vendre directement, </a:t>
            </a:r>
            <a:r>
              <a:rPr lang="fr-FR" dirty="0" err="1" smtClean="0">
                <a:latin typeface="+mj-lt"/>
              </a:rPr>
              <a:t>etc</a:t>
            </a:r>
            <a:r>
              <a:rPr lang="fr-FR" dirty="0" smtClean="0">
                <a:latin typeface="+mj-lt"/>
              </a:rPr>
              <a:t>…? </a:t>
            </a:r>
            <a:endParaRPr lang="fr-FR" sz="2800" dirty="0">
              <a:latin typeface="+mj-lt"/>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a:spLocks noGrp="1"/>
          </p:cNvSpPr>
          <p:nvPr>
            <p:ph type="title"/>
          </p:nvPr>
        </p:nvSpPr>
        <p:spPr>
          <a:xfrm>
            <a:off x="323528" y="0"/>
            <a:ext cx="8208912" cy="620688"/>
          </a:xfrm>
          <a:ln>
            <a:noFill/>
          </a:ln>
        </p:spPr>
        <p:style>
          <a:lnRef idx="2">
            <a:schemeClr val="dk1"/>
          </a:lnRef>
          <a:fillRef idx="1">
            <a:schemeClr val="lt1"/>
          </a:fillRef>
          <a:effectRef idx="0">
            <a:schemeClr val="dk1"/>
          </a:effectRef>
          <a:fontRef idx="minor">
            <a:schemeClr val="dk1"/>
          </a:fontRef>
        </p:style>
        <p:txBody>
          <a:bodyPr>
            <a:noAutofit/>
          </a:bodyPr>
          <a:lstStyle/>
          <a:p>
            <a:r>
              <a:rPr lang="fr-FR" sz="3200" dirty="0" smtClean="0"/>
              <a:t>SCHEMA RECAPITULATIF</a:t>
            </a:r>
            <a:endParaRPr lang="fr-FR" sz="3200" dirty="0"/>
          </a:p>
        </p:txBody>
      </p:sp>
      <p:sp>
        <p:nvSpPr>
          <p:cNvPr id="10" name="ZoneTexte 9"/>
          <p:cNvSpPr txBox="1"/>
          <p:nvPr/>
        </p:nvSpPr>
        <p:spPr>
          <a:xfrm>
            <a:off x="323528" y="2636912"/>
            <a:ext cx="4536504" cy="70788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fr-FR" sz="2000" b="1" dirty="0" smtClean="0">
                <a:latin typeface="+mj-lt"/>
              </a:rPr>
              <a:t>Besoin de coordination </a:t>
            </a:r>
            <a:r>
              <a:rPr lang="fr-FR" sz="2000" dirty="0" smtClean="0">
                <a:latin typeface="+mj-lt"/>
              </a:rPr>
              <a:t>pour accès aux facteurs de production et aux marchés</a:t>
            </a:r>
            <a:endParaRPr lang="fr-FR" sz="2000" dirty="0">
              <a:latin typeface="+mj-lt"/>
            </a:endParaRPr>
          </a:p>
        </p:txBody>
      </p:sp>
      <p:sp>
        <p:nvSpPr>
          <p:cNvPr id="11" name="ZoneTexte 10"/>
          <p:cNvSpPr txBox="1"/>
          <p:nvPr/>
        </p:nvSpPr>
        <p:spPr>
          <a:xfrm>
            <a:off x="0" y="692696"/>
            <a:ext cx="8748464" cy="1631216"/>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fr-FR" sz="2000" b="1" dirty="0" smtClean="0">
                <a:latin typeface="+mj-lt"/>
              </a:rPr>
              <a:t>Situation de l’acteur </a:t>
            </a:r>
          </a:p>
          <a:p>
            <a:pPr algn="ctr">
              <a:buFont typeface="Arial" pitchFamily="34" charset="0"/>
              <a:buChar char="•"/>
            </a:pPr>
            <a:r>
              <a:rPr lang="fr-FR" sz="2000" dirty="0" smtClean="0">
                <a:latin typeface="+mj-lt"/>
              </a:rPr>
              <a:t> dotations en facteurs, objectifs, attitude face aux risques</a:t>
            </a:r>
          </a:p>
          <a:p>
            <a:pPr algn="ctr">
              <a:buFont typeface="Arial" pitchFamily="34" charset="0"/>
              <a:buChar char="•"/>
            </a:pPr>
            <a:r>
              <a:rPr lang="fr-FR" sz="2000" dirty="0" smtClean="0">
                <a:latin typeface="+mj-lt"/>
              </a:rPr>
              <a:t>Situation technico- économique de production : besoins, des techniques de production,  une incertitude sur la production ou l’approvisionnement …</a:t>
            </a:r>
          </a:p>
          <a:p>
            <a:pPr algn="ctr">
              <a:buFont typeface="Arial" pitchFamily="34" charset="0"/>
              <a:buChar char="•"/>
            </a:pPr>
            <a:r>
              <a:rPr lang="fr-FR" sz="2000" dirty="0" smtClean="0">
                <a:latin typeface="+mj-lt"/>
              </a:rPr>
              <a:t>Situation des marchés : prix des facteurs et des produits, volatilité des prix..</a:t>
            </a:r>
            <a:endParaRPr lang="fr-FR" sz="2000" dirty="0">
              <a:latin typeface="+mj-lt"/>
            </a:endParaRPr>
          </a:p>
        </p:txBody>
      </p:sp>
      <p:sp>
        <p:nvSpPr>
          <p:cNvPr id="13" name="ZoneTexte 12"/>
          <p:cNvSpPr txBox="1"/>
          <p:nvPr/>
        </p:nvSpPr>
        <p:spPr>
          <a:xfrm>
            <a:off x="539552" y="3657218"/>
            <a:ext cx="2736304" cy="707886"/>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fr-FR" sz="2000" b="1" dirty="0" smtClean="0">
                <a:latin typeface="+mj-lt"/>
              </a:rPr>
              <a:t>Contrat ou arrangement recherché </a:t>
            </a:r>
            <a:r>
              <a:rPr lang="fr-FR" sz="2000" dirty="0" smtClean="0">
                <a:latin typeface="+mj-lt"/>
              </a:rPr>
              <a:t>par l’acteur</a:t>
            </a:r>
            <a:endParaRPr lang="fr-FR" sz="2000" dirty="0">
              <a:latin typeface="+mj-lt"/>
            </a:endParaRPr>
          </a:p>
        </p:txBody>
      </p:sp>
      <p:sp>
        <p:nvSpPr>
          <p:cNvPr id="14" name="ZoneTexte 13"/>
          <p:cNvSpPr txBox="1"/>
          <p:nvPr/>
        </p:nvSpPr>
        <p:spPr>
          <a:xfrm>
            <a:off x="1835696" y="5373216"/>
            <a:ext cx="3744416" cy="40011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fr-FR" sz="2000" b="1" dirty="0" smtClean="0">
                <a:latin typeface="+mj-lt"/>
              </a:rPr>
              <a:t>Contrat ou arrangement pratiqué</a:t>
            </a:r>
            <a:endParaRPr lang="fr-FR" sz="2000" b="1" dirty="0">
              <a:latin typeface="+mj-lt"/>
            </a:endParaRPr>
          </a:p>
        </p:txBody>
      </p:sp>
      <p:sp>
        <p:nvSpPr>
          <p:cNvPr id="15" name="ZoneTexte 14"/>
          <p:cNvSpPr txBox="1"/>
          <p:nvPr/>
        </p:nvSpPr>
        <p:spPr>
          <a:xfrm>
            <a:off x="1259632" y="6177498"/>
            <a:ext cx="5832648" cy="70788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fr-FR" sz="2000" b="1" dirty="0" smtClean="0">
                <a:latin typeface="+mj-lt"/>
              </a:rPr>
              <a:t>Exécution effective du contrat ou de l’arrangement</a:t>
            </a:r>
          </a:p>
          <a:p>
            <a:pPr algn="ctr"/>
            <a:r>
              <a:rPr lang="fr-FR" sz="2000" dirty="0" smtClean="0">
                <a:latin typeface="+mj-lt"/>
              </a:rPr>
              <a:t>Conflits, conditions ex-post pour le respect du contrat</a:t>
            </a:r>
            <a:endParaRPr lang="fr-FR" sz="2000" dirty="0">
              <a:latin typeface="+mj-lt"/>
            </a:endParaRPr>
          </a:p>
        </p:txBody>
      </p:sp>
      <p:sp>
        <p:nvSpPr>
          <p:cNvPr id="18" name="ZoneTexte 17"/>
          <p:cNvSpPr txBox="1"/>
          <p:nvPr/>
        </p:nvSpPr>
        <p:spPr>
          <a:xfrm>
            <a:off x="5868144" y="3573016"/>
            <a:ext cx="2880320" cy="400110"/>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fr-FR" sz="2000" b="1" dirty="0" smtClean="0">
                <a:latin typeface="+mj-lt"/>
              </a:rPr>
              <a:t>Rencontres des acteurs</a:t>
            </a:r>
            <a:endParaRPr lang="fr-FR" sz="2000" b="1" dirty="0">
              <a:latin typeface="+mj-lt"/>
            </a:endParaRPr>
          </a:p>
        </p:txBody>
      </p:sp>
      <p:sp>
        <p:nvSpPr>
          <p:cNvPr id="19" name="ZoneTexte 18"/>
          <p:cNvSpPr txBox="1"/>
          <p:nvPr/>
        </p:nvSpPr>
        <p:spPr>
          <a:xfrm>
            <a:off x="4716016" y="4293096"/>
            <a:ext cx="1728192" cy="40011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fr-FR" sz="2000" dirty="0" smtClean="0">
                <a:latin typeface="+mj-lt"/>
              </a:rPr>
              <a:t>Convergence </a:t>
            </a:r>
            <a:endParaRPr lang="fr-FR" sz="2000" dirty="0">
              <a:latin typeface="+mj-lt"/>
            </a:endParaRPr>
          </a:p>
        </p:txBody>
      </p:sp>
      <p:sp>
        <p:nvSpPr>
          <p:cNvPr id="20" name="ZoneTexte 19"/>
          <p:cNvSpPr txBox="1"/>
          <p:nvPr/>
        </p:nvSpPr>
        <p:spPr>
          <a:xfrm>
            <a:off x="7092280" y="4293096"/>
            <a:ext cx="1368152" cy="40011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fr-FR" sz="2000" dirty="0" smtClean="0">
                <a:latin typeface="+mj-lt"/>
              </a:rPr>
              <a:t>Divergence </a:t>
            </a:r>
            <a:endParaRPr lang="fr-FR" sz="2000" dirty="0">
              <a:latin typeface="+mj-lt"/>
            </a:endParaRPr>
          </a:p>
        </p:txBody>
      </p:sp>
      <p:cxnSp>
        <p:nvCxnSpPr>
          <p:cNvPr id="22" name="Connecteur droit avec flèche 21"/>
          <p:cNvCxnSpPr/>
          <p:nvPr/>
        </p:nvCxnSpPr>
        <p:spPr>
          <a:xfrm>
            <a:off x="2267744" y="2348880"/>
            <a:ext cx="0" cy="28803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a:off x="2267744" y="3356992"/>
            <a:ext cx="0" cy="28803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p:nvPr/>
        </p:nvCxnSpPr>
        <p:spPr>
          <a:xfrm flipV="1">
            <a:off x="3347864" y="3845079"/>
            <a:ext cx="2520280" cy="15969"/>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p:nvPr/>
        </p:nvCxnSpPr>
        <p:spPr>
          <a:xfrm flipH="1">
            <a:off x="6012160" y="4005064"/>
            <a:ext cx="648072" cy="28803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ZoneTexte 29"/>
          <p:cNvSpPr txBox="1"/>
          <p:nvPr/>
        </p:nvSpPr>
        <p:spPr>
          <a:xfrm>
            <a:off x="6012160" y="5013176"/>
            <a:ext cx="3131840" cy="1015663"/>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fr-FR" sz="2000" b="1" dirty="0" smtClean="0">
                <a:latin typeface="+mj-lt"/>
              </a:rPr>
              <a:t>Négociations: </a:t>
            </a:r>
            <a:r>
              <a:rPr lang="fr-FR" sz="2000" dirty="0" smtClean="0">
                <a:latin typeface="+mj-lt"/>
              </a:rPr>
              <a:t>offre/demande sur le marché, rapport de forces….</a:t>
            </a:r>
          </a:p>
        </p:txBody>
      </p:sp>
      <p:cxnSp>
        <p:nvCxnSpPr>
          <p:cNvPr id="34" name="Connecteur droit avec flèche 33"/>
          <p:cNvCxnSpPr/>
          <p:nvPr/>
        </p:nvCxnSpPr>
        <p:spPr>
          <a:xfrm>
            <a:off x="6732240" y="4005064"/>
            <a:ext cx="504056" cy="28803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Connecteur droit avec flèche 41"/>
          <p:cNvCxnSpPr/>
          <p:nvPr/>
        </p:nvCxnSpPr>
        <p:spPr>
          <a:xfrm>
            <a:off x="7452320" y="4725144"/>
            <a:ext cx="0" cy="28803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Connecteur droit avec flèche 42"/>
          <p:cNvCxnSpPr/>
          <p:nvPr/>
        </p:nvCxnSpPr>
        <p:spPr>
          <a:xfrm>
            <a:off x="5004048" y="4725144"/>
            <a:ext cx="0" cy="648072"/>
          </a:xfrm>
          <a:prstGeom prst="straightConnector1">
            <a:avLst/>
          </a:prstGeom>
          <a:ln w="381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Connecteur droit avec flèche 45"/>
          <p:cNvCxnSpPr/>
          <p:nvPr/>
        </p:nvCxnSpPr>
        <p:spPr>
          <a:xfrm flipH="1" flipV="1">
            <a:off x="5580112" y="5589240"/>
            <a:ext cx="432048" cy="3776"/>
          </a:xfrm>
          <a:prstGeom prst="straightConnector1">
            <a:avLst/>
          </a:prstGeom>
          <a:ln w="381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3" name="Connecteur droit avec flèche 62"/>
          <p:cNvCxnSpPr/>
          <p:nvPr/>
        </p:nvCxnSpPr>
        <p:spPr>
          <a:xfrm>
            <a:off x="4139952" y="5805264"/>
            <a:ext cx="0" cy="360040"/>
          </a:xfrm>
          <a:prstGeom prst="straightConnector1">
            <a:avLst/>
          </a:prstGeom>
          <a:ln w="381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par>
                                <p:cTn id="8" presetID="5" presetClass="entr" presetSubtype="1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checkerboard(across)">
                                      <p:cBhvr>
                                        <p:cTn id="10" dur="500"/>
                                        <p:tgtEl>
                                          <p:spTgt spid="22"/>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heckerboard(across)">
                                      <p:cBhvr>
                                        <p:cTn id="13" dur="500"/>
                                        <p:tgtEl>
                                          <p:spTgt spid="10"/>
                                        </p:tgtEl>
                                      </p:cBhvr>
                                    </p:animEffect>
                                  </p:childTnLst>
                                </p:cTn>
                              </p:par>
                              <p:par>
                                <p:cTn id="14" presetID="5" presetClass="entr" presetSubtype="1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checkerboard(across)">
                                      <p:cBhvr>
                                        <p:cTn id="16" dur="500"/>
                                        <p:tgtEl>
                                          <p:spTgt spid="23"/>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heckerboard(across)">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down)">
                                      <p:cBhvr>
                                        <p:cTn id="24" dur="500"/>
                                        <p:tgtEl>
                                          <p:spTgt spid="18"/>
                                        </p:tgtEl>
                                      </p:cBhvr>
                                    </p:animEffect>
                                  </p:childTnLst>
                                </p:cTn>
                              </p:par>
                              <p:par>
                                <p:cTn id="25" presetID="22" presetClass="entr" presetSubtype="4"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down)">
                                      <p:cBhvr>
                                        <p:cTn id="27" dur="500"/>
                                        <p:tgtEl>
                                          <p:spTgt spid="27"/>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down)">
                                      <p:cBhvr>
                                        <p:cTn id="30" dur="500"/>
                                        <p:tgtEl>
                                          <p:spTgt spid="19"/>
                                        </p:tgtEl>
                                      </p:cBhvr>
                                    </p:animEffect>
                                  </p:childTnLst>
                                </p:cTn>
                              </p:par>
                              <p:par>
                                <p:cTn id="31" presetID="22" presetClass="entr" presetSubtype="4" fill="hold" nodeType="with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wipe(down)">
                                      <p:cBhvr>
                                        <p:cTn id="33" dur="500"/>
                                        <p:tgtEl>
                                          <p:spTgt spid="43"/>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down)">
                                      <p:cBhvr>
                                        <p:cTn id="36" dur="500"/>
                                        <p:tgtEl>
                                          <p:spTgt spid="14"/>
                                        </p:tgtEl>
                                      </p:cBhvr>
                                    </p:animEffect>
                                  </p:childTnLst>
                                </p:cTn>
                              </p:par>
                              <p:par>
                                <p:cTn id="37" presetID="5" presetClass="entr" presetSubtype="10"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checkerboard(across)">
                                      <p:cBhvr>
                                        <p:cTn id="39" dur="5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wipe(down)">
                                      <p:cBhvr>
                                        <p:cTn id="44" dur="500"/>
                                        <p:tgtEl>
                                          <p:spTgt spid="34"/>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down)">
                                      <p:cBhvr>
                                        <p:cTn id="47" dur="500"/>
                                        <p:tgtEl>
                                          <p:spTgt spid="20"/>
                                        </p:tgtEl>
                                      </p:cBhvr>
                                    </p:animEffect>
                                  </p:childTnLst>
                                </p:cTn>
                              </p:par>
                              <p:par>
                                <p:cTn id="48" presetID="22" presetClass="entr" presetSubtype="4" fill="hold" nodeType="with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wipe(down)">
                                      <p:cBhvr>
                                        <p:cTn id="50" dur="500"/>
                                        <p:tgtEl>
                                          <p:spTgt spid="42"/>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wipe(down)">
                                      <p:cBhvr>
                                        <p:cTn id="53" dur="500"/>
                                        <p:tgtEl>
                                          <p:spTgt spid="30"/>
                                        </p:tgtEl>
                                      </p:cBhvr>
                                    </p:animEffect>
                                  </p:childTnLst>
                                </p:cTn>
                              </p:par>
                              <p:par>
                                <p:cTn id="54" presetID="22" presetClass="entr" presetSubtype="4" fill="hold" nodeType="withEffect">
                                  <p:stCondLst>
                                    <p:cond delay="0"/>
                                  </p:stCondLst>
                                  <p:childTnLst>
                                    <p:set>
                                      <p:cBhvr>
                                        <p:cTn id="55" dur="1" fill="hold">
                                          <p:stCondLst>
                                            <p:cond delay="0"/>
                                          </p:stCondLst>
                                        </p:cTn>
                                        <p:tgtEl>
                                          <p:spTgt spid="46"/>
                                        </p:tgtEl>
                                        <p:attrNameLst>
                                          <p:attrName>style.visibility</p:attrName>
                                        </p:attrNameLst>
                                      </p:cBhvr>
                                      <p:to>
                                        <p:strVal val="visible"/>
                                      </p:to>
                                    </p:set>
                                    <p:animEffect transition="in" filter="wipe(down)">
                                      <p:cBhvr>
                                        <p:cTn id="56" dur="500"/>
                                        <p:tgtEl>
                                          <p:spTgt spid="46"/>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additive="base">
                                        <p:cTn id="65" dur="500" fill="hold"/>
                                        <p:tgtEl>
                                          <p:spTgt spid="63"/>
                                        </p:tgtEl>
                                        <p:attrNameLst>
                                          <p:attrName>ppt_x</p:attrName>
                                        </p:attrNameLst>
                                      </p:cBhvr>
                                      <p:tavLst>
                                        <p:tav tm="0">
                                          <p:val>
                                            <p:strVal val="#ppt_x"/>
                                          </p:val>
                                        </p:tav>
                                        <p:tav tm="100000">
                                          <p:val>
                                            <p:strVal val="#ppt_x"/>
                                          </p:val>
                                        </p:tav>
                                      </p:tavLst>
                                    </p:anim>
                                    <p:anim calcmode="lin" valueType="num">
                                      <p:cBhvr additive="base">
                                        <p:cTn id="66"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4" grpId="0" animBg="1"/>
      <p:bldP spid="15" grpId="0" animBg="1"/>
      <p:bldP spid="18" grpId="0" animBg="1"/>
      <p:bldP spid="19" grpId="0" animBg="1"/>
      <p:bldP spid="20" grpId="0" animBg="1"/>
      <p:bldP spid="30"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ctrTitle"/>
          </p:nvPr>
        </p:nvSpPr>
        <p:spPr>
          <a:xfrm>
            <a:off x="395536" y="2276872"/>
            <a:ext cx="8388424" cy="4104456"/>
          </a:xfrm>
        </p:spPr>
        <p:txBody>
          <a:bodyPr>
            <a:normAutofit fontScale="90000"/>
          </a:bodyPr>
          <a:lstStyle/>
          <a:p>
            <a:r>
              <a:rPr lang="fr-FR" dirty="0" smtClean="0"/>
              <a:t>IV. L’analyse économique et financière de filière </a:t>
            </a:r>
            <a:br>
              <a:rPr lang="fr-FR" dirty="0" smtClean="0"/>
            </a:br>
            <a:r>
              <a:rPr lang="fr-FR" dirty="0" smtClean="0"/>
              <a:t/>
            </a:r>
            <a:br>
              <a:rPr lang="fr-FR" dirty="0" smtClean="0"/>
            </a:br>
            <a:r>
              <a:rPr lang="fr-FR" sz="3600" dirty="0" smtClean="0"/>
              <a:t>1.</a:t>
            </a:r>
            <a:r>
              <a:rPr lang="fr-FR" dirty="0" smtClean="0"/>
              <a:t> </a:t>
            </a:r>
            <a:r>
              <a:rPr lang="fr-FR" sz="3600" dirty="0" smtClean="0"/>
              <a:t>Analyse financière</a:t>
            </a:r>
            <a:br>
              <a:rPr lang="fr-FR" sz="3600" dirty="0" smtClean="0"/>
            </a:br>
            <a:r>
              <a:rPr lang="fr-FR" sz="3600" dirty="0" smtClean="0"/>
              <a:t>2. Analyse des effets au prix du marché</a:t>
            </a:r>
            <a:br>
              <a:rPr lang="fr-FR" sz="3600" dirty="0" smtClean="0"/>
            </a:br>
            <a:r>
              <a:rPr lang="fr-FR" sz="3600" dirty="0" smtClean="0"/>
              <a:t>3. Analyse aux prix de référence</a:t>
            </a:r>
            <a:br>
              <a:rPr lang="fr-FR" sz="3600" dirty="0" smtClean="0"/>
            </a:br>
            <a:endParaRPr lang="fr-FR"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260648"/>
            <a:ext cx="8712968" cy="1224136"/>
          </a:xfrm>
        </p:spPr>
        <p:txBody>
          <a:bodyPr>
            <a:noAutofit/>
          </a:bodyPr>
          <a:lstStyle/>
          <a:p>
            <a:r>
              <a:rPr lang="fr-FR" sz="3800" dirty="0" smtClean="0"/>
              <a:t>L’analyse économique et financière  (FAO, 94)</a:t>
            </a:r>
            <a:br>
              <a:rPr lang="fr-FR" sz="3800" dirty="0" smtClean="0"/>
            </a:br>
            <a:r>
              <a:rPr lang="fr-FR" sz="3800" b="1" dirty="0" smtClean="0"/>
              <a:t>PRINCIPES </a:t>
            </a:r>
            <a:endParaRPr lang="fr-FR" sz="3800" b="1" dirty="0"/>
          </a:p>
        </p:txBody>
      </p:sp>
      <p:sp>
        <p:nvSpPr>
          <p:cNvPr id="5" name="Rectangle 5"/>
          <p:cNvSpPr>
            <a:spLocks noChangeArrowheads="1"/>
          </p:cNvSpPr>
          <p:nvPr/>
        </p:nvSpPr>
        <p:spPr bwMode="auto">
          <a:xfrm>
            <a:off x="323528" y="1988840"/>
            <a:ext cx="8568952" cy="4752528"/>
          </a:xfrm>
          <a:prstGeom prst="rect">
            <a:avLst/>
          </a:prstGeom>
          <a:noFill/>
          <a:ln w="9525">
            <a:noFill/>
            <a:miter lim="800000"/>
            <a:headEnd/>
            <a:tailEnd/>
          </a:ln>
          <a:effectLst/>
        </p:spPr>
        <p:txBody>
          <a:bodyPr/>
          <a:lstStyle/>
          <a:p>
            <a:pPr marL="342900" indent="-342900">
              <a:spcBef>
                <a:spcPct val="20000"/>
              </a:spcBef>
              <a:buFont typeface="Arial" pitchFamily="34" charset="0"/>
              <a:buChar char="•"/>
            </a:pPr>
            <a:r>
              <a:rPr lang="fr-FR" sz="3200" dirty="0" smtClean="0">
                <a:latin typeface="+mn-lt"/>
              </a:rPr>
              <a:t>Analyser les flux de marchandises, les prix et la valeur ajoutée, tout au long de la chaine…</a:t>
            </a:r>
          </a:p>
          <a:p>
            <a:r>
              <a:rPr lang="fr-FR" sz="3200" dirty="0" smtClean="0">
                <a:latin typeface="+mn-lt"/>
              </a:rPr>
              <a:t> …en utilisant les comptes de chaque agent et en raisonnant en valeur monétaire… </a:t>
            </a:r>
          </a:p>
          <a:p>
            <a:endParaRPr lang="fr-FR" sz="3200" dirty="0" smtClean="0">
              <a:latin typeface="+mj-lt"/>
            </a:endParaRPr>
          </a:p>
          <a:p>
            <a:pPr>
              <a:buFont typeface="Arial" pitchFamily="34" charset="0"/>
              <a:buChar char="•"/>
            </a:pPr>
            <a:r>
              <a:rPr lang="fr-FR" sz="3200" dirty="0" smtClean="0">
                <a:latin typeface="+mj-lt"/>
              </a:rPr>
              <a:t>  Met en évidence des relations de dépendances et de dominance entre les différents acteurs</a:t>
            </a:r>
          </a:p>
          <a:p>
            <a:endParaRPr lang="fr-FR" sz="3200" dirty="0" smtClean="0">
              <a:latin typeface="+mj-lt"/>
            </a:endParaRPr>
          </a:p>
          <a:p>
            <a:pPr>
              <a:buFont typeface="Wingdings" pitchFamily="2" charset="2"/>
              <a:buChar char="Ø"/>
            </a:pPr>
            <a:r>
              <a:rPr lang="fr-FR" sz="3200" dirty="0" smtClean="0">
                <a:latin typeface="+mj-lt"/>
              </a:rPr>
              <a:t> Pour l’analyse politique et l’aide à la décision </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0"/>
            <a:ext cx="7772400" cy="1143000"/>
          </a:xfrm>
        </p:spPr>
        <p:txBody>
          <a:bodyPr>
            <a:normAutofit/>
          </a:bodyPr>
          <a:lstStyle/>
          <a:p>
            <a:r>
              <a:rPr lang="fr-FR" dirty="0" smtClean="0"/>
              <a:t>Résultats attendus</a:t>
            </a:r>
            <a:endParaRPr lang="fr-FR" dirty="0"/>
          </a:p>
        </p:txBody>
      </p:sp>
      <p:sp>
        <p:nvSpPr>
          <p:cNvPr id="5" name="Rectangle 5"/>
          <p:cNvSpPr>
            <a:spLocks noChangeArrowheads="1"/>
          </p:cNvSpPr>
          <p:nvPr/>
        </p:nvSpPr>
        <p:spPr bwMode="auto">
          <a:xfrm>
            <a:off x="107504" y="1916832"/>
            <a:ext cx="8892480" cy="4248472"/>
          </a:xfrm>
          <a:prstGeom prst="rect">
            <a:avLst/>
          </a:prstGeom>
          <a:noFill/>
          <a:ln w="9525">
            <a:noFill/>
            <a:miter lim="800000"/>
            <a:headEnd/>
            <a:tailEnd/>
          </a:ln>
          <a:effectLst/>
        </p:spPr>
        <p:txBody>
          <a:bodyPr/>
          <a:lstStyle/>
          <a:p>
            <a:pPr marL="342900" indent="-342900">
              <a:spcBef>
                <a:spcPct val="20000"/>
              </a:spcBef>
              <a:buFontTx/>
              <a:buChar char="•"/>
            </a:pPr>
            <a:r>
              <a:rPr lang="fr-FR" sz="3200" dirty="0" smtClean="0">
                <a:latin typeface="+mj-lt"/>
              </a:rPr>
              <a:t>Description de l’organisation de la filière, agents concernés, des débouchés de la filière, circuits de commercialisation</a:t>
            </a:r>
          </a:p>
          <a:p>
            <a:pPr marL="342900" indent="-342900">
              <a:spcBef>
                <a:spcPct val="20000"/>
              </a:spcBef>
              <a:buFontTx/>
              <a:buChar char="•"/>
            </a:pPr>
            <a:r>
              <a:rPr lang="fr-FR" sz="3200" dirty="0" smtClean="0">
                <a:latin typeface="+mj-lt"/>
              </a:rPr>
              <a:t>Evaluation de la situation financière des agents, de la valorisation du travail des producteurs</a:t>
            </a:r>
          </a:p>
          <a:p>
            <a:pPr marL="342900" indent="-342900">
              <a:spcBef>
                <a:spcPct val="20000"/>
              </a:spcBef>
              <a:buFontTx/>
              <a:buChar char="•"/>
            </a:pPr>
            <a:r>
              <a:rPr lang="fr-FR" sz="3200" dirty="0" smtClean="0">
                <a:latin typeface="+mj-lt"/>
              </a:rPr>
              <a:t>Comparaison des régions productrices, importance relative de la filière par rapport au secteur agricole national</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27384"/>
            <a:ext cx="7772400" cy="1143000"/>
          </a:xfrm>
        </p:spPr>
        <p:txBody>
          <a:bodyPr>
            <a:normAutofit/>
          </a:bodyPr>
          <a:lstStyle/>
          <a:p>
            <a:r>
              <a:rPr lang="fr-FR" dirty="0" smtClean="0"/>
              <a:t>Résultats attendus</a:t>
            </a:r>
            <a:endParaRPr lang="fr-FR" dirty="0"/>
          </a:p>
        </p:txBody>
      </p:sp>
      <p:sp>
        <p:nvSpPr>
          <p:cNvPr id="5" name="Rectangle 5"/>
          <p:cNvSpPr>
            <a:spLocks noChangeArrowheads="1"/>
          </p:cNvSpPr>
          <p:nvPr/>
        </p:nvSpPr>
        <p:spPr bwMode="auto">
          <a:xfrm>
            <a:off x="107504" y="1844824"/>
            <a:ext cx="8928992" cy="4536504"/>
          </a:xfrm>
          <a:prstGeom prst="rect">
            <a:avLst/>
          </a:prstGeom>
          <a:noFill/>
          <a:ln w="9525">
            <a:noFill/>
            <a:miter lim="800000"/>
            <a:headEnd/>
            <a:tailEnd/>
          </a:ln>
          <a:effectLst/>
        </p:spPr>
        <p:txBody>
          <a:bodyPr/>
          <a:lstStyle/>
          <a:p>
            <a:pPr marL="342900" indent="-342900">
              <a:spcBef>
                <a:spcPct val="20000"/>
              </a:spcBef>
              <a:buFontTx/>
              <a:buChar char="•"/>
            </a:pPr>
            <a:r>
              <a:rPr lang="fr-FR" sz="3000" dirty="0" smtClean="0">
                <a:latin typeface="+mj-lt"/>
              </a:rPr>
              <a:t>Evaluation de l’intérêt économique et/ou commercial de la transformation d'un produit ou d'une activité- (</a:t>
            </a:r>
            <a:r>
              <a:rPr lang="fr-FR" dirty="0" smtClean="0">
                <a:latin typeface="+mj-lt"/>
              </a:rPr>
              <a:t>Etude de faisabilité ou d’impact de filières)</a:t>
            </a:r>
            <a:endParaRPr lang="fr-FR" sz="3000" dirty="0" smtClean="0">
              <a:latin typeface="+mj-lt"/>
            </a:endParaRPr>
          </a:p>
          <a:p>
            <a:pPr marL="342900" indent="-342900">
              <a:spcBef>
                <a:spcPct val="20000"/>
              </a:spcBef>
              <a:buFontTx/>
              <a:buChar char="•"/>
            </a:pPr>
            <a:r>
              <a:rPr lang="fr-FR" sz="3000" dirty="0" smtClean="0">
                <a:latin typeface="+mj-lt"/>
              </a:rPr>
              <a:t>Inventaire des problèmes rencontrés par les agents et des solutions envisageables pour relancer/ intensifier/ réorienter la filière </a:t>
            </a:r>
            <a:r>
              <a:rPr lang="fr-FR" dirty="0" smtClean="0">
                <a:latin typeface="+mj-lt"/>
              </a:rPr>
              <a:t>(pour mise en place d'une politique de soutien à un produit ou pour une gestion concertée de la filière par les agents);</a:t>
            </a:r>
            <a:r>
              <a:rPr lang="fr-FR" sz="2800" dirty="0" smtClean="0">
                <a:latin typeface="+mj-lt"/>
              </a:rPr>
              <a:t> </a:t>
            </a:r>
          </a:p>
          <a:p>
            <a:pPr marL="342900" indent="-342900">
              <a:spcBef>
                <a:spcPct val="20000"/>
              </a:spcBef>
              <a:buFontTx/>
              <a:buChar char="•"/>
            </a:pPr>
            <a:r>
              <a:rPr lang="fr-FR" sz="2800" dirty="0" smtClean="0">
                <a:latin typeface="+mj-lt"/>
              </a:rPr>
              <a:t>Effets sur la filière des effets d'une mesure politique prévue</a:t>
            </a:r>
          </a:p>
          <a:p>
            <a:pPr marL="342900" indent="-342900">
              <a:spcBef>
                <a:spcPct val="20000"/>
              </a:spcBef>
              <a:buFontTx/>
              <a:buChar char="•"/>
            </a:pPr>
            <a:endParaRPr lang="fr-FR" sz="2800" dirty="0" smtClean="0">
              <a:latin typeface="+mj-lt"/>
            </a:endParaRPr>
          </a:p>
          <a:p>
            <a:pPr marL="342900" indent="-342900">
              <a:spcBef>
                <a:spcPct val="20000"/>
              </a:spcBef>
              <a:buFontTx/>
              <a:buChar char="•"/>
            </a:pPr>
            <a:endParaRPr lang="fr-FR" sz="3200" dirty="0" smtClean="0">
              <a:latin typeface="+mn-lt"/>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5576" y="44624"/>
            <a:ext cx="7772400" cy="1143000"/>
          </a:xfrm>
        </p:spPr>
        <p:txBody>
          <a:bodyPr>
            <a:normAutofit/>
          </a:bodyPr>
          <a:lstStyle/>
          <a:p>
            <a:r>
              <a:rPr lang="fr-FR" dirty="0" smtClean="0"/>
              <a:t>Résultats attendus</a:t>
            </a:r>
            <a:endParaRPr lang="fr-FR" dirty="0"/>
          </a:p>
        </p:txBody>
      </p:sp>
      <p:sp>
        <p:nvSpPr>
          <p:cNvPr id="5" name="Rectangle 5"/>
          <p:cNvSpPr>
            <a:spLocks noChangeArrowheads="1"/>
          </p:cNvSpPr>
          <p:nvPr/>
        </p:nvSpPr>
        <p:spPr bwMode="auto">
          <a:xfrm>
            <a:off x="395536" y="1988840"/>
            <a:ext cx="8568952" cy="4176464"/>
          </a:xfrm>
          <a:prstGeom prst="rect">
            <a:avLst/>
          </a:prstGeom>
          <a:noFill/>
          <a:ln w="9525">
            <a:noFill/>
            <a:miter lim="800000"/>
            <a:headEnd/>
            <a:tailEnd/>
          </a:ln>
          <a:effectLst/>
        </p:spPr>
        <p:txBody>
          <a:bodyPr/>
          <a:lstStyle/>
          <a:p>
            <a:pPr marL="342900" indent="-342900">
              <a:spcBef>
                <a:spcPct val="20000"/>
              </a:spcBef>
              <a:buFontTx/>
              <a:buChar char="•"/>
            </a:pPr>
            <a:r>
              <a:rPr lang="fr-FR" sz="3200" dirty="0" smtClean="0">
                <a:latin typeface="+mj-lt"/>
              </a:rPr>
              <a:t>Calcul de la distribution de la valeur ajoutée au sein de la filière</a:t>
            </a:r>
          </a:p>
          <a:p>
            <a:pPr marL="342900" indent="-342900">
              <a:spcBef>
                <a:spcPct val="20000"/>
              </a:spcBef>
              <a:buFontTx/>
              <a:buChar char="•"/>
            </a:pPr>
            <a:r>
              <a:rPr lang="fr-FR" sz="3200" dirty="0" smtClean="0">
                <a:latin typeface="+mj-lt"/>
              </a:rPr>
              <a:t>Evolution de la consommation intérieure et de l'exportation</a:t>
            </a:r>
          </a:p>
          <a:p>
            <a:pPr marL="342900" indent="-342900">
              <a:spcBef>
                <a:spcPct val="20000"/>
              </a:spcBef>
              <a:buFontTx/>
              <a:buChar char="•"/>
            </a:pPr>
            <a:r>
              <a:rPr lang="fr-FR" sz="3200" dirty="0" smtClean="0">
                <a:latin typeface="+mj-lt"/>
              </a:rPr>
              <a:t>Bilan comptable de l'État : recettes (taxes, subventions diverses, coût de l'appui des intervenants publics dans la filière)</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ctrTitle"/>
          </p:nvPr>
        </p:nvSpPr>
        <p:spPr>
          <a:xfrm>
            <a:off x="755576" y="1916832"/>
            <a:ext cx="7200800" cy="1800225"/>
          </a:xfrm>
        </p:spPr>
        <p:txBody>
          <a:bodyPr>
            <a:normAutofit fontScale="90000"/>
          </a:bodyPr>
          <a:lstStyle/>
          <a:p>
            <a:r>
              <a:rPr lang="fr-FR" dirty="0" smtClean="0"/>
              <a:t>L’analyse de filière</a:t>
            </a:r>
            <a:br>
              <a:rPr lang="fr-FR" dirty="0" smtClean="0"/>
            </a:br>
            <a:r>
              <a:rPr lang="fr-FR" dirty="0" smtClean="0"/>
              <a:t/>
            </a:r>
            <a:br>
              <a:rPr lang="fr-FR" dirty="0" smtClean="0"/>
            </a:br>
            <a:r>
              <a:rPr lang="fr-FR" dirty="0" smtClean="0"/>
              <a:t>IV.1 . Analyse financière</a:t>
            </a:r>
            <a:endParaRPr lang="fr-F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a:xfrm>
            <a:off x="683568" y="692696"/>
            <a:ext cx="7772400" cy="908720"/>
          </a:xfrm>
        </p:spPr>
        <p:txBody>
          <a:bodyPr>
            <a:normAutofit fontScale="90000"/>
          </a:bodyPr>
          <a:lstStyle/>
          <a:p>
            <a:r>
              <a:rPr lang="fr-FR" dirty="0" smtClean="0"/>
              <a:t/>
            </a:r>
            <a:br>
              <a:rPr lang="fr-FR" dirty="0" smtClean="0"/>
            </a:br>
            <a:r>
              <a:rPr lang="fr-FR" dirty="0" smtClean="0"/>
              <a:t/>
            </a:r>
            <a:br>
              <a:rPr lang="fr-FR" dirty="0" smtClean="0"/>
            </a:br>
            <a:r>
              <a:rPr lang="fr-FR" dirty="0" smtClean="0"/>
              <a:t/>
            </a:r>
            <a:br>
              <a:rPr lang="fr-FR" dirty="0" smtClean="0"/>
            </a:br>
            <a:r>
              <a:rPr lang="fr-FR" dirty="0" smtClean="0"/>
              <a:t>Agent économique </a:t>
            </a:r>
            <a:br>
              <a:rPr lang="fr-FR" dirty="0" smtClean="0"/>
            </a:br>
            <a:endParaRPr lang="fr-FR" dirty="0"/>
          </a:p>
        </p:txBody>
      </p:sp>
      <p:sp>
        <p:nvSpPr>
          <p:cNvPr id="198661" name="Rectangle 5"/>
          <p:cNvSpPr>
            <a:spLocks noChangeArrowheads="1"/>
          </p:cNvSpPr>
          <p:nvPr/>
        </p:nvSpPr>
        <p:spPr bwMode="auto">
          <a:xfrm>
            <a:off x="395536" y="1340768"/>
            <a:ext cx="8353623" cy="5256584"/>
          </a:xfrm>
          <a:prstGeom prst="rect">
            <a:avLst/>
          </a:prstGeom>
          <a:noFill/>
          <a:ln w="9525">
            <a:noFill/>
            <a:miter lim="800000"/>
            <a:headEnd/>
            <a:tailEnd/>
          </a:ln>
          <a:effectLst/>
        </p:spPr>
        <p:txBody>
          <a:bodyPr/>
          <a:lstStyle/>
          <a:p>
            <a:pPr marL="342900" indent="-342900">
              <a:spcBef>
                <a:spcPct val="20000"/>
              </a:spcBef>
            </a:pPr>
            <a:r>
              <a:rPr lang="fr-FR" sz="3200" b="1" dirty="0" smtClean="0">
                <a:latin typeface="+mn-lt"/>
              </a:rPr>
              <a:t>Différents types d’agent économique : </a:t>
            </a:r>
            <a:endParaRPr lang="fr-FR" sz="1400" b="1" dirty="0" smtClean="0">
              <a:latin typeface="+mn-lt"/>
            </a:endParaRPr>
          </a:p>
          <a:p>
            <a:pPr marL="342900" indent="-342900">
              <a:spcBef>
                <a:spcPct val="20000"/>
              </a:spcBef>
              <a:buFont typeface="Arial" pitchFamily="34" charset="0"/>
              <a:buChar char="•"/>
            </a:pPr>
            <a:r>
              <a:rPr lang="fr-FR" sz="2600" b="1" dirty="0" smtClean="0">
                <a:latin typeface="+mn-lt"/>
              </a:rPr>
              <a:t>Les entreprises productrices de biens ou de services</a:t>
            </a:r>
            <a:r>
              <a:rPr lang="fr-FR" sz="2600" dirty="0" smtClean="0">
                <a:latin typeface="+mn-lt"/>
              </a:rPr>
              <a:t> destinés à la vente</a:t>
            </a:r>
          </a:p>
          <a:p>
            <a:pPr marL="342900" indent="-342900">
              <a:spcBef>
                <a:spcPct val="20000"/>
              </a:spcBef>
              <a:buFont typeface="Arial" pitchFamily="34" charset="0"/>
              <a:buChar char="•"/>
            </a:pPr>
            <a:r>
              <a:rPr lang="fr-FR" sz="2600" b="1" dirty="0" smtClean="0">
                <a:latin typeface="+mn-lt"/>
              </a:rPr>
              <a:t>Les institutions financières </a:t>
            </a:r>
            <a:r>
              <a:rPr lang="fr-FR" sz="2600" dirty="0" smtClean="0">
                <a:latin typeface="+mn-lt"/>
              </a:rPr>
              <a:t>qui effectuent des opérations financières (prêts, emprunts, assurance) et en tirent un revenu</a:t>
            </a:r>
          </a:p>
          <a:p>
            <a:pPr marL="342900" indent="-342900">
              <a:spcBef>
                <a:spcPct val="20000"/>
              </a:spcBef>
              <a:buFont typeface="Arial" pitchFamily="34" charset="0"/>
              <a:buChar char="•"/>
            </a:pPr>
            <a:r>
              <a:rPr lang="fr-FR" sz="2600" dirty="0" smtClean="0">
                <a:latin typeface="+mn-lt"/>
              </a:rPr>
              <a:t>Les </a:t>
            </a:r>
            <a:r>
              <a:rPr lang="fr-FR" sz="2600" b="1" dirty="0" smtClean="0">
                <a:latin typeface="+mn-lt"/>
              </a:rPr>
              <a:t>ménages</a:t>
            </a:r>
            <a:r>
              <a:rPr lang="fr-FR" sz="2600" dirty="0" smtClean="0">
                <a:latin typeface="+mn-lt"/>
              </a:rPr>
              <a:t>, consommateurs finaux</a:t>
            </a:r>
          </a:p>
          <a:p>
            <a:pPr marL="342900" indent="-342900">
              <a:spcBef>
                <a:spcPct val="20000"/>
              </a:spcBef>
              <a:buFont typeface="Arial" pitchFamily="34" charset="0"/>
              <a:buChar char="•"/>
            </a:pPr>
            <a:r>
              <a:rPr lang="fr-FR" sz="2600" b="1" dirty="0" smtClean="0">
                <a:latin typeface="+mn-lt"/>
              </a:rPr>
              <a:t>Les administrations </a:t>
            </a:r>
            <a:r>
              <a:rPr lang="fr-FR" sz="2600" dirty="0" smtClean="0">
                <a:latin typeface="+mn-lt"/>
              </a:rPr>
              <a:t>qui rendent des services sans contrepartie directe (services gratuits pour la collectivité)</a:t>
            </a:r>
          </a:p>
          <a:p>
            <a:pPr marL="342900" indent="-342900">
              <a:spcBef>
                <a:spcPct val="20000"/>
              </a:spcBef>
              <a:buFont typeface="Arial" pitchFamily="34" charset="0"/>
              <a:buChar char="•"/>
            </a:pPr>
            <a:r>
              <a:rPr lang="fr-FR" sz="2600" b="1" dirty="0" smtClean="0">
                <a:latin typeface="+mn-lt"/>
              </a:rPr>
              <a:t>L’extérieur </a:t>
            </a:r>
            <a:r>
              <a:rPr lang="fr-FR" sz="2600" dirty="0" smtClean="0">
                <a:latin typeface="+mn-lt"/>
              </a:rPr>
              <a:t>(composé de tous les agents économiques situés hors du territoire d’étude)</a:t>
            </a:r>
            <a:endParaRPr lang="fr-FR" sz="2600" dirty="0">
              <a:latin typeface="+mn-lt"/>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171400"/>
            <a:ext cx="7772400" cy="1440160"/>
          </a:xfrm>
        </p:spPr>
        <p:txBody>
          <a:bodyPr>
            <a:normAutofit/>
          </a:bodyPr>
          <a:lstStyle/>
          <a:p>
            <a:r>
              <a:rPr lang="fr-FR" dirty="0" smtClean="0"/>
              <a:t>Facteurs de production</a:t>
            </a:r>
            <a:endParaRPr lang="fr-FR" dirty="0"/>
          </a:p>
        </p:txBody>
      </p:sp>
      <p:sp>
        <p:nvSpPr>
          <p:cNvPr id="5" name="Rectangle 5"/>
          <p:cNvSpPr>
            <a:spLocks noChangeArrowheads="1"/>
          </p:cNvSpPr>
          <p:nvPr/>
        </p:nvSpPr>
        <p:spPr bwMode="auto">
          <a:xfrm>
            <a:off x="611560" y="1916832"/>
            <a:ext cx="8280920" cy="1224136"/>
          </a:xfrm>
          <a:prstGeom prst="rect">
            <a:avLst/>
          </a:prstGeom>
          <a:noFill/>
          <a:ln w="9525">
            <a:noFill/>
            <a:miter lim="800000"/>
            <a:headEnd/>
            <a:tailEnd/>
          </a:ln>
          <a:effectLst/>
        </p:spPr>
        <p:txBody>
          <a:bodyPr/>
          <a:lstStyle/>
          <a:p>
            <a:pPr marL="342900" indent="-342900">
              <a:spcBef>
                <a:spcPct val="20000"/>
              </a:spcBef>
            </a:pPr>
            <a:r>
              <a:rPr lang="fr-FR" sz="3200" dirty="0" smtClean="0">
                <a:solidFill>
                  <a:srgbClr val="FF0000"/>
                </a:solidFill>
                <a:latin typeface="+mn-lt"/>
              </a:rPr>
              <a:t>L’agent productif transforme des facteurs de production en produits. </a:t>
            </a:r>
            <a:endParaRPr lang="fr-FR" dirty="0" smtClean="0">
              <a:solidFill>
                <a:srgbClr val="FF0000"/>
              </a:solidFill>
              <a:latin typeface="+mn-lt"/>
            </a:endParaRPr>
          </a:p>
          <a:p>
            <a:pPr marL="342900" indent="-342900">
              <a:spcBef>
                <a:spcPct val="20000"/>
              </a:spcBef>
            </a:pPr>
            <a:endParaRPr lang="fr-FR" sz="3200" dirty="0" smtClean="0">
              <a:latin typeface="+mn-lt"/>
            </a:endParaRPr>
          </a:p>
          <a:p>
            <a:pPr marL="342900" indent="-342900">
              <a:spcBef>
                <a:spcPct val="20000"/>
              </a:spcBef>
            </a:pPr>
            <a:r>
              <a:rPr lang="fr-FR" sz="3200" dirty="0" smtClean="0">
                <a:latin typeface="+mn-lt"/>
              </a:rPr>
              <a:t> </a:t>
            </a:r>
          </a:p>
        </p:txBody>
      </p:sp>
      <p:pic>
        <p:nvPicPr>
          <p:cNvPr id="29" name="Picture 2"/>
          <p:cNvPicPr>
            <a:picLocks noChangeAspect="1" noChangeArrowheads="1"/>
          </p:cNvPicPr>
          <p:nvPr/>
        </p:nvPicPr>
        <p:blipFill>
          <a:blip r:embed="rId2" cstate="print"/>
          <a:srcRect/>
          <a:stretch>
            <a:fillRect/>
          </a:stretch>
        </p:blipFill>
        <p:spPr bwMode="auto">
          <a:xfrm>
            <a:off x="899592" y="3933056"/>
            <a:ext cx="7281059" cy="12241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5576" y="-243408"/>
            <a:ext cx="7772400" cy="1440160"/>
          </a:xfrm>
        </p:spPr>
        <p:txBody>
          <a:bodyPr>
            <a:normAutofit/>
          </a:bodyPr>
          <a:lstStyle/>
          <a:p>
            <a:r>
              <a:rPr lang="fr-FR" dirty="0" smtClean="0"/>
              <a:t>Facteurs de production</a:t>
            </a:r>
            <a:endParaRPr lang="fr-FR" dirty="0"/>
          </a:p>
        </p:txBody>
      </p:sp>
      <p:sp>
        <p:nvSpPr>
          <p:cNvPr id="5" name="Rectangle 5"/>
          <p:cNvSpPr>
            <a:spLocks noChangeArrowheads="1"/>
          </p:cNvSpPr>
          <p:nvPr/>
        </p:nvSpPr>
        <p:spPr bwMode="auto">
          <a:xfrm>
            <a:off x="539552" y="1412776"/>
            <a:ext cx="8280920" cy="2520280"/>
          </a:xfrm>
          <a:prstGeom prst="rect">
            <a:avLst/>
          </a:prstGeom>
          <a:noFill/>
          <a:ln w="9525">
            <a:noFill/>
            <a:miter lim="800000"/>
            <a:headEnd/>
            <a:tailEnd/>
          </a:ln>
          <a:effectLst/>
        </p:spPr>
        <p:txBody>
          <a:bodyPr/>
          <a:lstStyle/>
          <a:p>
            <a:pPr marL="342900" indent="-342900">
              <a:spcBef>
                <a:spcPct val="20000"/>
              </a:spcBef>
              <a:buFontTx/>
              <a:buChar char="•"/>
            </a:pPr>
            <a:endParaRPr lang="fr-FR" sz="3200" dirty="0" smtClean="0">
              <a:latin typeface="+mn-lt"/>
            </a:endParaRPr>
          </a:p>
          <a:p>
            <a:pPr marL="342900" indent="-342900">
              <a:spcBef>
                <a:spcPct val="20000"/>
              </a:spcBef>
              <a:buFont typeface="Wingdings" pitchFamily="2" charset="2"/>
              <a:buChar char="Ø"/>
            </a:pPr>
            <a:r>
              <a:rPr lang="fr-FR" dirty="0" smtClean="0">
                <a:latin typeface="+mn-lt"/>
              </a:rPr>
              <a:t>Consommations Intermédiaires  </a:t>
            </a:r>
            <a:r>
              <a:rPr lang="fr-FR" dirty="0" smtClean="0">
                <a:solidFill>
                  <a:srgbClr val="FF0000"/>
                </a:solidFill>
                <a:latin typeface="+mn-lt"/>
              </a:rPr>
              <a:t>: facteurs de production transformés au cours d’une période</a:t>
            </a:r>
          </a:p>
          <a:p>
            <a:pPr marL="342900" indent="-342900">
              <a:spcBef>
                <a:spcPct val="20000"/>
              </a:spcBef>
              <a:buFont typeface="Wingdings" pitchFamily="2" charset="2"/>
              <a:buChar char="Ø"/>
            </a:pPr>
            <a:r>
              <a:rPr lang="fr-FR" dirty="0" smtClean="0">
                <a:latin typeface="+mn-lt"/>
              </a:rPr>
              <a:t>Investissements : </a:t>
            </a:r>
            <a:r>
              <a:rPr lang="fr-FR" dirty="0" smtClean="0">
                <a:solidFill>
                  <a:srgbClr val="FF0000"/>
                </a:solidFill>
                <a:latin typeface="+mn-lt"/>
              </a:rPr>
              <a:t>la dégradation du facteur se fait sur plusieurs périodes</a:t>
            </a:r>
          </a:p>
          <a:p>
            <a:pPr marL="342900" indent="-342900">
              <a:spcBef>
                <a:spcPct val="20000"/>
              </a:spcBef>
            </a:pPr>
            <a:endParaRPr lang="fr-FR" sz="3200" dirty="0" smtClean="0">
              <a:latin typeface="+mn-lt"/>
            </a:endParaRPr>
          </a:p>
          <a:p>
            <a:pPr marL="342900" indent="-342900">
              <a:spcBef>
                <a:spcPct val="20000"/>
              </a:spcBef>
            </a:pPr>
            <a:r>
              <a:rPr lang="fr-FR" sz="3200" dirty="0" smtClean="0">
                <a:latin typeface="+mn-lt"/>
              </a:rPr>
              <a:t> </a:t>
            </a:r>
          </a:p>
        </p:txBody>
      </p:sp>
      <p:sp>
        <p:nvSpPr>
          <p:cNvPr id="6" name="Rectangle 5"/>
          <p:cNvSpPr/>
          <p:nvPr/>
        </p:nvSpPr>
        <p:spPr>
          <a:xfrm>
            <a:off x="3347864" y="4653136"/>
            <a:ext cx="3312368" cy="6480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Agent productif</a:t>
            </a:r>
            <a:endParaRPr lang="fr-FR" dirty="0">
              <a:solidFill>
                <a:schemeClr val="tx1"/>
              </a:solidFill>
            </a:endParaRPr>
          </a:p>
        </p:txBody>
      </p:sp>
      <p:cxnSp>
        <p:nvCxnSpPr>
          <p:cNvPr id="10" name="Connecteur droit avec flèche 9"/>
          <p:cNvCxnSpPr/>
          <p:nvPr/>
        </p:nvCxnSpPr>
        <p:spPr>
          <a:xfrm>
            <a:off x="6660232" y="5085184"/>
            <a:ext cx="158417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6804248" y="4581128"/>
            <a:ext cx="1728192" cy="461665"/>
          </a:xfrm>
          <a:prstGeom prst="rect">
            <a:avLst/>
          </a:prstGeom>
          <a:noFill/>
        </p:spPr>
        <p:txBody>
          <a:bodyPr wrap="square" rtlCol="0">
            <a:spAutoFit/>
          </a:bodyPr>
          <a:lstStyle/>
          <a:p>
            <a:r>
              <a:rPr lang="fr-FR" dirty="0" smtClean="0">
                <a:latin typeface="+mj-lt"/>
              </a:rPr>
              <a:t>Produits</a:t>
            </a:r>
            <a:endParaRPr lang="fr-FR" dirty="0">
              <a:latin typeface="+mj-lt"/>
            </a:endParaRPr>
          </a:p>
        </p:txBody>
      </p:sp>
      <p:cxnSp>
        <p:nvCxnSpPr>
          <p:cNvPr id="23" name="Connecteur droit avec flèche 22"/>
          <p:cNvCxnSpPr/>
          <p:nvPr/>
        </p:nvCxnSpPr>
        <p:spPr>
          <a:xfrm>
            <a:off x="1691680" y="5085184"/>
            <a:ext cx="158417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ZoneTexte 23"/>
          <p:cNvSpPr txBox="1"/>
          <p:nvPr/>
        </p:nvSpPr>
        <p:spPr>
          <a:xfrm>
            <a:off x="755576" y="4653136"/>
            <a:ext cx="2376264" cy="830997"/>
          </a:xfrm>
          <a:prstGeom prst="rect">
            <a:avLst/>
          </a:prstGeom>
          <a:noFill/>
        </p:spPr>
        <p:txBody>
          <a:bodyPr wrap="square" rtlCol="0">
            <a:spAutoFit/>
          </a:bodyPr>
          <a:lstStyle/>
          <a:p>
            <a:r>
              <a:rPr lang="fr-FR" dirty="0" smtClean="0">
                <a:latin typeface="+mj-lt"/>
              </a:rPr>
              <a:t>Consommations Intermédiaires</a:t>
            </a:r>
            <a:endParaRPr lang="fr-FR" dirty="0">
              <a:latin typeface="+mj-lt"/>
            </a:endParaRPr>
          </a:p>
        </p:txBody>
      </p:sp>
      <p:cxnSp>
        <p:nvCxnSpPr>
          <p:cNvPr id="26" name="Connecteur droit avec flèche 25"/>
          <p:cNvCxnSpPr/>
          <p:nvPr/>
        </p:nvCxnSpPr>
        <p:spPr>
          <a:xfrm flipV="1">
            <a:off x="4932040" y="5301208"/>
            <a:ext cx="0" cy="576064"/>
          </a:xfrm>
          <a:prstGeom prst="straightConnector1">
            <a:avLst/>
          </a:prstGeom>
          <a:ln w="50800" cap="flat" cmpd="dbl">
            <a:solidFill>
              <a:schemeClr val="tx1"/>
            </a:solidFill>
            <a:bevel/>
            <a:tailEnd type="arrow"/>
          </a:ln>
        </p:spPr>
        <p:style>
          <a:lnRef idx="1">
            <a:schemeClr val="accent1"/>
          </a:lnRef>
          <a:fillRef idx="0">
            <a:schemeClr val="accent1"/>
          </a:fillRef>
          <a:effectRef idx="0">
            <a:schemeClr val="accent1"/>
          </a:effectRef>
          <a:fontRef idx="minor">
            <a:schemeClr val="tx1"/>
          </a:fontRef>
        </p:style>
      </p:cxnSp>
      <p:sp>
        <p:nvSpPr>
          <p:cNvPr id="28" name="ZoneTexte 27"/>
          <p:cNvSpPr txBox="1"/>
          <p:nvPr/>
        </p:nvSpPr>
        <p:spPr>
          <a:xfrm>
            <a:off x="3851920" y="5805264"/>
            <a:ext cx="2376264" cy="461665"/>
          </a:xfrm>
          <a:prstGeom prst="rect">
            <a:avLst/>
          </a:prstGeom>
          <a:noFill/>
        </p:spPr>
        <p:txBody>
          <a:bodyPr wrap="square" rtlCol="0">
            <a:spAutoFit/>
          </a:bodyPr>
          <a:lstStyle/>
          <a:p>
            <a:r>
              <a:rPr lang="fr-FR" dirty="0" smtClean="0">
                <a:latin typeface="+mj-lt"/>
              </a:rPr>
              <a:t>Investissements</a:t>
            </a:r>
            <a:endParaRPr lang="fr-FR"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heckerboard(across)">
                                      <p:cBhvr>
                                        <p:cTn id="7" dur="500"/>
                                        <p:tgtEl>
                                          <p:spTgt spid="2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checkerboard(across)">
                                      <p:cBhvr>
                                        <p:cTn id="10" dur="500"/>
                                        <p:tgtEl>
                                          <p:spTgt spid="28"/>
                                        </p:tgtEl>
                                      </p:cBhvr>
                                    </p:animEffect>
                                  </p:childTnLst>
                                </p:cTn>
                              </p:par>
                              <p:par>
                                <p:cTn id="11" presetID="5" presetClass="entr" presetSubtype="1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checkerboard(across)">
                                      <p:cBhvr>
                                        <p:cTn id="1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5576" y="-243408"/>
            <a:ext cx="7772400" cy="1440160"/>
          </a:xfrm>
        </p:spPr>
        <p:txBody>
          <a:bodyPr>
            <a:normAutofit/>
          </a:bodyPr>
          <a:lstStyle/>
          <a:p>
            <a:r>
              <a:rPr lang="fr-FR" dirty="0" smtClean="0"/>
              <a:t>Facteurs de production</a:t>
            </a:r>
            <a:endParaRPr lang="fr-FR" dirty="0"/>
          </a:p>
        </p:txBody>
      </p:sp>
      <p:sp>
        <p:nvSpPr>
          <p:cNvPr id="5" name="Rectangle 5"/>
          <p:cNvSpPr>
            <a:spLocks noChangeArrowheads="1"/>
          </p:cNvSpPr>
          <p:nvPr/>
        </p:nvSpPr>
        <p:spPr bwMode="auto">
          <a:xfrm>
            <a:off x="539552" y="1412776"/>
            <a:ext cx="8280920" cy="1656184"/>
          </a:xfrm>
          <a:prstGeom prst="rect">
            <a:avLst/>
          </a:prstGeom>
          <a:noFill/>
          <a:ln w="9525">
            <a:noFill/>
            <a:miter lim="800000"/>
            <a:headEnd/>
            <a:tailEnd/>
          </a:ln>
          <a:effectLst/>
        </p:spPr>
        <p:txBody>
          <a:bodyPr/>
          <a:lstStyle/>
          <a:p>
            <a:pPr marL="342900" indent="-342900">
              <a:spcBef>
                <a:spcPct val="20000"/>
              </a:spcBef>
              <a:buFontTx/>
              <a:buChar char="•"/>
            </a:pPr>
            <a:r>
              <a:rPr lang="fr-FR" sz="3200" dirty="0" smtClean="0">
                <a:solidFill>
                  <a:srgbClr val="FF0000"/>
                </a:solidFill>
                <a:latin typeface="+mn-lt"/>
              </a:rPr>
              <a:t>L’analyse financière s’effectue sur </a:t>
            </a:r>
            <a:r>
              <a:rPr lang="fr-FR" sz="3200" b="1" dirty="0" smtClean="0">
                <a:solidFill>
                  <a:srgbClr val="FF0000"/>
                </a:solidFill>
                <a:latin typeface="+mn-lt"/>
              </a:rPr>
              <a:t>une période de temps définie</a:t>
            </a:r>
            <a:r>
              <a:rPr lang="fr-FR" sz="3200" dirty="0" smtClean="0">
                <a:solidFill>
                  <a:srgbClr val="FF0000"/>
                </a:solidFill>
                <a:latin typeface="+mn-lt"/>
              </a:rPr>
              <a:t> </a:t>
            </a:r>
            <a:r>
              <a:rPr lang="fr-FR" sz="2800" dirty="0" smtClean="0">
                <a:latin typeface="+mn-lt"/>
              </a:rPr>
              <a:t>(ex: exercice comptable annuel)</a:t>
            </a:r>
          </a:p>
          <a:p>
            <a:pPr marL="342900" indent="-342900">
              <a:spcBef>
                <a:spcPct val="20000"/>
              </a:spcBef>
              <a:buFontTx/>
              <a:buChar char="•"/>
            </a:pPr>
            <a:endParaRPr lang="fr-FR" sz="3200" dirty="0" smtClean="0">
              <a:latin typeface="+mn-lt"/>
            </a:endParaRPr>
          </a:p>
          <a:p>
            <a:pPr marL="342900" indent="-342900">
              <a:spcBef>
                <a:spcPct val="20000"/>
              </a:spcBef>
              <a:buFont typeface="Wingdings" pitchFamily="2" charset="2"/>
              <a:buChar char="Ø"/>
            </a:pPr>
            <a:r>
              <a:rPr lang="fr-FR" sz="2800" dirty="0" smtClean="0">
                <a:latin typeface="+mn-lt"/>
              </a:rPr>
              <a:t>Différence entre </a:t>
            </a:r>
            <a:r>
              <a:rPr lang="fr-FR" sz="2800" b="1" dirty="0" smtClean="0">
                <a:latin typeface="+mn-lt"/>
              </a:rPr>
              <a:t>investissements et amortissements</a:t>
            </a:r>
          </a:p>
          <a:p>
            <a:pPr marL="342900" indent="-342900">
              <a:spcBef>
                <a:spcPct val="20000"/>
              </a:spcBef>
            </a:pPr>
            <a:endParaRPr lang="fr-FR" sz="3200" dirty="0" smtClean="0">
              <a:latin typeface="+mn-lt"/>
            </a:endParaRPr>
          </a:p>
          <a:p>
            <a:pPr marL="342900" indent="-342900">
              <a:spcBef>
                <a:spcPct val="20000"/>
              </a:spcBef>
            </a:pPr>
            <a:r>
              <a:rPr lang="fr-FR" sz="3200" dirty="0" smtClean="0">
                <a:latin typeface="+mn-lt"/>
              </a:rPr>
              <a:t> </a:t>
            </a:r>
          </a:p>
        </p:txBody>
      </p:sp>
      <p:cxnSp>
        <p:nvCxnSpPr>
          <p:cNvPr id="13" name="Connecteur droit avec flèche 12"/>
          <p:cNvCxnSpPr/>
          <p:nvPr/>
        </p:nvCxnSpPr>
        <p:spPr>
          <a:xfrm flipH="1">
            <a:off x="2771800" y="3573016"/>
            <a:ext cx="1800200" cy="64807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755576" y="4365104"/>
            <a:ext cx="3024336" cy="1569660"/>
          </a:xfrm>
          <a:prstGeom prst="rect">
            <a:avLst/>
          </a:prstGeom>
          <a:noFill/>
        </p:spPr>
        <p:txBody>
          <a:bodyPr wrap="square" rtlCol="0">
            <a:spAutoFit/>
          </a:bodyPr>
          <a:lstStyle/>
          <a:p>
            <a:r>
              <a:rPr lang="fr-FR" b="1" dirty="0" smtClean="0">
                <a:solidFill>
                  <a:srgbClr val="FF0000"/>
                </a:solidFill>
                <a:latin typeface="+mj-lt"/>
              </a:rPr>
              <a:t>Réalisé à un instant donné, </a:t>
            </a:r>
            <a:r>
              <a:rPr lang="fr-FR" dirty="0" smtClean="0">
                <a:solidFill>
                  <a:srgbClr val="FF0000"/>
                </a:solidFill>
                <a:latin typeface="+mj-lt"/>
              </a:rPr>
              <a:t>à une période souvent antérieure à celle de l’analyse</a:t>
            </a:r>
            <a:endParaRPr lang="fr-FR" dirty="0">
              <a:solidFill>
                <a:srgbClr val="FF0000"/>
              </a:solidFill>
              <a:latin typeface="+mj-lt"/>
            </a:endParaRPr>
          </a:p>
        </p:txBody>
      </p:sp>
      <p:cxnSp>
        <p:nvCxnSpPr>
          <p:cNvPr id="15" name="Connecteur droit avec flèche 14"/>
          <p:cNvCxnSpPr/>
          <p:nvPr/>
        </p:nvCxnSpPr>
        <p:spPr>
          <a:xfrm>
            <a:off x="6732240" y="3573016"/>
            <a:ext cx="0" cy="86409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5580112" y="4581128"/>
            <a:ext cx="3240360" cy="1569660"/>
          </a:xfrm>
          <a:prstGeom prst="rect">
            <a:avLst/>
          </a:prstGeom>
          <a:noFill/>
        </p:spPr>
        <p:txBody>
          <a:bodyPr wrap="square" rtlCol="0">
            <a:spAutoFit/>
          </a:bodyPr>
          <a:lstStyle/>
          <a:p>
            <a:r>
              <a:rPr lang="fr-FR" b="1" dirty="0" smtClean="0">
                <a:solidFill>
                  <a:srgbClr val="FF0000"/>
                </a:solidFill>
                <a:latin typeface="+mj-lt"/>
              </a:rPr>
              <a:t>Valeur théorique de l’usure de l’investissement sur la période comptable </a:t>
            </a:r>
            <a:endParaRPr lang="fr-FR" b="1" dirty="0">
              <a:solidFill>
                <a:srgbClr val="FF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checkerboard(across)">
                                      <p:cBhvr>
                                        <p:cTn id="7" dur="500"/>
                                        <p:tgtEl>
                                          <p:spTgt spid="5">
                                            <p:txEl>
                                              <p:pRg st="2" end="2"/>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5">
                                            <p:txEl>
                                              <p:pRg st="4" end="4"/>
                                            </p:txEl>
                                          </p:spTgt>
                                        </p:tgtEl>
                                        <p:attrNameLst>
                                          <p:attrName>style.visibility</p:attrName>
                                        </p:attrNameLst>
                                      </p:cBhvr>
                                      <p:to>
                                        <p:strVal val="visible"/>
                                      </p:to>
                                    </p:set>
                                    <p:animEffect transition="in" filter="checkerboard(across)">
                                      <p:cBhvr>
                                        <p:cTn id="10" dur="500"/>
                                        <p:tgtEl>
                                          <p:spTgt spid="5">
                                            <p:txEl>
                                              <p:pRg st="4" end="4"/>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checkerboard(across)">
                                      <p:cBhvr>
                                        <p:cTn id="13" dur="500"/>
                                        <p:tgtEl>
                                          <p:spTgt spid="13"/>
                                        </p:tgtEl>
                                      </p:cBhvr>
                                    </p:animEffect>
                                  </p:childTnLst>
                                </p:cTn>
                              </p:par>
                              <p:par>
                                <p:cTn id="14" presetID="5" presetClass="entr" presetSubtype="1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checkerboard(across)">
                                      <p:cBhvr>
                                        <p:cTn id="16" dur="500"/>
                                        <p:tgtEl>
                                          <p:spTgt spid="15"/>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checkerboard(across)">
                                      <p:cBhvr>
                                        <p:cTn id="19" dur="500"/>
                                        <p:tgtEl>
                                          <p:spTgt spid="17"/>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checkerboard(across)">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5576" y="0"/>
            <a:ext cx="7772400" cy="1124744"/>
          </a:xfrm>
        </p:spPr>
        <p:txBody>
          <a:bodyPr>
            <a:normAutofit/>
          </a:bodyPr>
          <a:lstStyle/>
          <a:p>
            <a:r>
              <a:rPr lang="fr-FR" dirty="0" smtClean="0"/>
              <a:t>Facteurs de production</a:t>
            </a:r>
            <a:endParaRPr lang="fr-FR" dirty="0"/>
          </a:p>
        </p:txBody>
      </p:sp>
      <p:sp>
        <p:nvSpPr>
          <p:cNvPr id="5" name="Rectangle 5"/>
          <p:cNvSpPr>
            <a:spLocks noChangeArrowheads="1"/>
          </p:cNvSpPr>
          <p:nvPr/>
        </p:nvSpPr>
        <p:spPr bwMode="auto">
          <a:xfrm>
            <a:off x="539552" y="1268760"/>
            <a:ext cx="8280920" cy="2880320"/>
          </a:xfrm>
          <a:prstGeom prst="rect">
            <a:avLst/>
          </a:prstGeom>
          <a:noFill/>
          <a:ln w="9525">
            <a:noFill/>
            <a:miter lim="800000"/>
            <a:headEnd/>
            <a:tailEnd/>
          </a:ln>
          <a:effectLst/>
        </p:spPr>
        <p:txBody>
          <a:bodyPr/>
          <a:lstStyle/>
          <a:p>
            <a:pPr marL="342900" indent="-342900">
              <a:spcBef>
                <a:spcPct val="20000"/>
              </a:spcBef>
              <a:buFontTx/>
              <a:buChar char="•"/>
            </a:pPr>
            <a:r>
              <a:rPr lang="fr-FR" sz="3200" dirty="0" smtClean="0">
                <a:latin typeface="+mn-lt"/>
              </a:rPr>
              <a:t>Le processus de production fait appel à </a:t>
            </a:r>
            <a:r>
              <a:rPr lang="fr-FR" sz="3200" dirty="0" smtClean="0">
                <a:solidFill>
                  <a:srgbClr val="FF0000"/>
                </a:solidFill>
                <a:latin typeface="+mn-lt"/>
              </a:rPr>
              <a:t>des </a:t>
            </a:r>
            <a:r>
              <a:rPr lang="fr-FR" sz="3200" b="1" dirty="0" smtClean="0">
                <a:solidFill>
                  <a:srgbClr val="FF0000"/>
                </a:solidFill>
                <a:latin typeface="+mn-lt"/>
              </a:rPr>
              <a:t>flux de dépenses</a:t>
            </a:r>
            <a:r>
              <a:rPr lang="fr-FR" sz="3200" b="1" dirty="0" smtClean="0">
                <a:latin typeface="+mn-lt"/>
              </a:rPr>
              <a:t>, </a:t>
            </a:r>
            <a:r>
              <a:rPr lang="fr-FR" sz="3200" dirty="0" smtClean="0">
                <a:latin typeface="+mn-lt"/>
              </a:rPr>
              <a:t>liés</a:t>
            </a:r>
          </a:p>
          <a:p>
            <a:pPr marL="342900" indent="-342900">
              <a:spcBef>
                <a:spcPct val="20000"/>
              </a:spcBef>
              <a:buFont typeface="Wingdings" pitchFamily="2" charset="2"/>
              <a:buChar char="Ø"/>
            </a:pPr>
            <a:r>
              <a:rPr lang="fr-FR" dirty="0" smtClean="0">
                <a:solidFill>
                  <a:srgbClr val="FF0000"/>
                </a:solidFill>
                <a:latin typeface="+mn-lt"/>
              </a:rPr>
              <a:t>Travail nécessaire à la production</a:t>
            </a:r>
          </a:p>
          <a:p>
            <a:pPr marL="342900" indent="-342900">
              <a:spcBef>
                <a:spcPct val="20000"/>
              </a:spcBef>
              <a:buFont typeface="Wingdings" pitchFamily="2" charset="2"/>
              <a:buChar char="Ø"/>
            </a:pPr>
            <a:r>
              <a:rPr lang="fr-FR" dirty="0" smtClean="0">
                <a:solidFill>
                  <a:srgbClr val="FF0000"/>
                </a:solidFill>
                <a:latin typeface="+mn-lt"/>
              </a:rPr>
              <a:t>Services financiers </a:t>
            </a:r>
            <a:r>
              <a:rPr lang="fr-FR" dirty="0" smtClean="0">
                <a:latin typeface="+mn-lt"/>
              </a:rPr>
              <a:t>(prêts pour l’investissement ou le fonctionnement)</a:t>
            </a:r>
          </a:p>
          <a:p>
            <a:pPr marL="342900" indent="-342900">
              <a:spcBef>
                <a:spcPct val="20000"/>
              </a:spcBef>
              <a:buFont typeface="Wingdings" pitchFamily="2" charset="2"/>
              <a:buChar char="Ø"/>
            </a:pPr>
            <a:r>
              <a:rPr lang="fr-FR" dirty="0" smtClean="0">
                <a:solidFill>
                  <a:srgbClr val="FF0000"/>
                </a:solidFill>
                <a:latin typeface="+mn-lt"/>
              </a:rPr>
              <a:t>Taxes et impôts </a:t>
            </a:r>
            <a:r>
              <a:rPr lang="fr-FR" dirty="0" smtClean="0">
                <a:latin typeface="+mn-lt"/>
              </a:rPr>
              <a:t>(qui rémunèrent les services rendus par l’Etat)</a:t>
            </a:r>
          </a:p>
          <a:p>
            <a:pPr marL="342900" indent="-342900">
              <a:spcBef>
                <a:spcPct val="20000"/>
              </a:spcBef>
            </a:pPr>
            <a:endParaRPr lang="fr-FR" sz="3200" dirty="0" smtClean="0">
              <a:latin typeface="+mn-lt"/>
            </a:endParaRPr>
          </a:p>
          <a:p>
            <a:pPr marL="342900" indent="-342900">
              <a:spcBef>
                <a:spcPct val="20000"/>
              </a:spcBef>
            </a:pPr>
            <a:r>
              <a:rPr lang="fr-FR" sz="3200" dirty="0" smtClean="0">
                <a:latin typeface="+mn-lt"/>
              </a:rPr>
              <a:t> </a:t>
            </a:r>
          </a:p>
        </p:txBody>
      </p:sp>
      <p:sp>
        <p:nvSpPr>
          <p:cNvPr id="6" name="Rectangle 5"/>
          <p:cNvSpPr/>
          <p:nvPr/>
        </p:nvSpPr>
        <p:spPr>
          <a:xfrm>
            <a:off x="3347864" y="5199583"/>
            <a:ext cx="3312368" cy="6480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Agent productif</a:t>
            </a:r>
            <a:endParaRPr lang="fr-FR" dirty="0">
              <a:solidFill>
                <a:schemeClr val="tx1"/>
              </a:solidFill>
            </a:endParaRPr>
          </a:p>
        </p:txBody>
      </p:sp>
      <p:cxnSp>
        <p:nvCxnSpPr>
          <p:cNvPr id="10" name="Connecteur droit avec flèche 9"/>
          <p:cNvCxnSpPr/>
          <p:nvPr/>
        </p:nvCxnSpPr>
        <p:spPr>
          <a:xfrm>
            <a:off x="6660232" y="5631631"/>
            <a:ext cx="158417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6804248" y="5127575"/>
            <a:ext cx="1728192" cy="461665"/>
          </a:xfrm>
          <a:prstGeom prst="rect">
            <a:avLst/>
          </a:prstGeom>
          <a:noFill/>
        </p:spPr>
        <p:txBody>
          <a:bodyPr wrap="square" rtlCol="0">
            <a:spAutoFit/>
          </a:bodyPr>
          <a:lstStyle/>
          <a:p>
            <a:r>
              <a:rPr lang="fr-FR" dirty="0" smtClean="0">
                <a:latin typeface="+mj-lt"/>
              </a:rPr>
              <a:t>Produits</a:t>
            </a:r>
            <a:endParaRPr lang="fr-FR" dirty="0">
              <a:latin typeface="+mj-lt"/>
            </a:endParaRPr>
          </a:p>
        </p:txBody>
      </p:sp>
      <p:cxnSp>
        <p:nvCxnSpPr>
          <p:cNvPr id="23" name="Connecteur droit avec flèche 22"/>
          <p:cNvCxnSpPr/>
          <p:nvPr/>
        </p:nvCxnSpPr>
        <p:spPr>
          <a:xfrm>
            <a:off x="1691680" y="5631631"/>
            <a:ext cx="158417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ZoneTexte 23"/>
          <p:cNvSpPr txBox="1"/>
          <p:nvPr/>
        </p:nvSpPr>
        <p:spPr>
          <a:xfrm>
            <a:off x="755576" y="5199583"/>
            <a:ext cx="2376264" cy="830997"/>
          </a:xfrm>
          <a:prstGeom prst="rect">
            <a:avLst/>
          </a:prstGeom>
          <a:noFill/>
        </p:spPr>
        <p:txBody>
          <a:bodyPr wrap="square" rtlCol="0">
            <a:spAutoFit/>
          </a:bodyPr>
          <a:lstStyle/>
          <a:p>
            <a:r>
              <a:rPr lang="fr-FR" dirty="0" smtClean="0">
                <a:latin typeface="+mj-lt"/>
              </a:rPr>
              <a:t>Consommations Intermédiaires</a:t>
            </a:r>
            <a:endParaRPr lang="fr-FR" dirty="0">
              <a:latin typeface="+mj-lt"/>
            </a:endParaRPr>
          </a:p>
        </p:txBody>
      </p:sp>
      <p:cxnSp>
        <p:nvCxnSpPr>
          <p:cNvPr id="26" name="Connecteur droit avec flèche 25"/>
          <p:cNvCxnSpPr/>
          <p:nvPr/>
        </p:nvCxnSpPr>
        <p:spPr>
          <a:xfrm flipV="1">
            <a:off x="4932040" y="5847655"/>
            <a:ext cx="0" cy="576064"/>
          </a:xfrm>
          <a:prstGeom prst="straightConnector1">
            <a:avLst/>
          </a:prstGeom>
          <a:ln w="50800" cap="flat" cmpd="dbl">
            <a:solidFill>
              <a:schemeClr val="tx1"/>
            </a:solidFill>
            <a:bevel/>
            <a:tailEnd type="arrow"/>
          </a:ln>
        </p:spPr>
        <p:style>
          <a:lnRef idx="1">
            <a:schemeClr val="accent1"/>
          </a:lnRef>
          <a:fillRef idx="0">
            <a:schemeClr val="accent1"/>
          </a:fillRef>
          <a:effectRef idx="0">
            <a:schemeClr val="accent1"/>
          </a:effectRef>
          <a:fontRef idx="minor">
            <a:schemeClr val="tx1"/>
          </a:fontRef>
        </p:style>
      </p:cxnSp>
      <p:sp>
        <p:nvSpPr>
          <p:cNvPr id="28" name="ZoneTexte 27"/>
          <p:cNvSpPr txBox="1"/>
          <p:nvPr/>
        </p:nvSpPr>
        <p:spPr>
          <a:xfrm>
            <a:off x="3851920" y="6351711"/>
            <a:ext cx="2376264" cy="461665"/>
          </a:xfrm>
          <a:prstGeom prst="rect">
            <a:avLst/>
          </a:prstGeom>
          <a:noFill/>
        </p:spPr>
        <p:txBody>
          <a:bodyPr wrap="square" rtlCol="0">
            <a:spAutoFit/>
          </a:bodyPr>
          <a:lstStyle/>
          <a:p>
            <a:r>
              <a:rPr lang="fr-FR" dirty="0" smtClean="0">
                <a:latin typeface="+mj-lt"/>
              </a:rPr>
              <a:t>Amortissements</a:t>
            </a:r>
            <a:endParaRPr lang="fr-FR" dirty="0">
              <a:latin typeface="+mj-lt"/>
            </a:endParaRPr>
          </a:p>
        </p:txBody>
      </p:sp>
      <p:cxnSp>
        <p:nvCxnSpPr>
          <p:cNvPr id="13" name="Connecteur droit 12"/>
          <p:cNvCxnSpPr/>
          <p:nvPr/>
        </p:nvCxnSpPr>
        <p:spPr>
          <a:xfrm>
            <a:off x="3347864" y="4623519"/>
            <a:ext cx="720080" cy="504056"/>
          </a:xfrm>
          <a:prstGeom prst="line">
            <a:avLst/>
          </a:prstGeom>
          <a:ln>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a:off x="4860032" y="4551511"/>
            <a:ext cx="0" cy="576064"/>
          </a:xfrm>
          <a:prstGeom prst="line">
            <a:avLst/>
          </a:prstGeom>
          <a:ln>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flipH="1">
            <a:off x="5796136" y="4623519"/>
            <a:ext cx="639688" cy="512440"/>
          </a:xfrm>
          <a:prstGeom prst="line">
            <a:avLst/>
          </a:prstGeom>
          <a:ln>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9" name="ZoneTexte 18"/>
          <p:cNvSpPr txBox="1"/>
          <p:nvPr/>
        </p:nvSpPr>
        <p:spPr>
          <a:xfrm>
            <a:off x="1979712" y="4263479"/>
            <a:ext cx="1152128" cy="461665"/>
          </a:xfrm>
          <a:prstGeom prst="rect">
            <a:avLst/>
          </a:prstGeom>
          <a:noFill/>
        </p:spPr>
        <p:txBody>
          <a:bodyPr wrap="square" rtlCol="0">
            <a:spAutoFit/>
          </a:bodyPr>
          <a:lstStyle/>
          <a:p>
            <a:r>
              <a:rPr lang="fr-FR" dirty="0" smtClean="0">
                <a:latin typeface="+mj-lt"/>
              </a:rPr>
              <a:t>Travail</a:t>
            </a:r>
            <a:endParaRPr lang="fr-FR" dirty="0">
              <a:latin typeface="+mj-lt"/>
            </a:endParaRPr>
          </a:p>
        </p:txBody>
      </p:sp>
      <p:sp>
        <p:nvSpPr>
          <p:cNvPr id="20" name="ZoneTexte 19"/>
          <p:cNvSpPr txBox="1"/>
          <p:nvPr/>
        </p:nvSpPr>
        <p:spPr>
          <a:xfrm>
            <a:off x="3851920" y="4191471"/>
            <a:ext cx="2304256" cy="461665"/>
          </a:xfrm>
          <a:prstGeom prst="rect">
            <a:avLst/>
          </a:prstGeom>
          <a:noFill/>
        </p:spPr>
        <p:txBody>
          <a:bodyPr wrap="square" rtlCol="0">
            <a:spAutoFit/>
          </a:bodyPr>
          <a:lstStyle/>
          <a:p>
            <a:r>
              <a:rPr lang="fr-FR" dirty="0" smtClean="0">
                <a:latin typeface="+mj-lt"/>
              </a:rPr>
              <a:t>Frais financiers</a:t>
            </a:r>
            <a:endParaRPr lang="fr-FR" dirty="0">
              <a:latin typeface="+mj-lt"/>
            </a:endParaRPr>
          </a:p>
        </p:txBody>
      </p:sp>
      <p:sp>
        <p:nvSpPr>
          <p:cNvPr id="21" name="ZoneTexte 20"/>
          <p:cNvSpPr txBox="1"/>
          <p:nvPr/>
        </p:nvSpPr>
        <p:spPr>
          <a:xfrm>
            <a:off x="6300192" y="4191471"/>
            <a:ext cx="2376264" cy="461665"/>
          </a:xfrm>
          <a:prstGeom prst="rect">
            <a:avLst/>
          </a:prstGeom>
          <a:noFill/>
        </p:spPr>
        <p:txBody>
          <a:bodyPr wrap="square" rtlCol="0">
            <a:spAutoFit/>
          </a:bodyPr>
          <a:lstStyle/>
          <a:p>
            <a:r>
              <a:rPr lang="fr-FR" dirty="0" smtClean="0">
                <a:latin typeface="+mj-lt"/>
              </a:rPr>
              <a:t>Taxes et impôts</a:t>
            </a:r>
            <a:endParaRPr lang="fr-FR"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heckerboard(across)">
                                      <p:cBhvr>
                                        <p:cTn id="7" dur="500"/>
                                        <p:tgtEl>
                                          <p:spTgt spid="20"/>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checkerboard(across)">
                                      <p:cBhvr>
                                        <p:cTn id="10" dur="500"/>
                                        <p:tgtEl>
                                          <p:spTgt spid="19"/>
                                        </p:tgtEl>
                                      </p:cBhvr>
                                    </p:animEffect>
                                  </p:childTnLst>
                                </p:cTn>
                              </p:par>
                              <p:par>
                                <p:cTn id="11" presetID="5" presetClass="entr" presetSubtype="1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checkerboard(across)">
                                      <p:cBhvr>
                                        <p:cTn id="13" dur="500"/>
                                        <p:tgtEl>
                                          <p:spTgt spid="13"/>
                                        </p:tgtEl>
                                      </p:cBhvr>
                                    </p:animEffect>
                                  </p:childTnLst>
                                </p:cTn>
                              </p:par>
                              <p:par>
                                <p:cTn id="14" presetID="5" presetClass="entr" presetSubtype="1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checkerboard(across)">
                                      <p:cBhvr>
                                        <p:cTn id="16" dur="500"/>
                                        <p:tgtEl>
                                          <p:spTgt spid="15"/>
                                        </p:tgtEl>
                                      </p:cBhvr>
                                    </p:animEffect>
                                  </p:childTnLst>
                                </p:cTn>
                              </p:par>
                              <p:par>
                                <p:cTn id="17" presetID="5" presetClass="entr" presetSubtype="1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checkerboard(across)">
                                      <p:cBhvr>
                                        <p:cTn id="19" dur="500"/>
                                        <p:tgtEl>
                                          <p:spTgt spid="17"/>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checkerboard(across)">
                                      <p:cBhvr>
                                        <p:cTn id="22" dur="500"/>
                                        <p:tgtEl>
                                          <p:spTgt spid="21"/>
                                        </p:tgtEl>
                                      </p:cBhvr>
                                    </p:animEffect>
                                  </p:childTnLst>
                                </p:cTn>
                              </p:par>
                              <p:par>
                                <p:cTn id="23" presetID="5" presetClass="entr" presetSubtype="10" fill="hold" nodeType="with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checkerboard(across)">
                                      <p:cBhvr>
                                        <p:cTn id="25" dur="500"/>
                                        <p:tgtEl>
                                          <p:spTgt spid="5">
                                            <p:txEl>
                                              <p:pRg st="1" end="1"/>
                                            </p:txEl>
                                          </p:spTgt>
                                        </p:tgtEl>
                                      </p:cBhvr>
                                    </p:animEffect>
                                  </p:childTnLst>
                                </p:cTn>
                              </p:par>
                              <p:par>
                                <p:cTn id="26" presetID="5" presetClass="entr" presetSubtype="10" fill="hold" nodeType="with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checkerboard(across)">
                                      <p:cBhvr>
                                        <p:cTn id="28" dur="500"/>
                                        <p:tgtEl>
                                          <p:spTgt spid="5">
                                            <p:txEl>
                                              <p:pRg st="2" end="2"/>
                                            </p:txEl>
                                          </p:spTgt>
                                        </p:tgtEl>
                                      </p:cBhvr>
                                    </p:animEffect>
                                  </p:childTnLst>
                                </p:cTn>
                              </p:par>
                              <p:par>
                                <p:cTn id="29" presetID="5" presetClass="entr" presetSubtype="10" fill="hold" nodeType="with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Effect transition="in" filter="checkerboard(across)">
                                      <p:cBhvr>
                                        <p:cTn id="31"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5576" y="332656"/>
            <a:ext cx="7772400" cy="1440160"/>
          </a:xfrm>
        </p:spPr>
        <p:txBody>
          <a:bodyPr>
            <a:normAutofit fontScale="90000"/>
          </a:bodyPr>
          <a:lstStyle/>
          <a:p>
            <a:r>
              <a:rPr lang="fr-FR" dirty="0" smtClean="0"/>
              <a:t>Le résultat brut d’exploitation</a:t>
            </a:r>
            <a:br>
              <a:rPr lang="fr-FR" dirty="0" smtClean="0"/>
            </a:br>
            <a:r>
              <a:rPr lang="fr-FR" dirty="0" smtClean="0"/>
              <a:t>(RBE)</a:t>
            </a:r>
            <a:endParaRPr lang="fr-FR" dirty="0"/>
          </a:p>
        </p:txBody>
      </p:sp>
      <p:sp>
        <p:nvSpPr>
          <p:cNvPr id="5" name="Rectangle 5"/>
          <p:cNvSpPr>
            <a:spLocks noChangeArrowheads="1"/>
          </p:cNvSpPr>
          <p:nvPr/>
        </p:nvSpPr>
        <p:spPr bwMode="auto">
          <a:xfrm>
            <a:off x="395536" y="2060848"/>
            <a:ext cx="8352928" cy="2880320"/>
          </a:xfrm>
          <a:prstGeom prst="rect">
            <a:avLst/>
          </a:prstGeom>
          <a:noFill/>
          <a:ln w="9525">
            <a:noFill/>
            <a:miter lim="800000"/>
            <a:headEnd/>
            <a:tailEnd/>
          </a:ln>
          <a:effectLst/>
        </p:spPr>
        <p:txBody>
          <a:bodyPr/>
          <a:lstStyle/>
          <a:p>
            <a:pPr marL="342900" indent="-342900">
              <a:spcBef>
                <a:spcPct val="20000"/>
              </a:spcBef>
              <a:buFontTx/>
              <a:buChar char="•"/>
            </a:pPr>
            <a:r>
              <a:rPr lang="fr-FR" sz="3200" dirty="0" smtClean="0">
                <a:latin typeface="+mn-lt"/>
              </a:rPr>
              <a:t>Bénéfice, profit, une fois déduit de la valeur de la production tous les couts d’exploitations</a:t>
            </a:r>
          </a:p>
          <a:p>
            <a:pPr marL="1257300" lvl="2" indent="-342900">
              <a:spcBef>
                <a:spcPct val="20000"/>
              </a:spcBef>
            </a:pPr>
            <a:r>
              <a:rPr lang="fr-FR" sz="3200" b="1" dirty="0" smtClean="0">
                <a:solidFill>
                  <a:srgbClr val="FF0000"/>
                </a:solidFill>
                <a:latin typeface="+mn-lt"/>
              </a:rPr>
              <a:t>RBE =  P – CI – rémunération du travail – frais financiers – taxes et impôts</a:t>
            </a:r>
          </a:p>
        </p:txBody>
      </p:sp>
      <p:pic>
        <p:nvPicPr>
          <p:cNvPr id="5123" name="Picture 3"/>
          <p:cNvPicPr>
            <a:picLocks noChangeAspect="1" noChangeArrowheads="1"/>
          </p:cNvPicPr>
          <p:nvPr/>
        </p:nvPicPr>
        <p:blipFill>
          <a:blip r:embed="rId2" cstate="print">
            <a:duotone>
              <a:prstClr val="black"/>
              <a:schemeClr val="accent5">
                <a:tint val="45000"/>
                <a:satMod val="400000"/>
              </a:schemeClr>
            </a:duotone>
          </a:blip>
          <a:srcRect/>
          <a:stretch>
            <a:fillRect/>
          </a:stretch>
        </p:blipFill>
        <p:spPr bwMode="auto">
          <a:xfrm>
            <a:off x="1475656" y="4581128"/>
            <a:ext cx="5451773" cy="1292288"/>
          </a:xfrm>
          <a:prstGeom prst="rect">
            <a:avLst/>
          </a:prstGeom>
          <a:noFill/>
          <a:ln w="9525">
            <a:noFill/>
            <a:miter lim="800000"/>
            <a:headEnd/>
            <a:tailEnd/>
          </a:ln>
          <a:effectLst/>
        </p:spPr>
      </p:pic>
      <p:pic>
        <p:nvPicPr>
          <p:cNvPr id="5124" name="Picture 4"/>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3563888" y="5877272"/>
            <a:ext cx="1599878" cy="77076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5576" y="332656"/>
            <a:ext cx="7772400" cy="1440160"/>
          </a:xfrm>
        </p:spPr>
        <p:txBody>
          <a:bodyPr>
            <a:normAutofit fontScale="90000"/>
          </a:bodyPr>
          <a:lstStyle/>
          <a:p>
            <a:r>
              <a:rPr lang="fr-FR" dirty="0" smtClean="0"/>
              <a:t>Le résultat net d’exploitation</a:t>
            </a:r>
            <a:br>
              <a:rPr lang="fr-FR" dirty="0" smtClean="0"/>
            </a:br>
            <a:r>
              <a:rPr lang="fr-FR" dirty="0" smtClean="0"/>
              <a:t>(RNE)</a:t>
            </a:r>
            <a:endParaRPr lang="fr-FR" dirty="0"/>
          </a:p>
        </p:txBody>
      </p:sp>
      <p:sp>
        <p:nvSpPr>
          <p:cNvPr id="5" name="Rectangle 5"/>
          <p:cNvSpPr>
            <a:spLocks noChangeArrowheads="1"/>
          </p:cNvSpPr>
          <p:nvPr/>
        </p:nvSpPr>
        <p:spPr bwMode="auto">
          <a:xfrm>
            <a:off x="467544" y="1772816"/>
            <a:ext cx="8352928" cy="4941168"/>
          </a:xfrm>
          <a:prstGeom prst="rect">
            <a:avLst/>
          </a:prstGeom>
          <a:noFill/>
          <a:ln w="9525">
            <a:noFill/>
            <a:miter lim="800000"/>
            <a:headEnd/>
            <a:tailEnd/>
          </a:ln>
          <a:effectLst/>
        </p:spPr>
        <p:txBody>
          <a:bodyPr/>
          <a:lstStyle/>
          <a:p>
            <a:pPr marL="342900" indent="-342900">
              <a:spcBef>
                <a:spcPct val="20000"/>
              </a:spcBef>
              <a:buFontTx/>
              <a:buChar char="•"/>
            </a:pPr>
            <a:r>
              <a:rPr lang="fr-FR" sz="2800" dirty="0" smtClean="0">
                <a:latin typeface="+mn-lt"/>
              </a:rPr>
              <a:t>RBE : gain (ou perte) une fois acquittée toutes les charges d’exploitations courantes</a:t>
            </a:r>
          </a:p>
          <a:p>
            <a:pPr marL="342900" indent="-342900">
              <a:spcBef>
                <a:spcPct val="20000"/>
              </a:spcBef>
              <a:buFontTx/>
              <a:buChar char="•"/>
            </a:pPr>
            <a:r>
              <a:rPr lang="fr-FR" sz="2800" dirty="0" smtClean="0">
                <a:solidFill>
                  <a:srgbClr val="FF0000"/>
                </a:solidFill>
                <a:latin typeface="+mn-lt"/>
              </a:rPr>
              <a:t>RNE : gain (ou perte) compte tenu des ressources que l’agent a dû immobiliser antérieurement</a:t>
            </a:r>
          </a:p>
          <a:p>
            <a:pPr marL="1257300" lvl="2" indent="-342900">
              <a:spcBef>
                <a:spcPct val="20000"/>
              </a:spcBef>
            </a:pPr>
            <a:r>
              <a:rPr lang="fr-FR" sz="3200" dirty="0" smtClean="0">
                <a:solidFill>
                  <a:srgbClr val="FF0000"/>
                </a:solidFill>
                <a:latin typeface="+mn-lt"/>
              </a:rPr>
              <a:t>     RNE =  RBE - Amortissements</a:t>
            </a:r>
          </a:p>
        </p:txBody>
      </p:sp>
      <p:pic>
        <p:nvPicPr>
          <p:cNvPr id="5123" name="Picture 3"/>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1691680" y="4869160"/>
            <a:ext cx="5451773" cy="1292288"/>
          </a:xfrm>
          <a:prstGeom prst="rect">
            <a:avLst/>
          </a:prstGeom>
          <a:noFill/>
          <a:ln w="9525">
            <a:noFill/>
            <a:miter lim="800000"/>
            <a:headEnd/>
            <a:tailEnd/>
          </a:ln>
          <a:effectLst/>
        </p:spPr>
      </p:pic>
      <p:pic>
        <p:nvPicPr>
          <p:cNvPr id="5124" name="Picture 4"/>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3779912" y="5877272"/>
            <a:ext cx="1599878" cy="77076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checkerboard(across)">
                                      <p:cBhvr>
                                        <p:cTn id="10" dur="500"/>
                                        <p:tgtEl>
                                          <p:spTgt spid="5">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checkerboard(across)">
                                      <p:cBhvr>
                                        <p:cTn id="1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5576" y="332656"/>
            <a:ext cx="7772400" cy="1440160"/>
          </a:xfrm>
        </p:spPr>
        <p:txBody>
          <a:bodyPr>
            <a:normAutofit/>
          </a:bodyPr>
          <a:lstStyle/>
          <a:p>
            <a:r>
              <a:rPr lang="fr-FR" dirty="0" smtClean="0"/>
              <a:t>La valeur ajoutée brute</a:t>
            </a:r>
            <a:endParaRPr lang="fr-FR" dirty="0"/>
          </a:p>
        </p:txBody>
      </p:sp>
      <p:sp>
        <p:nvSpPr>
          <p:cNvPr id="5" name="Rectangle 5"/>
          <p:cNvSpPr>
            <a:spLocks noChangeArrowheads="1"/>
          </p:cNvSpPr>
          <p:nvPr/>
        </p:nvSpPr>
        <p:spPr bwMode="auto">
          <a:xfrm>
            <a:off x="467544" y="2204864"/>
            <a:ext cx="8389440" cy="2088232"/>
          </a:xfrm>
          <a:prstGeom prst="rect">
            <a:avLst/>
          </a:prstGeom>
          <a:noFill/>
          <a:ln w="9525">
            <a:noFill/>
            <a:miter lim="800000"/>
            <a:headEnd/>
            <a:tailEnd/>
          </a:ln>
          <a:effectLst/>
        </p:spPr>
        <p:txBody>
          <a:bodyPr/>
          <a:lstStyle/>
          <a:p>
            <a:pPr marL="342900" indent="-342900">
              <a:spcBef>
                <a:spcPct val="20000"/>
              </a:spcBef>
              <a:buFontTx/>
              <a:buChar char="•"/>
            </a:pPr>
            <a:r>
              <a:rPr lang="fr-FR" sz="2800" dirty="0" smtClean="0">
                <a:latin typeface="+mn-lt"/>
              </a:rPr>
              <a:t>Richesse nouvelle créée par une activité de production = valeur du produit diminuée des richesses  qu’il a fallu consommé pour le produire</a:t>
            </a:r>
          </a:p>
          <a:p>
            <a:pPr marL="1257300" lvl="2" indent="-342900">
              <a:spcBef>
                <a:spcPct val="20000"/>
              </a:spcBef>
            </a:pPr>
            <a:r>
              <a:rPr lang="fr-FR" sz="3200" b="1" dirty="0" smtClean="0">
                <a:latin typeface="+mn-lt"/>
              </a:rPr>
              <a:t>                 VAB =  P - CI</a:t>
            </a:r>
          </a:p>
        </p:txBody>
      </p:sp>
      <p:pic>
        <p:nvPicPr>
          <p:cNvPr id="11" name="Picture 4"/>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3779912" y="5877272"/>
            <a:ext cx="1599878" cy="770766"/>
          </a:xfrm>
          <a:prstGeom prst="rect">
            <a:avLst/>
          </a:prstGeom>
          <a:noFill/>
          <a:ln w="9525">
            <a:noFill/>
            <a:miter lim="800000"/>
            <a:headEnd/>
            <a:tailEnd/>
          </a:ln>
          <a:effectLst/>
        </p:spPr>
      </p:pic>
      <p:pic>
        <p:nvPicPr>
          <p:cNvPr id="6146" name="Picture 2"/>
          <p:cNvPicPr>
            <a:picLocks noChangeAspect="1" noChangeArrowheads="1"/>
          </p:cNvPicPr>
          <p:nvPr/>
        </p:nvPicPr>
        <p:blipFill>
          <a:blip r:embed="rId4" cstate="print">
            <a:duotone>
              <a:prstClr val="black"/>
              <a:schemeClr val="tx2">
                <a:tint val="45000"/>
                <a:satMod val="400000"/>
              </a:schemeClr>
            </a:duotone>
          </a:blip>
          <a:srcRect/>
          <a:stretch>
            <a:fillRect/>
          </a:stretch>
        </p:blipFill>
        <p:spPr bwMode="auto">
          <a:xfrm>
            <a:off x="1907704" y="5517232"/>
            <a:ext cx="5165899" cy="631434"/>
          </a:xfrm>
          <a:prstGeom prst="rect">
            <a:avLst/>
          </a:prstGeom>
          <a:noFill/>
          <a:ln w="9525">
            <a:noFill/>
            <a:miter lim="800000"/>
            <a:headEnd/>
            <a:tailEnd/>
          </a:ln>
          <a:effectLst/>
        </p:spPr>
      </p:pic>
      <p:pic>
        <p:nvPicPr>
          <p:cNvPr id="6147" name="Picture 3"/>
          <p:cNvPicPr>
            <a:picLocks noChangeAspect="1" noChangeArrowheads="1"/>
          </p:cNvPicPr>
          <p:nvPr/>
        </p:nvPicPr>
        <p:blipFill>
          <a:blip r:embed="rId5" cstate="print">
            <a:duotone>
              <a:schemeClr val="bg2">
                <a:shade val="45000"/>
                <a:satMod val="135000"/>
              </a:schemeClr>
              <a:prstClr val="white"/>
            </a:duotone>
          </a:blip>
          <a:srcRect/>
          <a:stretch>
            <a:fillRect/>
          </a:stretch>
        </p:blipFill>
        <p:spPr bwMode="auto">
          <a:xfrm>
            <a:off x="2771800" y="4869160"/>
            <a:ext cx="4262934" cy="68095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par>
                                <p:cTn id="8" presetID="5" presetClass="entr" presetSubtype="10" fill="hold"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checkerboard(across)">
                                      <p:cBhvr>
                                        <p:cTn id="10" dur="500"/>
                                        <p:tgtEl>
                                          <p:spTgt spid="6146"/>
                                        </p:tgtEl>
                                      </p:cBhvr>
                                    </p:animEffect>
                                  </p:childTnLst>
                                </p:cTn>
                              </p:par>
                              <p:par>
                                <p:cTn id="11" presetID="5" presetClass="entr" presetSubtype="10" fill="hold" nodeType="withEffect">
                                  <p:stCondLst>
                                    <p:cond delay="0"/>
                                  </p:stCondLst>
                                  <p:childTnLst>
                                    <p:set>
                                      <p:cBhvr>
                                        <p:cTn id="12" dur="1" fill="hold">
                                          <p:stCondLst>
                                            <p:cond delay="0"/>
                                          </p:stCondLst>
                                        </p:cTn>
                                        <p:tgtEl>
                                          <p:spTgt spid="6147"/>
                                        </p:tgtEl>
                                        <p:attrNameLst>
                                          <p:attrName>style.visibility</p:attrName>
                                        </p:attrNameLst>
                                      </p:cBhvr>
                                      <p:to>
                                        <p:strVal val="visible"/>
                                      </p:to>
                                    </p:set>
                                    <p:animEffect transition="in" filter="checkerboard(across)">
                                      <p:cBhvr>
                                        <p:cTn id="13" dur="500"/>
                                        <p:tgtEl>
                                          <p:spTgt spid="6147"/>
                                        </p:tgtEl>
                                      </p:cBhvr>
                                    </p:animEffect>
                                  </p:childTnLst>
                                </p:cTn>
                              </p:par>
                              <p:par>
                                <p:cTn id="14" presetID="5" presetClass="entr" presetSubtype="1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heckerboard(across)">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5576" y="332656"/>
            <a:ext cx="7772400" cy="1440160"/>
          </a:xfrm>
        </p:spPr>
        <p:txBody>
          <a:bodyPr>
            <a:normAutofit/>
          </a:bodyPr>
          <a:lstStyle/>
          <a:p>
            <a:r>
              <a:rPr lang="fr-FR" dirty="0" smtClean="0"/>
              <a:t>La valeur ajoutée nette</a:t>
            </a:r>
            <a:endParaRPr lang="fr-FR" dirty="0"/>
          </a:p>
        </p:txBody>
      </p:sp>
      <p:sp>
        <p:nvSpPr>
          <p:cNvPr id="5" name="Rectangle 5"/>
          <p:cNvSpPr>
            <a:spLocks noChangeArrowheads="1"/>
          </p:cNvSpPr>
          <p:nvPr/>
        </p:nvSpPr>
        <p:spPr bwMode="auto">
          <a:xfrm>
            <a:off x="467544" y="2204864"/>
            <a:ext cx="8389440" cy="2088232"/>
          </a:xfrm>
          <a:prstGeom prst="rect">
            <a:avLst/>
          </a:prstGeom>
          <a:noFill/>
          <a:ln w="9525">
            <a:noFill/>
            <a:miter lim="800000"/>
            <a:headEnd/>
            <a:tailEnd/>
          </a:ln>
          <a:effectLst/>
        </p:spPr>
        <p:txBody>
          <a:bodyPr/>
          <a:lstStyle/>
          <a:p>
            <a:pPr marL="342900" indent="-342900">
              <a:spcBef>
                <a:spcPct val="20000"/>
              </a:spcBef>
              <a:buFontTx/>
              <a:buChar char="•"/>
            </a:pPr>
            <a:r>
              <a:rPr lang="fr-FR" sz="2800" dirty="0" smtClean="0">
                <a:latin typeface="+mn-lt"/>
              </a:rPr>
              <a:t>Richesse nouvelle créée par une activité de production = valeur du produit diminuée des richesses  qu’il a fallu consommé pour le produire</a:t>
            </a:r>
          </a:p>
          <a:p>
            <a:pPr marL="1257300" lvl="2" indent="-342900">
              <a:spcBef>
                <a:spcPct val="20000"/>
              </a:spcBef>
            </a:pPr>
            <a:r>
              <a:rPr lang="fr-FR" sz="3200" b="1" dirty="0" smtClean="0">
                <a:latin typeface="+mn-lt"/>
              </a:rPr>
              <a:t>             VAN =  P – CI - amortissements</a:t>
            </a:r>
          </a:p>
        </p:txBody>
      </p:sp>
      <p:pic>
        <p:nvPicPr>
          <p:cNvPr id="11" name="Picture 4"/>
          <p:cNvPicPr>
            <a:picLocks noChangeAspect="1" noChangeArrowheads="1"/>
          </p:cNvPicPr>
          <p:nvPr/>
        </p:nvPicPr>
        <p:blipFill>
          <a:blip r:embed="rId3" cstate="print">
            <a:duotone>
              <a:prstClr val="black"/>
              <a:schemeClr val="tx2">
                <a:tint val="45000"/>
                <a:satMod val="400000"/>
              </a:schemeClr>
            </a:duotone>
          </a:blip>
          <a:srcRect/>
          <a:stretch>
            <a:fillRect/>
          </a:stretch>
        </p:blipFill>
        <p:spPr bwMode="auto">
          <a:xfrm>
            <a:off x="3779912" y="5877272"/>
            <a:ext cx="1599878" cy="770766"/>
          </a:xfrm>
          <a:prstGeom prst="rect">
            <a:avLst/>
          </a:prstGeom>
          <a:noFill/>
          <a:ln w="9525">
            <a:noFill/>
            <a:miter lim="800000"/>
            <a:headEnd/>
            <a:tailEnd/>
          </a:ln>
          <a:effectLst/>
        </p:spPr>
      </p:pic>
      <p:pic>
        <p:nvPicPr>
          <p:cNvPr id="6146" name="Picture 2"/>
          <p:cNvPicPr>
            <a:picLocks noChangeAspect="1" noChangeArrowheads="1"/>
          </p:cNvPicPr>
          <p:nvPr/>
        </p:nvPicPr>
        <p:blipFill>
          <a:blip r:embed="rId4" cstate="print">
            <a:duotone>
              <a:prstClr val="black"/>
              <a:schemeClr val="tx2">
                <a:tint val="45000"/>
                <a:satMod val="400000"/>
              </a:schemeClr>
            </a:duotone>
          </a:blip>
          <a:srcRect/>
          <a:stretch>
            <a:fillRect/>
          </a:stretch>
        </p:blipFill>
        <p:spPr bwMode="auto">
          <a:xfrm>
            <a:off x="1907704" y="5517232"/>
            <a:ext cx="5165899" cy="631434"/>
          </a:xfrm>
          <a:prstGeom prst="rect">
            <a:avLst/>
          </a:prstGeom>
          <a:noFill/>
          <a:ln w="9525">
            <a:noFill/>
            <a:miter lim="800000"/>
            <a:headEnd/>
            <a:tailEnd/>
          </a:ln>
          <a:effectLst/>
        </p:spPr>
      </p:pic>
      <p:pic>
        <p:nvPicPr>
          <p:cNvPr id="6147" name="Picture 3"/>
          <p:cNvPicPr>
            <a:picLocks noChangeAspect="1" noChangeArrowheads="1"/>
          </p:cNvPicPr>
          <p:nvPr/>
        </p:nvPicPr>
        <p:blipFill>
          <a:blip r:embed="rId5" cstate="print">
            <a:duotone>
              <a:schemeClr val="bg2">
                <a:shade val="45000"/>
                <a:satMod val="135000"/>
              </a:schemeClr>
              <a:prstClr val="white"/>
            </a:duotone>
          </a:blip>
          <a:srcRect/>
          <a:stretch>
            <a:fillRect/>
          </a:stretch>
        </p:blipFill>
        <p:spPr bwMode="auto">
          <a:xfrm>
            <a:off x="2771800" y="4869160"/>
            <a:ext cx="4262934" cy="6809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5576" y="269127"/>
            <a:ext cx="7772400" cy="1440160"/>
          </a:xfrm>
        </p:spPr>
        <p:txBody>
          <a:bodyPr>
            <a:normAutofit/>
          </a:bodyPr>
          <a:lstStyle/>
          <a:p>
            <a:r>
              <a:rPr lang="fr-FR" dirty="0" smtClean="0"/>
              <a:t>La valeur ajoutée</a:t>
            </a:r>
            <a:endParaRPr lang="fr-FR" dirty="0"/>
          </a:p>
        </p:txBody>
      </p:sp>
      <p:sp>
        <p:nvSpPr>
          <p:cNvPr id="5" name="Rectangle 5"/>
          <p:cNvSpPr>
            <a:spLocks noChangeArrowheads="1"/>
          </p:cNvSpPr>
          <p:nvPr/>
        </p:nvSpPr>
        <p:spPr bwMode="auto">
          <a:xfrm>
            <a:off x="447056" y="1916627"/>
            <a:ext cx="8389440" cy="2088232"/>
          </a:xfrm>
          <a:prstGeom prst="rect">
            <a:avLst/>
          </a:prstGeom>
          <a:noFill/>
          <a:ln w="9525">
            <a:noFill/>
            <a:miter lim="800000"/>
            <a:headEnd/>
            <a:tailEnd/>
          </a:ln>
          <a:effectLst/>
        </p:spPr>
        <p:txBody>
          <a:bodyPr/>
          <a:lstStyle/>
          <a:p>
            <a:pPr marL="342900" indent="-342900">
              <a:spcBef>
                <a:spcPct val="20000"/>
              </a:spcBef>
            </a:pPr>
            <a:r>
              <a:rPr lang="fr-FR" sz="2800" b="1" dirty="0" smtClean="0">
                <a:solidFill>
                  <a:srgbClr val="FF0000"/>
                </a:solidFill>
                <a:latin typeface="+mn-lt"/>
              </a:rPr>
              <a:t>Mesure l’enrichissement mais aussi la distribution </a:t>
            </a:r>
            <a:r>
              <a:rPr lang="fr-FR" sz="2800" dirty="0" smtClean="0">
                <a:solidFill>
                  <a:srgbClr val="FF0000"/>
                </a:solidFill>
                <a:latin typeface="+mn-lt"/>
              </a:rPr>
              <a:t>des revenus entre les institutions financières, les administrations, ceux qui réalisent le travail et l’agent.</a:t>
            </a:r>
          </a:p>
          <a:p>
            <a:pPr marL="1257300" lvl="2" indent="-342900">
              <a:spcBef>
                <a:spcPct val="20000"/>
              </a:spcBef>
            </a:pPr>
            <a:r>
              <a:rPr lang="fr-FR" sz="3200" dirty="0" smtClean="0">
                <a:latin typeface="+mn-lt"/>
              </a:rPr>
              <a:t>                 </a:t>
            </a:r>
            <a:endParaRPr lang="fr-FR" sz="3200" dirty="0" smtClean="0">
              <a:solidFill>
                <a:schemeClr val="accent1">
                  <a:lumMod val="75000"/>
                </a:schemeClr>
              </a:solidFill>
              <a:latin typeface="+mn-lt"/>
            </a:endParaRPr>
          </a:p>
        </p:txBody>
      </p:sp>
      <p:pic>
        <p:nvPicPr>
          <p:cNvPr id="11" name="Picture 4"/>
          <p:cNvPicPr>
            <a:picLocks noChangeAspect="1" noChangeArrowheads="1"/>
          </p:cNvPicPr>
          <p:nvPr/>
        </p:nvPicPr>
        <p:blipFill>
          <a:blip r:embed="rId3" cstate="print"/>
          <a:srcRect/>
          <a:stretch>
            <a:fillRect/>
          </a:stretch>
        </p:blipFill>
        <p:spPr bwMode="auto">
          <a:xfrm>
            <a:off x="3841837" y="5232214"/>
            <a:ext cx="1599878" cy="770766"/>
          </a:xfrm>
          <a:prstGeom prst="rect">
            <a:avLst/>
          </a:prstGeom>
          <a:noFill/>
          <a:ln w="9525">
            <a:noFill/>
            <a:miter lim="800000"/>
            <a:headEnd/>
            <a:tailEnd/>
          </a:ln>
          <a:effectLst/>
        </p:spPr>
      </p:pic>
      <p:pic>
        <p:nvPicPr>
          <p:cNvPr id="6146" name="Picture 2"/>
          <p:cNvPicPr>
            <a:picLocks noChangeAspect="1" noChangeArrowheads="1"/>
          </p:cNvPicPr>
          <p:nvPr/>
        </p:nvPicPr>
        <p:blipFill>
          <a:blip r:embed="rId4" cstate="print">
            <a:grayscl/>
          </a:blip>
          <a:srcRect/>
          <a:stretch>
            <a:fillRect/>
          </a:stretch>
        </p:blipFill>
        <p:spPr bwMode="auto">
          <a:xfrm>
            <a:off x="1907704" y="4859150"/>
            <a:ext cx="5165899" cy="631434"/>
          </a:xfrm>
          <a:prstGeom prst="rect">
            <a:avLst/>
          </a:prstGeom>
          <a:noFill/>
          <a:ln w="9525">
            <a:noFill/>
            <a:miter lim="800000"/>
            <a:headEnd/>
            <a:tailEnd/>
          </a:ln>
          <a:effectLst/>
        </p:spPr>
      </p:pic>
      <p:pic>
        <p:nvPicPr>
          <p:cNvPr id="6147" name="Picture 3"/>
          <p:cNvPicPr>
            <a:picLocks noChangeAspect="1" noChangeArrowheads="1"/>
          </p:cNvPicPr>
          <p:nvPr/>
        </p:nvPicPr>
        <p:blipFill>
          <a:blip r:embed="rId5" cstate="print">
            <a:duotone>
              <a:schemeClr val="bg2">
                <a:shade val="45000"/>
                <a:satMod val="135000"/>
              </a:schemeClr>
              <a:prstClr val="white"/>
            </a:duotone>
          </a:blip>
          <a:srcRect/>
          <a:stretch>
            <a:fillRect/>
          </a:stretch>
        </p:blipFill>
        <p:spPr bwMode="auto">
          <a:xfrm>
            <a:off x="2627784" y="4178196"/>
            <a:ext cx="4262934" cy="6809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404664"/>
            <a:ext cx="7772400" cy="1143000"/>
          </a:xfrm>
        </p:spPr>
        <p:txBody>
          <a:bodyPr>
            <a:normAutofit fontScale="90000"/>
          </a:bodyPr>
          <a:lstStyle/>
          <a:p>
            <a:r>
              <a:rPr lang="fr-FR" dirty="0" smtClean="0"/>
              <a:t>Valeur ajoutée et distribution de revenus</a:t>
            </a:r>
            <a:endParaRPr lang="fr-FR" dirty="0"/>
          </a:p>
        </p:txBody>
      </p:sp>
      <p:sp>
        <p:nvSpPr>
          <p:cNvPr id="5" name="Rectangle 5"/>
          <p:cNvSpPr>
            <a:spLocks noChangeArrowheads="1"/>
          </p:cNvSpPr>
          <p:nvPr/>
        </p:nvSpPr>
        <p:spPr bwMode="auto">
          <a:xfrm>
            <a:off x="539552" y="2204864"/>
            <a:ext cx="8280920" cy="3456384"/>
          </a:xfrm>
          <a:prstGeom prst="rect">
            <a:avLst/>
          </a:prstGeom>
          <a:noFill/>
          <a:ln w="9525">
            <a:noFill/>
            <a:miter lim="800000"/>
            <a:headEnd/>
            <a:tailEnd/>
          </a:ln>
          <a:effectLst/>
        </p:spPr>
        <p:txBody>
          <a:bodyPr/>
          <a:lstStyle/>
          <a:p>
            <a:pPr marL="342900" indent="-342900">
              <a:spcBef>
                <a:spcPct val="20000"/>
              </a:spcBef>
            </a:pPr>
            <a:r>
              <a:rPr lang="fr-FR" sz="2800" dirty="0" smtClean="0">
                <a:latin typeface="+mj-lt"/>
              </a:rPr>
              <a:t>	Revenus distribués  aux secteurs autres que l’Etat = </a:t>
            </a:r>
          </a:p>
          <a:p>
            <a:pPr marL="342900" indent="-342900">
              <a:spcBef>
                <a:spcPct val="20000"/>
              </a:spcBef>
            </a:pPr>
            <a:r>
              <a:rPr lang="fr-FR" sz="2800" dirty="0" smtClean="0">
                <a:latin typeface="+mj-lt"/>
              </a:rPr>
              <a:t>		VA crée + Subventions d’exploitations</a:t>
            </a:r>
          </a:p>
          <a:p>
            <a:pPr marL="342900" indent="-342900">
              <a:spcBef>
                <a:spcPct val="20000"/>
              </a:spcBef>
            </a:pPr>
            <a:endParaRPr lang="fr-FR" sz="2800" dirty="0" smtClean="0">
              <a:latin typeface="+mj-lt"/>
            </a:endParaRPr>
          </a:p>
          <a:p>
            <a:pPr marL="342900" indent="-342900">
              <a:spcBef>
                <a:spcPct val="20000"/>
              </a:spcBef>
            </a:pPr>
            <a:endParaRPr lang="fr-FR" sz="2800" dirty="0" smtClean="0">
              <a:latin typeface="+mj-lt"/>
            </a:endParaRPr>
          </a:p>
          <a:p>
            <a:pPr marL="342900" indent="-342900">
              <a:spcBef>
                <a:spcPct val="20000"/>
              </a:spcBef>
            </a:pPr>
            <a:r>
              <a:rPr lang="fr-FR" sz="2800" dirty="0" smtClean="0">
                <a:latin typeface="+mj-lt"/>
              </a:rPr>
              <a:t>La VA est distribuée  entre les différents agents mais les revenus distribués ne proviennent pas uniquement de la VA</a:t>
            </a:r>
            <a:endParaRPr lang="fr-FR" sz="3200" dirty="0" smtClean="0">
              <a:latin typeface="+mn-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a:xfrm>
            <a:off x="683568" y="260648"/>
            <a:ext cx="7772400" cy="1143000"/>
          </a:xfrm>
        </p:spPr>
        <p:txBody>
          <a:bodyPr>
            <a:normAutofit/>
          </a:bodyPr>
          <a:lstStyle/>
          <a:p>
            <a:r>
              <a:rPr lang="fr-FR" dirty="0" smtClean="0"/>
              <a:t>Agent économique</a:t>
            </a:r>
            <a:endParaRPr lang="fr-FR" dirty="0"/>
          </a:p>
        </p:txBody>
      </p:sp>
      <p:sp>
        <p:nvSpPr>
          <p:cNvPr id="198661" name="Rectangle 5"/>
          <p:cNvSpPr>
            <a:spLocks noChangeArrowheads="1"/>
          </p:cNvSpPr>
          <p:nvPr/>
        </p:nvSpPr>
        <p:spPr bwMode="auto">
          <a:xfrm>
            <a:off x="179512" y="1628800"/>
            <a:ext cx="8856984" cy="4104456"/>
          </a:xfrm>
          <a:prstGeom prst="rect">
            <a:avLst/>
          </a:prstGeom>
          <a:noFill/>
          <a:ln w="9525">
            <a:noFill/>
            <a:miter lim="800000"/>
            <a:headEnd/>
            <a:tailEnd/>
          </a:ln>
          <a:effectLst/>
        </p:spPr>
        <p:txBody>
          <a:bodyPr/>
          <a:lstStyle/>
          <a:p>
            <a:pPr marL="342900" indent="-342900" algn="just">
              <a:spcBef>
                <a:spcPct val="20000"/>
              </a:spcBef>
            </a:pPr>
            <a:r>
              <a:rPr lang="fr-FR" sz="3200" b="1" dirty="0" smtClean="0">
                <a:latin typeface="+mn-lt"/>
              </a:rPr>
              <a:t>Agent économique « productif »  </a:t>
            </a:r>
            <a:r>
              <a:rPr lang="fr-FR" sz="3200" dirty="0" smtClean="0">
                <a:latin typeface="+mn-lt"/>
              </a:rPr>
              <a:t>: </a:t>
            </a:r>
            <a:r>
              <a:rPr lang="fr-FR" sz="2800" dirty="0" smtClean="0">
                <a:latin typeface="+mn-lt"/>
              </a:rPr>
              <a:t>individus ou groupes d’individus qui interviennent dans la production, l’échange ou la transformation de produits. </a:t>
            </a:r>
            <a:endParaRPr lang="fr-FR" sz="2800" dirty="0">
              <a:latin typeface="+mn-lt"/>
            </a:endParaRPr>
          </a:p>
        </p:txBody>
      </p:sp>
      <p:pic>
        <p:nvPicPr>
          <p:cNvPr id="4" name="Picture 2"/>
          <p:cNvPicPr>
            <a:picLocks noChangeAspect="1" noChangeArrowheads="1"/>
          </p:cNvPicPr>
          <p:nvPr/>
        </p:nvPicPr>
        <p:blipFill>
          <a:blip r:embed="rId3" cstate="print"/>
          <a:srcRect/>
          <a:stretch>
            <a:fillRect/>
          </a:stretch>
        </p:blipFill>
        <p:spPr bwMode="auto">
          <a:xfrm>
            <a:off x="1043608" y="4581128"/>
            <a:ext cx="7281059" cy="12241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04056" y="764704"/>
            <a:ext cx="7772400" cy="1440160"/>
          </a:xfrm>
        </p:spPr>
        <p:txBody>
          <a:bodyPr>
            <a:normAutofit/>
          </a:bodyPr>
          <a:lstStyle/>
          <a:p>
            <a:r>
              <a:rPr lang="fr-FR" dirty="0" smtClean="0"/>
              <a:t>VA Intérieure et VA Nationale</a:t>
            </a:r>
            <a:endParaRPr lang="fr-FR" dirty="0"/>
          </a:p>
        </p:txBody>
      </p:sp>
      <p:sp>
        <p:nvSpPr>
          <p:cNvPr id="5" name="Rectangle 5"/>
          <p:cNvSpPr>
            <a:spLocks noChangeArrowheads="1"/>
          </p:cNvSpPr>
          <p:nvPr/>
        </p:nvSpPr>
        <p:spPr bwMode="auto">
          <a:xfrm>
            <a:off x="395536" y="2204864"/>
            <a:ext cx="8389440" cy="4464496"/>
          </a:xfrm>
          <a:prstGeom prst="rect">
            <a:avLst/>
          </a:prstGeom>
          <a:noFill/>
          <a:ln w="9525">
            <a:noFill/>
            <a:miter lim="800000"/>
            <a:headEnd/>
            <a:tailEnd/>
          </a:ln>
          <a:effectLst/>
        </p:spPr>
        <p:txBody>
          <a:bodyPr/>
          <a:lstStyle/>
          <a:p>
            <a:pPr marL="342900" indent="-342900">
              <a:spcBef>
                <a:spcPct val="20000"/>
              </a:spcBef>
            </a:pPr>
            <a:r>
              <a:rPr lang="fr-FR" sz="2800" b="1" dirty="0" smtClean="0">
                <a:latin typeface="+mn-lt"/>
              </a:rPr>
              <a:t>VA intérieure ou domestique inclut tous les salaires versés sur le territoire, </a:t>
            </a:r>
            <a:r>
              <a:rPr lang="fr-FR" sz="2800" dirty="0" smtClean="0">
                <a:latin typeface="+mn-lt"/>
              </a:rPr>
              <a:t>les dividendes versés à des détenteurs aussi bien nationaux qu’étrangers du capital des entreprises</a:t>
            </a:r>
          </a:p>
          <a:p>
            <a:pPr marL="342900" indent="-342900">
              <a:spcBef>
                <a:spcPct val="20000"/>
              </a:spcBef>
            </a:pPr>
            <a:endParaRPr lang="fr-FR" sz="2800" b="1" dirty="0" smtClean="0">
              <a:latin typeface="+mn-lt"/>
            </a:endParaRPr>
          </a:p>
          <a:p>
            <a:pPr marL="342900" indent="-342900">
              <a:spcBef>
                <a:spcPct val="20000"/>
              </a:spcBef>
            </a:pPr>
            <a:r>
              <a:rPr lang="fr-FR" sz="2800" b="1" dirty="0" smtClean="0">
                <a:latin typeface="+mn-lt"/>
              </a:rPr>
              <a:t>VA Nationale </a:t>
            </a:r>
            <a:r>
              <a:rPr lang="fr-FR" sz="2800" dirty="0" smtClean="0">
                <a:latin typeface="+mn-lt"/>
              </a:rPr>
              <a:t>retient </a:t>
            </a:r>
            <a:r>
              <a:rPr lang="fr-FR" sz="2800" b="1" dirty="0" smtClean="0">
                <a:latin typeface="+mn-lt"/>
              </a:rPr>
              <a:t>uniquement les revenus versés aux agents nationaux. </a:t>
            </a:r>
            <a:endParaRPr lang="fr-FR" sz="2800" dirty="0" smtClean="0">
              <a:latin typeface="+mn-lt"/>
            </a:endParaRPr>
          </a:p>
          <a:p>
            <a:pPr marL="1257300" lvl="2" indent="-342900">
              <a:spcBef>
                <a:spcPct val="20000"/>
              </a:spcBef>
            </a:pPr>
            <a:r>
              <a:rPr lang="fr-FR" sz="3200" dirty="0" smtClean="0">
                <a:latin typeface="+mn-lt"/>
              </a:rPr>
              <a:t>                 </a:t>
            </a:r>
            <a:endParaRPr lang="fr-FR" sz="3200" dirty="0" smtClean="0">
              <a:solidFill>
                <a:schemeClr val="accent1">
                  <a:lumMod val="75000"/>
                </a:schemeClr>
              </a:solidFill>
              <a:latin typeface="+mn-lt"/>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0"/>
            <a:ext cx="7772400" cy="1052736"/>
          </a:xfrm>
        </p:spPr>
        <p:txBody>
          <a:bodyPr>
            <a:normAutofit fontScale="90000"/>
          </a:bodyPr>
          <a:lstStyle/>
          <a:p>
            <a:r>
              <a:rPr lang="fr-FR" dirty="0" smtClean="0"/>
              <a:t>Le compte consolidé de la filière</a:t>
            </a:r>
            <a:endParaRPr lang="fr-FR" dirty="0"/>
          </a:p>
        </p:txBody>
      </p:sp>
      <p:sp>
        <p:nvSpPr>
          <p:cNvPr id="17" name="Rectangle 16"/>
          <p:cNvSpPr/>
          <p:nvPr/>
        </p:nvSpPr>
        <p:spPr>
          <a:xfrm>
            <a:off x="467544" y="1772816"/>
            <a:ext cx="8424936" cy="2419124"/>
          </a:xfrm>
          <a:prstGeom prst="rect">
            <a:avLst/>
          </a:prstGeom>
        </p:spPr>
        <p:txBody>
          <a:bodyPr wrap="square">
            <a:spAutoFit/>
          </a:bodyPr>
          <a:lstStyle/>
          <a:p>
            <a:pPr marL="342900" indent="-342900" algn="ctr">
              <a:spcBef>
                <a:spcPct val="20000"/>
              </a:spcBef>
            </a:pPr>
            <a:r>
              <a:rPr lang="fr-FR" sz="2800" b="1" dirty="0" smtClean="0">
                <a:latin typeface="+mj-lt"/>
              </a:rPr>
              <a:t>Principes </a:t>
            </a:r>
          </a:p>
          <a:p>
            <a:pPr marL="342900" indent="-342900" algn="ctr">
              <a:spcBef>
                <a:spcPct val="20000"/>
              </a:spcBef>
            </a:pPr>
            <a:endParaRPr lang="fr-FR" sz="2800" dirty="0" smtClean="0">
              <a:latin typeface="+mj-lt"/>
            </a:endParaRPr>
          </a:p>
          <a:p>
            <a:pPr marL="342900" indent="-342900" algn="ctr">
              <a:spcBef>
                <a:spcPct val="20000"/>
              </a:spcBef>
            </a:pPr>
            <a:r>
              <a:rPr lang="fr-FR" sz="2800" dirty="0" smtClean="0">
                <a:latin typeface="+mj-lt"/>
              </a:rPr>
              <a:t>« Somme » des comptes de chaque agent, en raisonnant en valeur monétaire, le long de la filière délimitée pour l’étude</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5576" y="332656"/>
            <a:ext cx="7772400" cy="1080120"/>
          </a:xfrm>
        </p:spPr>
        <p:txBody>
          <a:bodyPr>
            <a:normAutofit/>
          </a:bodyPr>
          <a:lstStyle/>
          <a:p>
            <a:r>
              <a:rPr lang="fr-FR" dirty="0" smtClean="0"/>
              <a:t>En pratique</a:t>
            </a:r>
            <a:endParaRPr lang="fr-FR" dirty="0"/>
          </a:p>
        </p:txBody>
      </p:sp>
      <p:sp>
        <p:nvSpPr>
          <p:cNvPr id="5" name="Rectangle 5"/>
          <p:cNvSpPr>
            <a:spLocks noChangeArrowheads="1"/>
          </p:cNvSpPr>
          <p:nvPr/>
        </p:nvSpPr>
        <p:spPr bwMode="auto">
          <a:xfrm>
            <a:off x="611560" y="2420888"/>
            <a:ext cx="8389440" cy="2304256"/>
          </a:xfrm>
          <a:prstGeom prst="rect">
            <a:avLst/>
          </a:prstGeom>
          <a:noFill/>
          <a:ln w="9525">
            <a:noFill/>
            <a:miter lim="800000"/>
            <a:headEnd/>
            <a:tailEnd/>
          </a:ln>
          <a:effectLst/>
        </p:spPr>
        <p:txBody>
          <a:bodyPr/>
          <a:lstStyle/>
          <a:p>
            <a:pPr marL="514350" indent="-514350" algn="just">
              <a:buFont typeface="+mj-lt"/>
              <a:buAutoNum type="arabicPeriod"/>
            </a:pPr>
            <a:r>
              <a:rPr lang="fr-FR" sz="2800" dirty="0" smtClean="0">
                <a:latin typeface="+mn-lt"/>
              </a:rPr>
              <a:t>   Etablissements des comptes de chaque agent</a:t>
            </a:r>
            <a:endParaRPr lang="fr-FR" sz="2800" dirty="0" smtClean="0">
              <a:solidFill>
                <a:srgbClr val="000000"/>
              </a:solidFill>
              <a:cs typeface="Times New Roman" pitchFamily="18" charset="0"/>
            </a:endParaRPr>
          </a:p>
          <a:p>
            <a:pPr marL="514350" indent="-514350" algn="just">
              <a:buFont typeface="+mj-lt"/>
              <a:buAutoNum type="arabicPeriod"/>
            </a:pPr>
            <a:endParaRPr lang="fr-FR" sz="2800" dirty="0" smtClean="0">
              <a:solidFill>
                <a:srgbClr val="000000"/>
              </a:solidFill>
              <a:cs typeface="Times New Roman" pitchFamily="18" charset="0"/>
            </a:endParaRPr>
          </a:p>
          <a:p>
            <a:pPr marL="514350" indent="-514350" algn="just">
              <a:buFont typeface="+mj-lt"/>
              <a:buAutoNum type="arabicPeriod"/>
            </a:pPr>
            <a:r>
              <a:rPr lang="fr-FR" sz="2800" dirty="0" smtClean="0">
                <a:solidFill>
                  <a:srgbClr val="000000"/>
                </a:solidFill>
                <a:latin typeface="+mj-lt"/>
                <a:cs typeface="Times New Roman" pitchFamily="18" charset="0"/>
              </a:rPr>
              <a:t>   Etablissement du compte consolidé</a:t>
            </a:r>
          </a:p>
          <a:p>
            <a:pPr marL="514350" indent="-514350">
              <a:spcBef>
                <a:spcPct val="20000"/>
              </a:spcBef>
              <a:buFont typeface="+mj-lt"/>
              <a:buAutoNum type="arabicPeriod"/>
            </a:pPr>
            <a:endParaRPr lang="fr-FR" sz="2800" dirty="0" smtClean="0">
              <a:latin typeface="+mn-lt"/>
            </a:endParaRPr>
          </a:p>
          <a:p>
            <a:pPr marL="342900" indent="-342900">
              <a:spcBef>
                <a:spcPct val="20000"/>
              </a:spcBef>
              <a:buFont typeface="Arial" pitchFamily="34" charset="0"/>
              <a:buChar char="•"/>
            </a:pPr>
            <a:endParaRPr lang="fr-FR" sz="2800" dirty="0" smtClean="0">
              <a:latin typeface="+mn-lt"/>
            </a:endParaRPr>
          </a:p>
          <a:p>
            <a:pPr marL="342900" indent="-342900">
              <a:spcBef>
                <a:spcPct val="20000"/>
              </a:spcBef>
              <a:buFont typeface="Arial" pitchFamily="34" charset="0"/>
              <a:buChar char="•"/>
            </a:pPr>
            <a:endParaRPr lang="fr-FR" sz="2800" dirty="0" smtClean="0">
              <a:latin typeface="+mn-lt"/>
            </a:endParaRPr>
          </a:p>
          <a:p>
            <a:pPr marL="1257300" lvl="2" indent="-342900">
              <a:spcBef>
                <a:spcPct val="20000"/>
              </a:spcBef>
            </a:pPr>
            <a:r>
              <a:rPr lang="fr-FR" sz="3200" dirty="0" smtClean="0">
                <a:latin typeface="+mn-lt"/>
              </a:rPr>
              <a:t>                 </a:t>
            </a:r>
            <a:endParaRPr lang="fr-FR" sz="3200" dirty="0" smtClean="0">
              <a:solidFill>
                <a:schemeClr val="accent1">
                  <a:lumMod val="75000"/>
                </a:schemeClr>
              </a:solidFill>
              <a:latin typeface="+mn-lt"/>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188640"/>
            <a:ext cx="7772400" cy="1080120"/>
          </a:xfrm>
        </p:spPr>
        <p:txBody>
          <a:bodyPr>
            <a:normAutofit/>
          </a:bodyPr>
          <a:lstStyle/>
          <a:p>
            <a:r>
              <a:rPr lang="fr-FR" dirty="0" smtClean="0"/>
              <a:t>Les comptes des agents</a:t>
            </a:r>
            <a:endParaRPr lang="fr-FR" dirty="0"/>
          </a:p>
        </p:txBody>
      </p:sp>
      <p:sp>
        <p:nvSpPr>
          <p:cNvPr id="5" name="Rectangle 5"/>
          <p:cNvSpPr>
            <a:spLocks noChangeArrowheads="1"/>
          </p:cNvSpPr>
          <p:nvPr/>
        </p:nvSpPr>
        <p:spPr bwMode="auto">
          <a:xfrm>
            <a:off x="323528" y="1484784"/>
            <a:ext cx="8389440" cy="3384376"/>
          </a:xfrm>
          <a:prstGeom prst="rect">
            <a:avLst/>
          </a:prstGeom>
          <a:noFill/>
          <a:ln w="9525">
            <a:noFill/>
            <a:miter lim="800000"/>
            <a:headEnd/>
            <a:tailEnd/>
          </a:ln>
          <a:effectLst/>
        </p:spPr>
        <p:txBody>
          <a:bodyPr/>
          <a:lstStyle/>
          <a:p>
            <a:pPr algn="just">
              <a:buFont typeface="Arial" pitchFamily="34" charset="0"/>
              <a:buChar char="•"/>
            </a:pPr>
            <a:r>
              <a:rPr lang="fr-FR" sz="2800" dirty="0" smtClean="0">
                <a:latin typeface="+mn-lt"/>
              </a:rPr>
              <a:t>   Objectifs : retracer les opérations, visualiser et quantifier les flux au niveau de chaque agent</a:t>
            </a:r>
            <a:endParaRPr lang="fr-FR" sz="2800" dirty="0" smtClean="0">
              <a:solidFill>
                <a:srgbClr val="000000"/>
              </a:solidFill>
              <a:cs typeface="Times New Roman" pitchFamily="18" charset="0"/>
            </a:endParaRPr>
          </a:p>
          <a:p>
            <a:pPr algn="just">
              <a:buFont typeface="Arial" pitchFamily="34" charset="0"/>
              <a:buChar char="•"/>
            </a:pPr>
            <a:endParaRPr lang="fr-FR" sz="2800" dirty="0" smtClean="0">
              <a:solidFill>
                <a:srgbClr val="000000"/>
              </a:solidFill>
              <a:cs typeface="Times New Roman" pitchFamily="18" charset="0"/>
            </a:endParaRPr>
          </a:p>
          <a:p>
            <a:pPr algn="just">
              <a:buFont typeface="Arial" pitchFamily="34" charset="0"/>
              <a:buChar char="•"/>
            </a:pPr>
            <a:r>
              <a:rPr lang="fr-FR" sz="2800" dirty="0" smtClean="0">
                <a:solidFill>
                  <a:srgbClr val="000000"/>
                </a:solidFill>
                <a:latin typeface="+mj-lt"/>
                <a:cs typeface="Times New Roman" pitchFamily="18" charset="0"/>
              </a:rPr>
              <a:t>  L’égalité </a:t>
            </a:r>
            <a:r>
              <a:rPr lang="fr-FR" sz="2800" b="1" u="sng" dirty="0" smtClean="0">
                <a:solidFill>
                  <a:srgbClr val="000000"/>
                </a:solidFill>
                <a:latin typeface="+mj-lt"/>
                <a:cs typeface="Times New Roman" pitchFamily="18" charset="0"/>
              </a:rPr>
              <a:t>montant des emplois = montant des ressources</a:t>
            </a:r>
            <a:r>
              <a:rPr lang="fr-FR" sz="2800" b="1" dirty="0" smtClean="0">
                <a:solidFill>
                  <a:srgbClr val="000000"/>
                </a:solidFill>
                <a:latin typeface="+mj-lt"/>
                <a:cs typeface="Times New Roman" pitchFamily="18" charset="0"/>
              </a:rPr>
              <a:t> </a:t>
            </a:r>
            <a:r>
              <a:rPr lang="fr-FR" sz="2800" dirty="0" smtClean="0">
                <a:solidFill>
                  <a:srgbClr val="000000"/>
                </a:solidFill>
                <a:latin typeface="+mj-lt"/>
                <a:cs typeface="Times New Roman" pitchFamily="18" charset="0"/>
              </a:rPr>
              <a:t>doit toujours être vérifiée. </a:t>
            </a:r>
          </a:p>
          <a:p>
            <a:pPr algn="just"/>
            <a:r>
              <a:rPr lang="fr-FR" sz="2800" dirty="0" smtClean="0">
                <a:solidFill>
                  <a:srgbClr val="000000"/>
                </a:solidFill>
                <a:latin typeface="+mj-lt"/>
                <a:cs typeface="Times New Roman" pitchFamily="18" charset="0"/>
              </a:rPr>
              <a:t>On dit alors que l’écriture est équilibrée</a:t>
            </a:r>
          </a:p>
          <a:p>
            <a:pPr marL="342900" indent="-342900">
              <a:spcBef>
                <a:spcPct val="20000"/>
              </a:spcBef>
              <a:buFont typeface="Arial" pitchFamily="34" charset="0"/>
              <a:buChar char="•"/>
            </a:pPr>
            <a:endParaRPr lang="fr-FR" sz="2800" dirty="0" smtClean="0">
              <a:latin typeface="+mn-lt"/>
            </a:endParaRPr>
          </a:p>
          <a:p>
            <a:pPr marL="342900" indent="-342900">
              <a:spcBef>
                <a:spcPct val="20000"/>
              </a:spcBef>
              <a:buFont typeface="Arial" pitchFamily="34" charset="0"/>
              <a:buChar char="•"/>
            </a:pPr>
            <a:endParaRPr lang="fr-FR" sz="2800" dirty="0" smtClean="0">
              <a:latin typeface="+mn-lt"/>
            </a:endParaRPr>
          </a:p>
          <a:p>
            <a:pPr marL="342900" indent="-342900">
              <a:spcBef>
                <a:spcPct val="20000"/>
              </a:spcBef>
              <a:buFont typeface="Arial" pitchFamily="34" charset="0"/>
              <a:buChar char="•"/>
            </a:pPr>
            <a:endParaRPr lang="fr-FR" sz="2800" dirty="0" smtClean="0">
              <a:latin typeface="+mn-lt"/>
            </a:endParaRPr>
          </a:p>
          <a:p>
            <a:pPr marL="1257300" lvl="2" indent="-342900">
              <a:spcBef>
                <a:spcPct val="20000"/>
              </a:spcBef>
            </a:pPr>
            <a:r>
              <a:rPr lang="fr-FR" sz="3200" dirty="0" smtClean="0">
                <a:latin typeface="+mn-lt"/>
              </a:rPr>
              <a:t>                 </a:t>
            </a:r>
            <a:endParaRPr lang="fr-FR" sz="3200" dirty="0" smtClean="0">
              <a:solidFill>
                <a:schemeClr val="accent1">
                  <a:lumMod val="75000"/>
                </a:schemeClr>
              </a:solidFill>
              <a:latin typeface="+mn-lt"/>
            </a:endParaRPr>
          </a:p>
        </p:txBody>
      </p:sp>
      <p:sp>
        <p:nvSpPr>
          <p:cNvPr id="7" name="Line 7"/>
          <p:cNvSpPr>
            <a:spLocks noChangeShapeType="1"/>
          </p:cNvSpPr>
          <p:nvPr/>
        </p:nvSpPr>
        <p:spPr bwMode="auto">
          <a:xfrm flipH="1">
            <a:off x="3635896" y="5704656"/>
            <a:ext cx="1368425" cy="0"/>
          </a:xfrm>
          <a:prstGeom prst="line">
            <a:avLst/>
          </a:prstGeom>
          <a:noFill/>
          <a:ln w="28575">
            <a:solidFill>
              <a:srgbClr val="000000"/>
            </a:solidFill>
            <a:round/>
            <a:headEnd/>
            <a:tailEnd type="triangle" w="lg" len="lg"/>
          </a:ln>
        </p:spPr>
        <p:txBody>
          <a:bodyPr/>
          <a:lstStyle/>
          <a:p>
            <a:endParaRPr lang="fr-FR">
              <a:latin typeface="+mj-lt"/>
            </a:endParaRPr>
          </a:p>
        </p:txBody>
      </p:sp>
      <p:sp>
        <p:nvSpPr>
          <p:cNvPr id="8" name="Text Box 6"/>
          <p:cNvSpPr txBox="1">
            <a:spLocks noChangeArrowheads="1"/>
          </p:cNvSpPr>
          <p:nvPr/>
        </p:nvSpPr>
        <p:spPr bwMode="auto">
          <a:xfrm>
            <a:off x="1043608" y="5229200"/>
            <a:ext cx="2438400" cy="1252736"/>
          </a:xfrm>
          <a:prstGeom prst="rect">
            <a:avLst/>
          </a:prstGeom>
          <a:noFill/>
          <a:ln w="9525">
            <a:noFill/>
            <a:miter lim="800000"/>
            <a:headEnd/>
            <a:tailEnd/>
          </a:ln>
        </p:spPr>
        <p:txBody>
          <a:bodyPr lIns="0" tIns="0" rIns="0" bIns="0"/>
          <a:lstStyle/>
          <a:p>
            <a:pPr algn="ctr"/>
            <a:r>
              <a:rPr lang="fr-FR" sz="2800" dirty="0" smtClean="0">
                <a:latin typeface="+mj-lt"/>
              </a:rPr>
              <a:t>Flux entrant</a:t>
            </a:r>
          </a:p>
          <a:p>
            <a:pPr algn="ctr" eaLnBrk="0" hangingPunct="0"/>
            <a:r>
              <a:rPr lang="fr-FR" sz="2800" dirty="0" smtClean="0">
                <a:latin typeface="+mj-lt"/>
              </a:rPr>
              <a:t>= emploi</a:t>
            </a:r>
          </a:p>
          <a:p>
            <a:pPr algn="ctr" eaLnBrk="0" hangingPunct="0"/>
            <a:r>
              <a:rPr lang="fr-FR" sz="2800" dirty="0" smtClean="0">
                <a:latin typeface="+mj-lt"/>
              </a:rPr>
              <a:t>Charges</a:t>
            </a:r>
            <a:endParaRPr lang="fr-FR" sz="2800" dirty="0">
              <a:latin typeface="+mj-lt"/>
            </a:endParaRPr>
          </a:p>
        </p:txBody>
      </p:sp>
      <p:sp>
        <p:nvSpPr>
          <p:cNvPr id="9" name="Text Box 5"/>
          <p:cNvSpPr txBox="1">
            <a:spLocks noChangeArrowheads="1"/>
          </p:cNvSpPr>
          <p:nvPr/>
        </p:nvSpPr>
        <p:spPr bwMode="auto">
          <a:xfrm>
            <a:off x="5220072" y="5085184"/>
            <a:ext cx="3327400" cy="1296144"/>
          </a:xfrm>
          <a:prstGeom prst="rect">
            <a:avLst/>
          </a:prstGeom>
          <a:solidFill>
            <a:srgbClr val="FFFFFF"/>
          </a:solidFill>
          <a:ln w="9525">
            <a:noFill/>
            <a:miter lim="800000"/>
            <a:headEnd/>
            <a:tailEnd/>
          </a:ln>
        </p:spPr>
        <p:txBody>
          <a:bodyPr/>
          <a:lstStyle/>
          <a:p>
            <a:pPr algn="ctr"/>
            <a:r>
              <a:rPr lang="fr-FR" sz="2800" dirty="0" smtClean="0">
                <a:latin typeface="+mj-lt"/>
              </a:rPr>
              <a:t>Flux sortant</a:t>
            </a:r>
          </a:p>
          <a:p>
            <a:pPr algn="ctr" eaLnBrk="0" hangingPunct="0"/>
            <a:r>
              <a:rPr lang="fr-FR" sz="2800" dirty="0" smtClean="0">
                <a:latin typeface="+mj-lt"/>
              </a:rPr>
              <a:t>= ressource</a:t>
            </a:r>
          </a:p>
          <a:p>
            <a:pPr algn="ctr" eaLnBrk="0" hangingPunct="0"/>
            <a:r>
              <a:rPr lang="fr-FR" sz="2800" dirty="0" smtClean="0">
                <a:latin typeface="+mj-lt"/>
              </a:rPr>
              <a:t>Produits</a:t>
            </a:r>
            <a:endParaRPr lang="fr-FR" sz="2800" dirty="0">
              <a:latin typeface="+mj-lt"/>
            </a:endParaRPr>
          </a:p>
          <a:p>
            <a:pPr algn="ctr" eaLnBrk="0" hangingPunct="0"/>
            <a:endParaRPr lang="fr-FR" sz="2800" dirty="0">
              <a:latin typeface="+mj-lt"/>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387424"/>
            <a:ext cx="7772400" cy="1440160"/>
          </a:xfrm>
        </p:spPr>
        <p:txBody>
          <a:bodyPr>
            <a:normAutofit fontScale="90000"/>
          </a:bodyPr>
          <a:lstStyle/>
          <a:p>
            <a:r>
              <a:rPr lang="fr-FR" dirty="0" smtClean="0"/>
              <a:t>Le compte de production (agent)</a:t>
            </a:r>
            <a:endParaRPr lang="fr-FR" dirty="0"/>
          </a:p>
        </p:txBody>
      </p:sp>
      <p:sp>
        <p:nvSpPr>
          <p:cNvPr id="5" name="Rectangle 5"/>
          <p:cNvSpPr>
            <a:spLocks noChangeArrowheads="1"/>
          </p:cNvSpPr>
          <p:nvPr/>
        </p:nvSpPr>
        <p:spPr bwMode="auto">
          <a:xfrm>
            <a:off x="611560" y="1196752"/>
            <a:ext cx="8389440" cy="1008112"/>
          </a:xfrm>
          <a:prstGeom prst="rect">
            <a:avLst/>
          </a:prstGeom>
          <a:noFill/>
          <a:ln w="9525">
            <a:noFill/>
            <a:miter lim="800000"/>
            <a:headEnd/>
            <a:tailEnd/>
          </a:ln>
          <a:effectLst/>
        </p:spPr>
        <p:txBody>
          <a:bodyPr/>
          <a:lstStyle/>
          <a:p>
            <a:pPr marL="342900" indent="-342900">
              <a:spcBef>
                <a:spcPct val="20000"/>
              </a:spcBef>
              <a:buFont typeface="Arial" pitchFamily="34" charset="0"/>
              <a:buChar char="•"/>
            </a:pPr>
            <a:r>
              <a:rPr lang="fr-FR" sz="2800" dirty="0" smtClean="0">
                <a:latin typeface="+mn-lt"/>
              </a:rPr>
              <a:t>Valeur ajoutée intérieure Brute </a:t>
            </a:r>
          </a:p>
          <a:p>
            <a:pPr marL="342900" indent="-342900">
              <a:spcBef>
                <a:spcPct val="20000"/>
              </a:spcBef>
            </a:pPr>
            <a:r>
              <a:rPr lang="fr-FR" sz="3200" dirty="0" smtClean="0">
                <a:latin typeface="+mn-lt"/>
              </a:rPr>
              <a:t>= Produits - CI  + variations des stocks         </a:t>
            </a:r>
            <a:endParaRPr lang="fr-FR" sz="3200" dirty="0" smtClean="0">
              <a:solidFill>
                <a:schemeClr val="accent1">
                  <a:lumMod val="75000"/>
                </a:schemeClr>
              </a:solidFill>
              <a:latin typeface="+mn-lt"/>
            </a:endParaRPr>
          </a:p>
        </p:txBody>
      </p:sp>
      <p:pic>
        <p:nvPicPr>
          <p:cNvPr id="1026" name="Picture 2"/>
          <p:cNvPicPr>
            <a:picLocks noChangeAspect="1" noChangeArrowheads="1"/>
          </p:cNvPicPr>
          <p:nvPr/>
        </p:nvPicPr>
        <p:blipFill>
          <a:blip r:embed="rId3" cstate="print"/>
          <a:srcRect/>
          <a:stretch>
            <a:fillRect/>
          </a:stretch>
        </p:blipFill>
        <p:spPr bwMode="auto">
          <a:xfrm>
            <a:off x="971600" y="2564904"/>
            <a:ext cx="7343775" cy="40957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0"/>
            <a:ext cx="7772400" cy="1052736"/>
          </a:xfrm>
        </p:spPr>
        <p:txBody>
          <a:bodyPr>
            <a:normAutofit fontScale="90000"/>
          </a:bodyPr>
          <a:lstStyle/>
          <a:p>
            <a:r>
              <a:rPr lang="fr-FR" dirty="0" smtClean="0"/>
              <a:t>Le compte d’exploitation (agent)</a:t>
            </a:r>
            <a:endParaRPr lang="fr-FR" dirty="0"/>
          </a:p>
        </p:txBody>
      </p:sp>
      <p:sp>
        <p:nvSpPr>
          <p:cNvPr id="5" name="Rectangle 5"/>
          <p:cNvSpPr>
            <a:spLocks noChangeArrowheads="1"/>
          </p:cNvSpPr>
          <p:nvPr/>
        </p:nvSpPr>
        <p:spPr bwMode="auto">
          <a:xfrm>
            <a:off x="395536" y="1196752"/>
            <a:ext cx="8532440" cy="1008112"/>
          </a:xfrm>
          <a:prstGeom prst="rect">
            <a:avLst/>
          </a:prstGeom>
          <a:noFill/>
          <a:ln w="9525">
            <a:noFill/>
            <a:miter lim="800000"/>
            <a:headEnd/>
            <a:tailEnd/>
          </a:ln>
          <a:effectLst/>
        </p:spPr>
        <p:txBody>
          <a:bodyPr/>
          <a:lstStyle/>
          <a:p>
            <a:pPr marL="342900" indent="-342900">
              <a:spcBef>
                <a:spcPct val="20000"/>
              </a:spcBef>
              <a:buFont typeface="Arial" pitchFamily="34" charset="0"/>
              <a:buChar char="•"/>
            </a:pPr>
            <a:r>
              <a:rPr lang="fr-FR" sz="2800" dirty="0" smtClean="0">
                <a:latin typeface="+mn-lt"/>
              </a:rPr>
              <a:t>Permet de calculer le RBE et le RNE</a:t>
            </a:r>
          </a:p>
          <a:p>
            <a:pPr marL="342900" indent="-342900">
              <a:spcBef>
                <a:spcPct val="20000"/>
              </a:spcBef>
              <a:buFont typeface="Arial" pitchFamily="34" charset="0"/>
              <a:buChar char="•"/>
            </a:pPr>
            <a:r>
              <a:rPr lang="fr-FR" sz="2800" dirty="0" smtClean="0">
                <a:latin typeface="+mn-lt"/>
              </a:rPr>
              <a:t>Met en évidence la ventilation de la VA entre les agents</a:t>
            </a:r>
            <a:endParaRPr lang="fr-FR" sz="3200" dirty="0" smtClean="0">
              <a:latin typeface="+mn-lt"/>
            </a:endParaRPr>
          </a:p>
        </p:txBody>
      </p:sp>
      <p:pic>
        <p:nvPicPr>
          <p:cNvPr id="3073" name="Picture 1"/>
          <p:cNvPicPr>
            <a:picLocks noChangeAspect="1" noChangeArrowheads="1"/>
          </p:cNvPicPr>
          <p:nvPr/>
        </p:nvPicPr>
        <p:blipFill>
          <a:blip r:embed="rId3" cstate="print"/>
          <a:srcRect/>
          <a:stretch>
            <a:fillRect/>
          </a:stretch>
        </p:blipFill>
        <p:spPr bwMode="auto">
          <a:xfrm>
            <a:off x="611560" y="2492896"/>
            <a:ext cx="7858125" cy="39528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188640"/>
            <a:ext cx="8132440" cy="1052736"/>
          </a:xfrm>
        </p:spPr>
        <p:txBody>
          <a:bodyPr>
            <a:normAutofit fontScale="90000"/>
          </a:bodyPr>
          <a:lstStyle/>
          <a:p>
            <a:r>
              <a:rPr lang="fr-FR" dirty="0" smtClean="0"/>
              <a:t>Le compte de production –exploitation (agent)</a:t>
            </a:r>
            <a:endParaRPr lang="fr-FR" dirty="0"/>
          </a:p>
        </p:txBody>
      </p:sp>
      <p:pic>
        <p:nvPicPr>
          <p:cNvPr id="100353" name="Picture 1"/>
          <p:cNvPicPr>
            <a:picLocks noChangeAspect="1" noChangeArrowheads="1"/>
          </p:cNvPicPr>
          <p:nvPr/>
        </p:nvPicPr>
        <p:blipFill>
          <a:blip r:embed="rId3" cstate="print"/>
          <a:srcRect/>
          <a:stretch>
            <a:fillRect/>
          </a:stretch>
        </p:blipFill>
        <p:spPr bwMode="auto">
          <a:xfrm>
            <a:off x="1475656" y="1340768"/>
            <a:ext cx="6264696" cy="551723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5576" y="188640"/>
            <a:ext cx="7772400" cy="1440160"/>
          </a:xfrm>
        </p:spPr>
        <p:txBody>
          <a:bodyPr>
            <a:normAutofit fontScale="90000"/>
          </a:bodyPr>
          <a:lstStyle/>
          <a:p>
            <a:r>
              <a:rPr lang="fr-FR" dirty="0" smtClean="0"/>
              <a:t>Les comptes des agents</a:t>
            </a:r>
            <a:br>
              <a:rPr lang="fr-FR" dirty="0" smtClean="0"/>
            </a:br>
            <a:r>
              <a:rPr lang="fr-FR" sz="4400" dirty="0" smtClean="0"/>
              <a:t>Remarques pour la mise en œuvre</a:t>
            </a:r>
            <a:endParaRPr lang="fr-FR" sz="4400" dirty="0"/>
          </a:p>
        </p:txBody>
      </p:sp>
      <p:sp>
        <p:nvSpPr>
          <p:cNvPr id="5" name="Rectangle 5"/>
          <p:cNvSpPr>
            <a:spLocks noChangeArrowheads="1"/>
          </p:cNvSpPr>
          <p:nvPr/>
        </p:nvSpPr>
        <p:spPr bwMode="auto">
          <a:xfrm>
            <a:off x="539552" y="2060848"/>
            <a:ext cx="8389440" cy="4392488"/>
          </a:xfrm>
          <a:prstGeom prst="rect">
            <a:avLst/>
          </a:prstGeom>
          <a:noFill/>
          <a:ln w="9525">
            <a:noFill/>
            <a:miter lim="800000"/>
            <a:headEnd/>
            <a:tailEnd/>
          </a:ln>
          <a:effectLst/>
        </p:spPr>
        <p:txBody>
          <a:bodyPr/>
          <a:lstStyle/>
          <a:p>
            <a:pPr marL="342900" indent="-342900">
              <a:spcBef>
                <a:spcPct val="20000"/>
              </a:spcBef>
              <a:buFont typeface="Arial" pitchFamily="34" charset="0"/>
              <a:buChar char="•"/>
            </a:pPr>
            <a:r>
              <a:rPr lang="fr-FR" sz="3200" dirty="0" smtClean="0">
                <a:latin typeface="+mn-lt"/>
              </a:rPr>
              <a:t>L’unité de temps comptable et l’unité de temps réel de la campagne  </a:t>
            </a:r>
          </a:p>
          <a:p>
            <a:pPr marL="342900" indent="-342900">
              <a:spcBef>
                <a:spcPct val="20000"/>
              </a:spcBef>
              <a:buFont typeface="Arial" pitchFamily="34" charset="0"/>
              <a:buChar char="•"/>
            </a:pPr>
            <a:endParaRPr lang="fr-FR" sz="3200" dirty="0" smtClean="0">
              <a:latin typeface="+mn-lt"/>
            </a:endParaRPr>
          </a:p>
          <a:p>
            <a:pPr marL="342900" indent="-342900">
              <a:spcBef>
                <a:spcPct val="20000"/>
              </a:spcBef>
              <a:buFont typeface="Arial" pitchFamily="34" charset="0"/>
              <a:buChar char="•"/>
            </a:pPr>
            <a:r>
              <a:rPr lang="fr-FR" sz="3200" dirty="0" smtClean="0">
                <a:latin typeface="+mn-lt"/>
              </a:rPr>
              <a:t>Distinction des activités propres à la filière et des activités indépendantes</a:t>
            </a:r>
          </a:p>
          <a:p>
            <a:pPr marL="342900" indent="-342900">
              <a:spcBef>
                <a:spcPct val="20000"/>
              </a:spcBef>
              <a:buFont typeface="Arial" pitchFamily="34" charset="0"/>
              <a:buChar char="•"/>
            </a:pPr>
            <a:endParaRPr lang="fr-FR" sz="3200" dirty="0" smtClean="0">
              <a:latin typeface="+mn-lt"/>
            </a:endParaRPr>
          </a:p>
          <a:p>
            <a:pPr marL="342900" indent="-342900">
              <a:spcBef>
                <a:spcPct val="20000"/>
              </a:spcBef>
              <a:buFont typeface="Arial" pitchFamily="34" charset="0"/>
              <a:buChar char="•"/>
            </a:pPr>
            <a:r>
              <a:rPr lang="fr-FR" sz="3200" dirty="0" smtClean="0">
                <a:latin typeface="+mn-lt"/>
              </a:rPr>
              <a:t> Estimation des productions ne donnant pas lieu à un échange monétaire</a:t>
            </a:r>
            <a:endParaRPr lang="fr-FR" sz="3200" dirty="0" smtClean="0">
              <a:solidFill>
                <a:schemeClr val="accent1">
                  <a:lumMod val="75000"/>
                </a:schemeClr>
              </a:solidFill>
              <a:latin typeface="+mn-lt"/>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5576" y="332656"/>
            <a:ext cx="7772400" cy="1440160"/>
          </a:xfrm>
        </p:spPr>
        <p:txBody>
          <a:bodyPr>
            <a:normAutofit/>
          </a:bodyPr>
          <a:lstStyle/>
          <a:p>
            <a:r>
              <a:rPr lang="fr-FR" dirty="0" smtClean="0"/>
              <a:t>Le compte consolidé de filière</a:t>
            </a:r>
            <a:endParaRPr lang="fr-FR" dirty="0"/>
          </a:p>
        </p:txBody>
      </p:sp>
      <p:sp>
        <p:nvSpPr>
          <p:cNvPr id="5" name="Rectangle 5"/>
          <p:cNvSpPr>
            <a:spLocks noChangeArrowheads="1"/>
          </p:cNvSpPr>
          <p:nvPr/>
        </p:nvSpPr>
        <p:spPr bwMode="auto">
          <a:xfrm>
            <a:off x="539552" y="2420888"/>
            <a:ext cx="8389440" cy="3528392"/>
          </a:xfrm>
          <a:prstGeom prst="rect">
            <a:avLst/>
          </a:prstGeom>
          <a:noFill/>
          <a:ln w="9525">
            <a:noFill/>
            <a:miter lim="800000"/>
            <a:headEnd/>
            <a:tailEnd/>
          </a:ln>
          <a:effectLst/>
        </p:spPr>
        <p:txBody>
          <a:bodyPr/>
          <a:lstStyle/>
          <a:p>
            <a:pPr marL="342900" indent="-342900">
              <a:spcBef>
                <a:spcPct val="20000"/>
              </a:spcBef>
              <a:buFont typeface="Arial" pitchFamily="34" charset="0"/>
              <a:buChar char="•"/>
            </a:pPr>
            <a:r>
              <a:rPr lang="fr-FR" sz="3200" dirty="0" smtClean="0">
                <a:latin typeface="+mn-lt"/>
              </a:rPr>
              <a:t>La compte présente les CI, le produit final, la VA filière. </a:t>
            </a:r>
          </a:p>
          <a:p>
            <a:pPr marL="342900" indent="-342900">
              <a:spcBef>
                <a:spcPct val="20000"/>
              </a:spcBef>
              <a:buFont typeface="Arial" pitchFamily="34" charset="0"/>
              <a:buChar char="•"/>
            </a:pPr>
            <a:endParaRPr lang="fr-FR" sz="3200" dirty="0" smtClean="0">
              <a:latin typeface="+mn-lt"/>
            </a:endParaRPr>
          </a:p>
          <a:p>
            <a:pPr marL="342900" indent="-342900">
              <a:spcBef>
                <a:spcPct val="20000"/>
              </a:spcBef>
              <a:buFont typeface="Arial" pitchFamily="34" charset="0"/>
              <a:buChar char="•"/>
            </a:pPr>
            <a:r>
              <a:rPr lang="fr-FR" sz="3200" dirty="0" smtClean="0">
                <a:latin typeface="+mn-lt"/>
              </a:rPr>
              <a:t>Attention au « calage global » des comptes                 </a:t>
            </a:r>
            <a:endParaRPr lang="fr-FR" sz="3200" dirty="0" smtClean="0">
              <a:solidFill>
                <a:schemeClr val="accent1">
                  <a:lumMod val="75000"/>
                </a:schemeClr>
              </a:solidFill>
              <a:latin typeface="+mn-lt"/>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5576" y="260648"/>
            <a:ext cx="7772400" cy="1052736"/>
          </a:xfrm>
        </p:spPr>
        <p:txBody>
          <a:bodyPr>
            <a:normAutofit fontScale="90000"/>
          </a:bodyPr>
          <a:lstStyle/>
          <a:p>
            <a:r>
              <a:rPr lang="fr-FR" dirty="0" smtClean="0"/>
              <a:t>Le compte consolidé de la filière</a:t>
            </a:r>
            <a:endParaRPr lang="fr-FR" dirty="0"/>
          </a:p>
        </p:txBody>
      </p:sp>
      <p:sp>
        <p:nvSpPr>
          <p:cNvPr id="6" name="Rectangle 5"/>
          <p:cNvSpPr/>
          <p:nvPr/>
        </p:nvSpPr>
        <p:spPr>
          <a:xfrm>
            <a:off x="251520" y="2636912"/>
            <a:ext cx="2016224" cy="6480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Agriculteurs</a:t>
            </a:r>
            <a:endParaRPr lang="fr-FR" dirty="0">
              <a:solidFill>
                <a:schemeClr val="tx1"/>
              </a:solidFill>
            </a:endParaRPr>
          </a:p>
        </p:txBody>
      </p:sp>
      <p:cxnSp>
        <p:nvCxnSpPr>
          <p:cNvPr id="7" name="Connecteur droit avec flèche 6"/>
          <p:cNvCxnSpPr/>
          <p:nvPr/>
        </p:nvCxnSpPr>
        <p:spPr>
          <a:xfrm>
            <a:off x="2339752" y="2996952"/>
            <a:ext cx="79208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2483768" y="2420888"/>
            <a:ext cx="504056" cy="461665"/>
          </a:xfrm>
          <a:prstGeom prst="rect">
            <a:avLst/>
          </a:prstGeom>
          <a:noFill/>
        </p:spPr>
        <p:txBody>
          <a:bodyPr wrap="square" rtlCol="0">
            <a:spAutoFit/>
          </a:bodyPr>
          <a:lstStyle/>
          <a:p>
            <a:r>
              <a:rPr lang="fr-FR" dirty="0" smtClean="0">
                <a:latin typeface="+mj-lt"/>
              </a:rPr>
              <a:t>Pa</a:t>
            </a:r>
            <a:endParaRPr lang="fr-FR" dirty="0">
              <a:latin typeface="+mj-lt"/>
            </a:endParaRPr>
          </a:p>
        </p:txBody>
      </p:sp>
      <p:cxnSp>
        <p:nvCxnSpPr>
          <p:cNvPr id="9" name="Connecteur droit avec flèche 8"/>
          <p:cNvCxnSpPr/>
          <p:nvPr/>
        </p:nvCxnSpPr>
        <p:spPr>
          <a:xfrm>
            <a:off x="1187624" y="2060848"/>
            <a:ext cx="0" cy="5040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899592" y="1556792"/>
            <a:ext cx="576064" cy="461665"/>
          </a:xfrm>
          <a:prstGeom prst="rect">
            <a:avLst/>
          </a:prstGeom>
          <a:noFill/>
        </p:spPr>
        <p:txBody>
          <a:bodyPr wrap="square" rtlCol="0">
            <a:spAutoFit/>
          </a:bodyPr>
          <a:lstStyle/>
          <a:p>
            <a:r>
              <a:rPr lang="fr-FR" dirty="0" err="1" smtClean="0">
                <a:latin typeface="+mj-lt"/>
              </a:rPr>
              <a:t>CIa</a:t>
            </a:r>
            <a:endParaRPr lang="fr-FR" dirty="0">
              <a:latin typeface="+mj-lt"/>
            </a:endParaRPr>
          </a:p>
        </p:txBody>
      </p:sp>
      <p:sp>
        <p:nvSpPr>
          <p:cNvPr id="21" name="Rectangle 20"/>
          <p:cNvSpPr/>
          <p:nvPr/>
        </p:nvSpPr>
        <p:spPr>
          <a:xfrm>
            <a:off x="3131840" y="2708920"/>
            <a:ext cx="2016224" cy="6480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Industries</a:t>
            </a:r>
            <a:endParaRPr lang="fr-FR" dirty="0">
              <a:solidFill>
                <a:schemeClr val="tx1"/>
              </a:solidFill>
            </a:endParaRPr>
          </a:p>
        </p:txBody>
      </p:sp>
      <p:cxnSp>
        <p:nvCxnSpPr>
          <p:cNvPr id="22" name="Connecteur droit avec flèche 21"/>
          <p:cNvCxnSpPr/>
          <p:nvPr/>
        </p:nvCxnSpPr>
        <p:spPr>
          <a:xfrm>
            <a:off x="5148064" y="3068960"/>
            <a:ext cx="79208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ZoneTexte 22"/>
          <p:cNvSpPr txBox="1"/>
          <p:nvPr/>
        </p:nvSpPr>
        <p:spPr>
          <a:xfrm>
            <a:off x="5292080" y="2492896"/>
            <a:ext cx="576064" cy="461665"/>
          </a:xfrm>
          <a:prstGeom prst="rect">
            <a:avLst/>
          </a:prstGeom>
          <a:noFill/>
        </p:spPr>
        <p:txBody>
          <a:bodyPr wrap="square" rtlCol="0">
            <a:spAutoFit/>
          </a:bodyPr>
          <a:lstStyle/>
          <a:p>
            <a:r>
              <a:rPr lang="fr-FR" dirty="0" smtClean="0">
                <a:latin typeface="+mj-lt"/>
              </a:rPr>
              <a:t>Pt</a:t>
            </a:r>
            <a:endParaRPr lang="fr-FR" dirty="0">
              <a:latin typeface="+mj-lt"/>
            </a:endParaRPr>
          </a:p>
        </p:txBody>
      </p:sp>
      <p:cxnSp>
        <p:nvCxnSpPr>
          <p:cNvPr id="24" name="Connecteur droit avec flèche 23"/>
          <p:cNvCxnSpPr/>
          <p:nvPr/>
        </p:nvCxnSpPr>
        <p:spPr>
          <a:xfrm>
            <a:off x="4139952" y="2132856"/>
            <a:ext cx="0" cy="5040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ZoneTexte 24"/>
          <p:cNvSpPr txBox="1"/>
          <p:nvPr/>
        </p:nvSpPr>
        <p:spPr>
          <a:xfrm>
            <a:off x="3923928" y="1628800"/>
            <a:ext cx="576064" cy="461665"/>
          </a:xfrm>
          <a:prstGeom prst="rect">
            <a:avLst/>
          </a:prstGeom>
          <a:noFill/>
        </p:spPr>
        <p:txBody>
          <a:bodyPr wrap="square" rtlCol="0">
            <a:spAutoFit/>
          </a:bodyPr>
          <a:lstStyle/>
          <a:p>
            <a:r>
              <a:rPr lang="fr-FR" dirty="0" err="1" smtClean="0">
                <a:latin typeface="+mj-lt"/>
              </a:rPr>
              <a:t>CIt</a:t>
            </a:r>
            <a:endParaRPr lang="fr-FR" dirty="0">
              <a:latin typeface="+mj-lt"/>
            </a:endParaRPr>
          </a:p>
        </p:txBody>
      </p:sp>
      <p:sp>
        <p:nvSpPr>
          <p:cNvPr id="26" name="Rectangle 25"/>
          <p:cNvSpPr/>
          <p:nvPr/>
        </p:nvSpPr>
        <p:spPr>
          <a:xfrm>
            <a:off x="6012160" y="2708920"/>
            <a:ext cx="2016224" cy="6480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Commerçants</a:t>
            </a:r>
            <a:endParaRPr lang="fr-FR" dirty="0">
              <a:solidFill>
                <a:schemeClr val="tx1"/>
              </a:solidFill>
            </a:endParaRPr>
          </a:p>
        </p:txBody>
      </p:sp>
      <p:cxnSp>
        <p:nvCxnSpPr>
          <p:cNvPr id="27" name="Connecteur droit avec flèche 26"/>
          <p:cNvCxnSpPr/>
          <p:nvPr/>
        </p:nvCxnSpPr>
        <p:spPr>
          <a:xfrm>
            <a:off x="8028384" y="2996952"/>
            <a:ext cx="79208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ZoneTexte 27"/>
          <p:cNvSpPr txBox="1"/>
          <p:nvPr/>
        </p:nvSpPr>
        <p:spPr>
          <a:xfrm>
            <a:off x="8172400" y="2564904"/>
            <a:ext cx="504056" cy="461665"/>
          </a:xfrm>
          <a:prstGeom prst="rect">
            <a:avLst/>
          </a:prstGeom>
          <a:noFill/>
        </p:spPr>
        <p:txBody>
          <a:bodyPr wrap="square" rtlCol="0">
            <a:spAutoFit/>
          </a:bodyPr>
          <a:lstStyle/>
          <a:p>
            <a:r>
              <a:rPr lang="fr-FR" dirty="0" smtClean="0">
                <a:latin typeface="+mj-lt"/>
              </a:rPr>
              <a:t>Pc</a:t>
            </a:r>
            <a:endParaRPr lang="fr-FR" dirty="0">
              <a:latin typeface="+mj-lt"/>
            </a:endParaRPr>
          </a:p>
        </p:txBody>
      </p:sp>
      <p:cxnSp>
        <p:nvCxnSpPr>
          <p:cNvPr id="29" name="Connecteur droit avec flèche 28"/>
          <p:cNvCxnSpPr/>
          <p:nvPr/>
        </p:nvCxnSpPr>
        <p:spPr>
          <a:xfrm>
            <a:off x="7092280" y="2132856"/>
            <a:ext cx="0" cy="5040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ZoneTexte 29"/>
          <p:cNvSpPr txBox="1"/>
          <p:nvPr/>
        </p:nvSpPr>
        <p:spPr>
          <a:xfrm>
            <a:off x="6804248" y="1556792"/>
            <a:ext cx="576064" cy="461665"/>
          </a:xfrm>
          <a:prstGeom prst="rect">
            <a:avLst/>
          </a:prstGeom>
          <a:noFill/>
        </p:spPr>
        <p:txBody>
          <a:bodyPr wrap="square" rtlCol="0">
            <a:spAutoFit/>
          </a:bodyPr>
          <a:lstStyle/>
          <a:p>
            <a:r>
              <a:rPr lang="fr-FR" dirty="0" err="1" smtClean="0">
                <a:latin typeface="+mj-lt"/>
              </a:rPr>
              <a:t>CIc</a:t>
            </a:r>
            <a:endParaRPr lang="fr-FR" dirty="0">
              <a:latin typeface="+mj-lt"/>
            </a:endParaRPr>
          </a:p>
        </p:txBody>
      </p:sp>
      <p:sp>
        <p:nvSpPr>
          <p:cNvPr id="31" name="Rectangle 30"/>
          <p:cNvSpPr/>
          <p:nvPr/>
        </p:nvSpPr>
        <p:spPr>
          <a:xfrm>
            <a:off x="1259632" y="3789040"/>
            <a:ext cx="1008112" cy="172819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Pa</a:t>
            </a:r>
            <a:endParaRPr lang="fr-FR" dirty="0">
              <a:solidFill>
                <a:schemeClr val="tx1"/>
              </a:solidFill>
            </a:endParaRPr>
          </a:p>
        </p:txBody>
      </p:sp>
      <p:sp>
        <p:nvSpPr>
          <p:cNvPr id="32" name="Rectangle 31"/>
          <p:cNvSpPr/>
          <p:nvPr/>
        </p:nvSpPr>
        <p:spPr>
          <a:xfrm>
            <a:off x="251520" y="3789040"/>
            <a:ext cx="1008112" cy="172819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smtClean="0">
              <a:solidFill>
                <a:schemeClr val="tx1"/>
              </a:solidFill>
            </a:endParaRPr>
          </a:p>
          <a:p>
            <a:pPr algn="ctr"/>
            <a:r>
              <a:rPr lang="fr-FR" dirty="0" err="1" smtClean="0">
                <a:solidFill>
                  <a:schemeClr val="tx1"/>
                </a:solidFill>
              </a:rPr>
              <a:t>CIa</a:t>
            </a:r>
            <a:endParaRPr lang="fr-FR" dirty="0" smtClean="0">
              <a:solidFill>
                <a:schemeClr val="tx1"/>
              </a:solidFill>
            </a:endParaRPr>
          </a:p>
          <a:p>
            <a:pPr algn="ctr"/>
            <a:endParaRPr lang="fr-FR" dirty="0" smtClean="0">
              <a:solidFill>
                <a:schemeClr val="tx1"/>
              </a:solidFill>
            </a:endParaRPr>
          </a:p>
          <a:p>
            <a:pPr algn="ctr"/>
            <a:r>
              <a:rPr lang="fr-FR" dirty="0" err="1" smtClean="0">
                <a:solidFill>
                  <a:schemeClr val="tx1"/>
                </a:solidFill>
              </a:rPr>
              <a:t>VAa</a:t>
            </a:r>
            <a:endParaRPr lang="fr-FR" dirty="0" smtClean="0">
              <a:solidFill>
                <a:schemeClr val="tx1"/>
              </a:solidFill>
            </a:endParaRPr>
          </a:p>
          <a:p>
            <a:pPr algn="ctr"/>
            <a:endParaRPr lang="fr-FR" dirty="0">
              <a:solidFill>
                <a:schemeClr val="tx1"/>
              </a:solidFill>
            </a:endParaRPr>
          </a:p>
        </p:txBody>
      </p:sp>
      <p:cxnSp>
        <p:nvCxnSpPr>
          <p:cNvPr id="34" name="Connecteur droit 33"/>
          <p:cNvCxnSpPr/>
          <p:nvPr/>
        </p:nvCxnSpPr>
        <p:spPr>
          <a:xfrm>
            <a:off x="323528" y="4797152"/>
            <a:ext cx="864096"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4139952" y="3789040"/>
            <a:ext cx="1008112" cy="172819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Pt</a:t>
            </a:r>
            <a:endParaRPr lang="fr-FR" dirty="0">
              <a:solidFill>
                <a:schemeClr val="tx1"/>
              </a:solidFill>
            </a:endParaRPr>
          </a:p>
        </p:txBody>
      </p:sp>
      <p:sp>
        <p:nvSpPr>
          <p:cNvPr id="36" name="Rectangle 35"/>
          <p:cNvSpPr/>
          <p:nvPr/>
        </p:nvSpPr>
        <p:spPr>
          <a:xfrm>
            <a:off x="3131840" y="3789040"/>
            <a:ext cx="1008112" cy="172819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smtClean="0">
              <a:solidFill>
                <a:schemeClr val="tx1"/>
              </a:solidFill>
            </a:endParaRPr>
          </a:p>
          <a:p>
            <a:pPr algn="ctr"/>
            <a:r>
              <a:rPr lang="fr-FR" dirty="0" smtClean="0">
                <a:solidFill>
                  <a:schemeClr val="tx1"/>
                </a:solidFill>
              </a:rPr>
              <a:t>Pa</a:t>
            </a:r>
          </a:p>
          <a:p>
            <a:pPr algn="ctr"/>
            <a:r>
              <a:rPr lang="fr-FR" dirty="0" err="1" smtClean="0">
                <a:solidFill>
                  <a:schemeClr val="tx1"/>
                </a:solidFill>
              </a:rPr>
              <a:t>CIt</a:t>
            </a:r>
            <a:endParaRPr lang="fr-FR" dirty="0" smtClean="0">
              <a:solidFill>
                <a:schemeClr val="tx1"/>
              </a:solidFill>
            </a:endParaRPr>
          </a:p>
          <a:p>
            <a:pPr algn="ctr"/>
            <a:endParaRPr lang="fr-FR" dirty="0" smtClean="0">
              <a:solidFill>
                <a:schemeClr val="tx1"/>
              </a:solidFill>
            </a:endParaRPr>
          </a:p>
          <a:p>
            <a:pPr algn="ctr"/>
            <a:r>
              <a:rPr lang="fr-FR" dirty="0" err="1" smtClean="0">
                <a:solidFill>
                  <a:schemeClr val="tx1"/>
                </a:solidFill>
              </a:rPr>
              <a:t>VAt</a:t>
            </a:r>
            <a:endParaRPr lang="fr-FR" dirty="0" smtClean="0">
              <a:solidFill>
                <a:schemeClr val="tx1"/>
              </a:solidFill>
            </a:endParaRPr>
          </a:p>
          <a:p>
            <a:pPr algn="ctr"/>
            <a:endParaRPr lang="fr-FR" dirty="0">
              <a:solidFill>
                <a:schemeClr val="tx1"/>
              </a:solidFill>
            </a:endParaRPr>
          </a:p>
        </p:txBody>
      </p:sp>
      <p:cxnSp>
        <p:nvCxnSpPr>
          <p:cNvPr id="37" name="Connecteur droit 36"/>
          <p:cNvCxnSpPr/>
          <p:nvPr/>
        </p:nvCxnSpPr>
        <p:spPr>
          <a:xfrm>
            <a:off x="3203848" y="4797152"/>
            <a:ext cx="864096"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6948264" y="3789040"/>
            <a:ext cx="1008112" cy="172819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Pc</a:t>
            </a:r>
            <a:endParaRPr lang="fr-FR" dirty="0">
              <a:solidFill>
                <a:schemeClr val="tx1"/>
              </a:solidFill>
            </a:endParaRPr>
          </a:p>
        </p:txBody>
      </p:sp>
      <p:sp>
        <p:nvSpPr>
          <p:cNvPr id="39" name="Rectangle 38"/>
          <p:cNvSpPr/>
          <p:nvPr/>
        </p:nvSpPr>
        <p:spPr>
          <a:xfrm>
            <a:off x="5940152" y="3789040"/>
            <a:ext cx="1008112" cy="172819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smtClean="0">
              <a:solidFill>
                <a:schemeClr val="tx1"/>
              </a:solidFill>
            </a:endParaRPr>
          </a:p>
          <a:p>
            <a:pPr algn="ctr"/>
            <a:r>
              <a:rPr lang="fr-FR" dirty="0" smtClean="0">
                <a:solidFill>
                  <a:schemeClr val="tx1"/>
                </a:solidFill>
              </a:rPr>
              <a:t>Pt</a:t>
            </a:r>
          </a:p>
          <a:p>
            <a:pPr algn="ctr"/>
            <a:r>
              <a:rPr lang="fr-FR" dirty="0" err="1" smtClean="0">
                <a:solidFill>
                  <a:schemeClr val="tx1"/>
                </a:solidFill>
              </a:rPr>
              <a:t>Cic</a:t>
            </a:r>
            <a:endParaRPr lang="fr-FR" dirty="0" smtClean="0">
              <a:solidFill>
                <a:schemeClr val="tx1"/>
              </a:solidFill>
            </a:endParaRPr>
          </a:p>
          <a:p>
            <a:pPr algn="ctr"/>
            <a:endParaRPr lang="fr-FR" dirty="0" smtClean="0">
              <a:solidFill>
                <a:schemeClr val="tx1"/>
              </a:solidFill>
            </a:endParaRPr>
          </a:p>
          <a:p>
            <a:pPr algn="ctr"/>
            <a:r>
              <a:rPr lang="fr-FR" dirty="0" err="1" smtClean="0">
                <a:solidFill>
                  <a:schemeClr val="tx1"/>
                </a:solidFill>
              </a:rPr>
              <a:t>VAc</a:t>
            </a:r>
            <a:endParaRPr lang="fr-FR" dirty="0" smtClean="0">
              <a:solidFill>
                <a:schemeClr val="tx1"/>
              </a:solidFill>
            </a:endParaRPr>
          </a:p>
          <a:p>
            <a:pPr algn="ctr"/>
            <a:endParaRPr lang="fr-FR" dirty="0">
              <a:solidFill>
                <a:schemeClr val="tx1"/>
              </a:solidFill>
            </a:endParaRPr>
          </a:p>
        </p:txBody>
      </p:sp>
      <p:cxnSp>
        <p:nvCxnSpPr>
          <p:cNvPr id="40" name="Connecteur droit 39"/>
          <p:cNvCxnSpPr/>
          <p:nvPr/>
        </p:nvCxnSpPr>
        <p:spPr>
          <a:xfrm>
            <a:off x="6012160" y="4797152"/>
            <a:ext cx="864096"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a:xfrm>
            <a:off x="611560" y="332656"/>
            <a:ext cx="7772400" cy="1143000"/>
          </a:xfrm>
        </p:spPr>
        <p:txBody>
          <a:bodyPr>
            <a:normAutofit fontScale="90000"/>
          </a:bodyPr>
          <a:lstStyle/>
          <a:p>
            <a:r>
              <a:rPr lang="fr-FR" dirty="0" smtClean="0"/>
              <a:t>Fonctions et activités de l’agent économique</a:t>
            </a:r>
            <a:endParaRPr lang="fr-FR" dirty="0"/>
          </a:p>
        </p:txBody>
      </p:sp>
      <p:sp>
        <p:nvSpPr>
          <p:cNvPr id="198661" name="Rectangle 5"/>
          <p:cNvSpPr>
            <a:spLocks noChangeArrowheads="1"/>
          </p:cNvSpPr>
          <p:nvPr/>
        </p:nvSpPr>
        <p:spPr bwMode="auto">
          <a:xfrm>
            <a:off x="395536" y="1700808"/>
            <a:ext cx="8353623" cy="4464496"/>
          </a:xfrm>
          <a:prstGeom prst="rect">
            <a:avLst/>
          </a:prstGeom>
          <a:noFill/>
          <a:ln w="9525">
            <a:noFill/>
            <a:miter lim="800000"/>
            <a:headEnd/>
            <a:tailEnd/>
          </a:ln>
          <a:effectLst/>
        </p:spPr>
        <p:txBody>
          <a:bodyPr/>
          <a:lstStyle/>
          <a:p>
            <a:pPr marL="342900" indent="-342900">
              <a:spcBef>
                <a:spcPct val="20000"/>
              </a:spcBef>
              <a:buFont typeface="Arial" pitchFamily="34" charset="0"/>
              <a:buChar char="•"/>
            </a:pPr>
            <a:r>
              <a:rPr lang="fr-FR" sz="3200" b="1" dirty="0" smtClean="0">
                <a:latin typeface="+mn-lt"/>
              </a:rPr>
              <a:t>Agent a souvent plusieurs activités et plusieurs fonctions </a:t>
            </a:r>
          </a:p>
          <a:p>
            <a:pPr marL="800100" lvl="1" indent="-342900">
              <a:spcBef>
                <a:spcPct val="20000"/>
              </a:spcBef>
            </a:pPr>
            <a:r>
              <a:rPr lang="fr-FR" sz="2800" dirty="0" smtClean="0">
                <a:latin typeface="+mn-lt"/>
              </a:rPr>
              <a:t>Exemple d’un organisme de développement (production, approvisionnement, conseils…)</a:t>
            </a:r>
          </a:p>
          <a:p>
            <a:pPr marL="800100" lvl="1" indent="-342900">
              <a:spcBef>
                <a:spcPct val="20000"/>
              </a:spcBef>
            </a:pPr>
            <a:r>
              <a:rPr lang="fr-FR" sz="2800" dirty="0" smtClean="0">
                <a:latin typeface="+mn-lt"/>
              </a:rPr>
              <a:t>Exemple exploitation familiale</a:t>
            </a:r>
          </a:p>
          <a:p>
            <a:pPr marL="342900" indent="-342900">
              <a:spcBef>
                <a:spcPct val="20000"/>
              </a:spcBef>
              <a:buFont typeface="Arial" pitchFamily="34" charset="0"/>
              <a:buChar char="•"/>
            </a:pPr>
            <a:endParaRPr lang="fr-FR" sz="3200" b="1" dirty="0" smtClean="0"/>
          </a:p>
          <a:p>
            <a:pPr marL="342900" indent="-342900">
              <a:spcBef>
                <a:spcPct val="20000"/>
              </a:spcBef>
              <a:buFont typeface="Arial" pitchFamily="34" charset="0"/>
              <a:buChar char="•"/>
            </a:pPr>
            <a:endParaRPr lang="fr-FR" sz="3200" b="1" dirty="0" smtClean="0"/>
          </a:p>
          <a:p>
            <a:pPr marL="342900" indent="-342900">
              <a:spcBef>
                <a:spcPct val="20000"/>
              </a:spcBef>
              <a:buFont typeface="Arial" pitchFamily="34" charset="0"/>
              <a:buChar char="•"/>
            </a:pPr>
            <a:endParaRPr lang="fr-FR" sz="3200" b="1" dirty="0" smtClean="0"/>
          </a:p>
          <a:p>
            <a:pPr marL="342900" indent="-342900">
              <a:spcBef>
                <a:spcPct val="20000"/>
              </a:spcBef>
              <a:buFont typeface="Arial" pitchFamily="34" charset="0"/>
              <a:buChar char="•"/>
            </a:pPr>
            <a:endParaRPr lang="fr-FR" sz="3200" b="1" dirty="0" smtClean="0"/>
          </a:p>
          <a:p>
            <a:pPr marL="342900" indent="-342900">
              <a:spcBef>
                <a:spcPct val="20000"/>
              </a:spcBef>
            </a:pPr>
            <a:r>
              <a:rPr lang="fr-FR" sz="3200" b="1" dirty="0" smtClean="0"/>
              <a:t>		</a:t>
            </a:r>
          </a:p>
        </p:txBody>
      </p:sp>
      <p:pic>
        <p:nvPicPr>
          <p:cNvPr id="304131" name="Picture 3"/>
          <p:cNvPicPr>
            <a:picLocks noChangeAspect="1" noChangeArrowheads="1"/>
          </p:cNvPicPr>
          <p:nvPr/>
        </p:nvPicPr>
        <p:blipFill>
          <a:blip r:embed="rId3" cstate="print"/>
          <a:srcRect/>
          <a:stretch>
            <a:fillRect/>
          </a:stretch>
        </p:blipFill>
        <p:spPr bwMode="auto">
          <a:xfrm>
            <a:off x="683568" y="4293096"/>
            <a:ext cx="7699317" cy="23042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0"/>
            <a:ext cx="7772400" cy="1052736"/>
          </a:xfrm>
        </p:spPr>
        <p:txBody>
          <a:bodyPr>
            <a:normAutofit fontScale="90000"/>
          </a:bodyPr>
          <a:lstStyle/>
          <a:p>
            <a:r>
              <a:rPr lang="fr-FR" dirty="0" smtClean="0"/>
              <a:t>Le compte consolidé de la filière</a:t>
            </a:r>
            <a:endParaRPr lang="fr-FR" dirty="0"/>
          </a:p>
        </p:txBody>
      </p:sp>
      <p:pic>
        <p:nvPicPr>
          <p:cNvPr id="101379" name="Picture 3"/>
          <p:cNvPicPr>
            <a:picLocks noChangeAspect="1" noChangeArrowheads="1"/>
          </p:cNvPicPr>
          <p:nvPr/>
        </p:nvPicPr>
        <p:blipFill>
          <a:blip r:embed="rId4" cstate="print"/>
          <a:srcRect/>
          <a:stretch>
            <a:fillRect/>
          </a:stretch>
        </p:blipFill>
        <p:spPr bwMode="auto">
          <a:xfrm>
            <a:off x="323528" y="1052736"/>
            <a:ext cx="3654274" cy="1697081"/>
          </a:xfrm>
          <a:prstGeom prst="rect">
            <a:avLst/>
          </a:prstGeom>
          <a:noFill/>
          <a:ln w="9525">
            <a:noFill/>
            <a:miter lim="800000"/>
            <a:headEnd/>
            <a:tailEnd/>
          </a:ln>
          <a:effectLst/>
        </p:spPr>
      </p:pic>
      <p:sp>
        <p:nvSpPr>
          <p:cNvPr id="66" name="Rectangle 65"/>
          <p:cNvSpPr/>
          <p:nvPr/>
        </p:nvSpPr>
        <p:spPr>
          <a:xfrm>
            <a:off x="1835696" y="2996952"/>
            <a:ext cx="1008112" cy="36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Pa</a:t>
            </a:r>
          </a:p>
          <a:p>
            <a:pPr algn="ctr"/>
            <a:endParaRPr lang="fr-FR" dirty="0" smtClean="0">
              <a:solidFill>
                <a:schemeClr val="tx1"/>
              </a:solidFill>
            </a:endParaRPr>
          </a:p>
          <a:p>
            <a:pPr algn="ctr"/>
            <a:r>
              <a:rPr lang="fr-FR" dirty="0" smtClean="0">
                <a:solidFill>
                  <a:schemeClr val="tx1"/>
                </a:solidFill>
              </a:rPr>
              <a:t>Pt</a:t>
            </a:r>
          </a:p>
          <a:p>
            <a:pPr algn="ctr"/>
            <a:endParaRPr lang="fr-FR" dirty="0" smtClean="0">
              <a:solidFill>
                <a:schemeClr val="tx1"/>
              </a:solidFill>
            </a:endParaRPr>
          </a:p>
          <a:p>
            <a:pPr algn="ctr"/>
            <a:r>
              <a:rPr lang="fr-FR" dirty="0" smtClean="0">
                <a:solidFill>
                  <a:schemeClr val="tx1"/>
                </a:solidFill>
              </a:rPr>
              <a:t>Pc</a:t>
            </a:r>
            <a:endParaRPr lang="fr-FR" dirty="0">
              <a:solidFill>
                <a:schemeClr val="tx1"/>
              </a:solidFill>
            </a:endParaRPr>
          </a:p>
        </p:txBody>
      </p:sp>
      <p:sp>
        <p:nvSpPr>
          <p:cNvPr id="67" name="Rectangle 66"/>
          <p:cNvSpPr/>
          <p:nvPr/>
        </p:nvSpPr>
        <p:spPr>
          <a:xfrm>
            <a:off x="827584" y="2996952"/>
            <a:ext cx="1008112" cy="36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smtClean="0">
              <a:solidFill>
                <a:schemeClr val="tx1"/>
              </a:solidFill>
            </a:endParaRPr>
          </a:p>
          <a:p>
            <a:pPr algn="ctr"/>
            <a:r>
              <a:rPr lang="fr-FR" dirty="0" smtClean="0">
                <a:solidFill>
                  <a:schemeClr val="tx1"/>
                </a:solidFill>
              </a:rPr>
              <a:t>Cia</a:t>
            </a:r>
          </a:p>
          <a:p>
            <a:pPr algn="ctr"/>
            <a:endParaRPr lang="fr-FR" dirty="0" smtClean="0">
              <a:solidFill>
                <a:schemeClr val="tx1"/>
              </a:solidFill>
            </a:endParaRPr>
          </a:p>
          <a:p>
            <a:pPr algn="ctr"/>
            <a:r>
              <a:rPr lang="fr-FR" dirty="0" smtClean="0">
                <a:solidFill>
                  <a:schemeClr val="tx1"/>
                </a:solidFill>
              </a:rPr>
              <a:t>Pa </a:t>
            </a:r>
          </a:p>
          <a:p>
            <a:pPr algn="ctr"/>
            <a:r>
              <a:rPr lang="fr-FR" dirty="0" err="1" smtClean="0">
                <a:solidFill>
                  <a:schemeClr val="tx1"/>
                </a:solidFill>
              </a:rPr>
              <a:t>Cit</a:t>
            </a:r>
            <a:endParaRPr lang="fr-FR" dirty="0" smtClean="0">
              <a:solidFill>
                <a:schemeClr val="tx1"/>
              </a:solidFill>
            </a:endParaRPr>
          </a:p>
          <a:p>
            <a:pPr algn="ctr"/>
            <a:endParaRPr lang="fr-FR" dirty="0" smtClean="0">
              <a:solidFill>
                <a:schemeClr val="tx1"/>
              </a:solidFill>
            </a:endParaRPr>
          </a:p>
          <a:p>
            <a:pPr algn="ctr"/>
            <a:r>
              <a:rPr lang="fr-FR" dirty="0" smtClean="0">
                <a:solidFill>
                  <a:schemeClr val="tx1"/>
                </a:solidFill>
              </a:rPr>
              <a:t>Pt</a:t>
            </a:r>
          </a:p>
          <a:p>
            <a:pPr algn="ctr"/>
            <a:r>
              <a:rPr lang="fr-FR" dirty="0" smtClean="0">
                <a:solidFill>
                  <a:schemeClr val="tx1"/>
                </a:solidFill>
              </a:rPr>
              <a:t>CIC</a:t>
            </a:r>
          </a:p>
          <a:p>
            <a:pPr algn="ctr"/>
            <a:endParaRPr lang="fr-FR" dirty="0" smtClean="0">
              <a:solidFill>
                <a:schemeClr val="tx1"/>
              </a:solidFill>
            </a:endParaRPr>
          </a:p>
          <a:p>
            <a:pPr algn="ctr"/>
            <a:r>
              <a:rPr lang="fr-FR" dirty="0" err="1" smtClean="0">
                <a:solidFill>
                  <a:schemeClr val="tx1"/>
                </a:solidFill>
              </a:rPr>
              <a:t>VAfil</a:t>
            </a:r>
            <a:endParaRPr lang="fr-FR" dirty="0" smtClean="0">
              <a:solidFill>
                <a:schemeClr val="tx1"/>
              </a:solidFill>
            </a:endParaRPr>
          </a:p>
          <a:p>
            <a:pPr algn="ctr"/>
            <a:endParaRPr lang="fr-FR" dirty="0">
              <a:solidFill>
                <a:schemeClr val="tx1"/>
              </a:solidFill>
            </a:endParaRPr>
          </a:p>
        </p:txBody>
      </p:sp>
      <p:cxnSp>
        <p:nvCxnSpPr>
          <p:cNvPr id="68" name="Connecteur droit 67"/>
          <p:cNvCxnSpPr/>
          <p:nvPr/>
        </p:nvCxnSpPr>
        <p:spPr>
          <a:xfrm>
            <a:off x="1907704" y="5229200"/>
            <a:ext cx="864096"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1" name="Connecteur droit 70"/>
          <p:cNvCxnSpPr/>
          <p:nvPr/>
        </p:nvCxnSpPr>
        <p:spPr>
          <a:xfrm>
            <a:off x="1907704" y="4293096"/>
            <a:ext cx="864096"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4" name="Connecteur droit 73"/>
          <p:cNvCxnSpPr/>
          <p:nvPr/>
        </p:nvCxnSpPr>
        <p:spPr>
          <a:xfrm>
            <a:off x="899592" y="3789040"/>
            <a:ext cx="864096"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5" name="Connecteur droit 74"/>
          <p:cNvCxnSpPr/>
          <p:nvPr/>
        </p:nvCxnSpPr>
        <p:spPr>
          <a:xfrm>
            <a:off x="971600" y="4869160"/>
            <a:ext cx="864096"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6" name="Connecteur droit 75"/>
          <p:cNvCxnSpPr/>
          <p:nvPr/>
        </p:nvCxnSpPr>
        <p:spPr>
          <a:xfrm>
            <a:off x="899592" y="5877272"/>
            <a:ext cx="864096"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77" name="Rectangle 76"/>
          <p:cNvSpPr/>
          <p:nvPr/>
        </p:nvSpPr>
        <p:spPr>
          <a:xfrm>
            <a:off x="6660232" y="2132856"/>
            <a:ext cx="1008112" cy="20882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Pc</a:t>
            </a:r>
            <a:endParaRPr lang="fr-FR" dirty="0">
              <a:solidFill>
                <a:schemeClr val="tx1"/>
              </a:solidFill>
            </a:endParaRPr>
          </a:p>
        </p:txBody>
      </p:sp>
      <p:sp>
        <p:nvSpPr>
          <p:cNvPr id="78" name="Rectangle 77"/>
          <p:cNvSpPr/>
          <p:nvPr/>
        </p:nvSpPr>
        <p:spPr>
          <a:xfrm>
            <a:off x="5652120" y="2132856"/>
            <a:ext cx="1008112" cy="20882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smtClean="0">
              <a:solidFill>
                <a:schemeClr val="tx1"/>
              </a:solidFill>
            </a:endParaRPr>
          </a:p>
          <a:p>
            <a:pPr algn="ctr"/>
            <a:r>
              <a:rPr lang="fr-FR" dirty="0" smtClean="0">
                <a:solidFill>
                  <a:schemeClr val="tx1"/>
                </a:solidFill>
              </a:rPr>
              <a:t>Cia</a:t>
            </a:r>
          </a:p>
          <a:p>
            <a:pPr algn="ctr"/>
            <a:r>
              <a:rPr lang="fr-FR" dirty="0" err="1" smtClean="0">
                <a:solidFill>
                  <a:schemeClr val="tx1"/>
                </a:solidFill>
              </a:rPr>
              <a:t>Cit</a:t>
            </a:r>
            <a:endParaRPr lang="fr-FR" dirty="0" smtClean="0">
              <a:solidFill>
                <a:schemeClr val="tx1"/>
              </a:solidFill>
            </a:endParaRPr>
          </a:p>
          <a:p>
            <a:pPr algn="ctr"/>
            <a:r>
              <a:rPr lang="fr-FR" dirty="0" err="1" smtClean="0">
                <a:solidFill>
                  <a:schemeClr val="tx1"/>
                </a:solidFill>
              </a:rPr>
              <a:t>CIc</a:t>
            </a:r>
            <a:endParaRPr lang="fr-FR" dirty="0" smtClean="0">
              <a:solidFill>
                <a:schemeClr val="tx1"/>
              </a:solidFill>
            </a:endParaRPr>
          </a:p>
          <a:p>
            <a:pPr algn="ctr"/>
            <a:endParaRPr lang="fr-FR" dirty="0" smtClean="0">
              <a:solidFill>
                <a:schemeClr val="tx1"/>
              </a:solidFill>
            </a:endParaRPr>
          </a:p>
          <a:p>
            <a:pPr algn="ctr"/>
            <a:r>
              <a:rPr lang="fr-FR" dirty="0" smtClean="0">
                <a:solidFill>
                  <a:schemeClr val="tx1"/>
                </a:solidFill>
              </a:rPr>
              <a:t>VA fil</a:t>
            </a:r>
          </a:p>
          <a:p>
            <a:pPr algn="ctr"/>
            <a:endParaRPr lang="fr-FR" dirty="0">
              <a:solidFill>
                <a:schemeClr val="tx1"/>
              </a:solidFill>
            </a:endParaRPr>
          </a:p>
        </p:txBody>
      </p:sp>
      <p:cxnSp>
        <p:nvCxnSpPr>
          <p:cNvPr id="79" name="Connecteur droit 78"/>
          <p:cNvCxnSpPr/>
          <p:nvPr/>
        </p:nvCxnSpPr>
        <p:spPr>
          <a:xfrm>
            <a:off x="5724128" y="3501008"/>
            <a:ext cx="864096"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80" name="Objet 79"/>
          <p:cNvGraphicFramePr>
            <a:graphicFrameLocks noChangeAspect="1"/>
          </p:cNvGraphicFramePr>
          <p:nvPr/>
        </p:nvGraphicFramePr>
        <p:xfrm>
          <a:off x="4860032" y="4941168"/>
          <a:ext cx="4067944" cy="689482"/>
        </p:xfrm>
        <a:graphic>
          <a:graphicData uri="http://schemas.openxmlformats.org/presentationml/2006/ole">
            <mc:AlternateContent xmlns:mc="http://schemas.openxmlformats.org/markup-compatibility/2006">
              <mc:Choice xmlns:v="urn:schemas-microsoft-com:vml" Requires="v">
                <p:oleObj spid="_x0000_s101384" name="Équation" r:id="rId5" imgW="1498320" imgH="253800" progId="Equation.3">
                  <p:embed/>
                </p:oleObj>
              </mc:Choice>
              <mc:Fallback>
                <p:oleObj name="Équation" r:id="rId5" imgW="1498320" imgH="253800"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0032" y="4941168"/>
                        <a:ext cx="4067944" cy="6894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1" name="ZoneTexte 80"/>
          <p:cNvSpPr txBox="1"/>
          <p:nvPr/>
        </p:nvSpPr>
        <p:spPr>
          <a:xfrm>
            <a:off x="6300192" y="4437112"/>
            <a:ext cx="1152128" cy="461665"/>
          </a:xfrm>
          <a:prstGeom prst="rect">
            <a:avLst/>
          </a:prstGeom>
          <a:noFill/>
        </p:spPr>
        <p:txBody>
          <a:bodyPr wrap="square" rtlCol="0">
            <a:spAutoFit/>
          </a:bodyPr>
          <a:lstStyle/>
          <a:p>
            <a:r>
              <a:rPr lang="fr-FR" dirty="0" smtClean="0"/>
              <a:t>Avec :</a:t>
            </a:r>
            <a:endParaRPr lang="fr-FR" dirty="0"/>
          </a:p>
        </p:txBody>
      </p:sp>
      <p:sp>
        <p:nvSpPr>
          <p:cNvPr id="82" name="Accolade fermante 81"/>
          <p:cNvSpPr/>
          <p:nvPr/>
        </p:nvSpPr>
        <p:spPr>
          <a:xfrm>
            <a:off x="3851920" y="1916832"/>
            <a:ext cx="936104" cy="4464496"/>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5576" y="0"/>
            <a:ext cx="7772400" cy="1440160"/>
          </a:xfrm>
        </p:spPr>
        <p:txBody>
          <a:bodyPr>
            <a:normAutofit fontScale="90000"/>
          </a:bodyPr>
          <a:lstStyle/>
          <a:p>
            <a:r>
              <a:rPr lang="fr-FR" dirty="0" smtClean="0"/>
              <a:t>Résultats de l’analyse financière</a:t>
            </a:r>
            <a:endParaRPr lang="fr-FR" dirty="0"/>
          </a:p>
        </p:txBody>
      </p:sp>
      <p:sp>
        <p:nvSpPr>
          <p:cNvPr id="4" name="Rectangle 5"/>
          <p:cNvSpPr>
            <a:spLocks noChangeArrowheads="1"/>
          </p:cNvSpPr>
          <p:nvPr/>
        </p:nvSpPr>
        <p:spPr bwMode="auto">
          <a:xfrm>
            <a:off x="539552" y="2060848"/>
            <a:ext cx="8389440" cy="3024336"/>
          </a:xfrm>
          <a:prstGeom prst="rect">
            <a:avLst/>
          </a:prstGeom>
          <a:noFill/>
          <a:ln w="9525">
            <a:noFill/>
            <a:miter lim="800000"/>
            <a:headEnd/>
            <a:tailEnd/>
          </a:ln>
          <a:effectLst/>
        </p:spPr>
        <p:txBody>
          <a:bodyPr/>
          <a:lstStyle/>
          <a:p>
            <a:pPr marL="342900" indent="-342900">
              <a:spcBef>
                <a:spcPct val="20000"/>
              </a:spcBef>
              <a:buFont typeface="Arial" pitchFamily="34" charset="0"/>
              <a:buChar char="•"/>
            </a:pPr>
            <a:r>
              <a:rPr lang="fr-FR" sz="3200" dirty="0" smtClean="0">
                <a:latin typeface="+mn-lt"/>
              </a:rPr>
              <a:t>Met en évidence </a:t>
            </a:r>
            <a:r>
              <a:rPr lang="fr-FR" sz="3200" b="1" dirty="0" smtClean="0">
                <a:latin typeface="+mn-lt"/>
              </a:rPr>
              <a:t>les interdépendances </a:t>
            </a:r>
            <a:r>
              <a:rPr lang="fr-FR" sz="3200" dirty="0" smtClean="0">
                <a:latin typeface="+mn-lt"/>
              </a:rPr>
              <a:t>entre le revenu paysan et celui des autres intervenants de la filière, le bilan de l’Etat, les contraintes extérieures et les transfert réalisés par le biais des prix. </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a:xfrm>
            <a:off x="971600" y="476672"/>
            <a:ext cx="7772400" cy="1655465"/>
          </a:xfrm>
        </p:spPr>
        <p:txBody>
          <a:bodyPr>
            <a:normAutofit/>
          </a:bodyPr>
          <a:lstStyle/>
          <a:p>
            <a:r>
              <a:rPr lang="fr-FR" b="1" dirty="0" smtClean="0"/>
              <a:t>Analyse financière</a:t>
            </a:r>
            <a:endParaRPr lang="fr-FR" dirty="0"/>
          </a:p>
        </p:txBody>
      </p:sp>
      <p:sp>
        <p:nvSpPr>
          <p:cNvPr id="4" name="Rectangle 3"/>
          <p:cNvSpPr/>
          <p:nvPr/>
        </p:nvSpPr>
        <p:spPr>
          <a:xfrm>
            <a:off x="1043608" y="2564904"/>
            <a:ext cx="7200800" cy="1754326"/>
          </a:xfrm>
          <a:prstGeom prst="rect">
            <a:avLst/>
          </a:prstGeom>
        </p:spPr>
        <p:txBody>
          <a:bodyPr wrap="square">
            <a:spAutoFit/>
          </a:bodyPr>
          <a:lstStyle/>
          <a:p>
            <a:pPr algn="ctr"/>
            <a:r>
              <a:rPr lang="fr-FR" sz="3600" b="1" dirty="0" smtClean="0">
                <a:latin typeface="+mn-lt"/>
              </a:rPr>
              <a:t>EXEMPLE D APPLICATION </a:t>
            </a:r>
          </a:p>
          <a:p>
            <a:pPr algn="ctr"/>
            <a:endParaRPr lang="fr-FR" b="1" dirty="0" smtClean="0">
              <a:latin typeface="+mn-lt"/>
            </a:endParaRPr>
          </a:p>
          <a:p>
            <a:pPr marL="457200" indent="-457200" algn="ctr"/>
            <a:r>
              <a:rPr lang="fr-FR" b="1" dirty="0" smtClean="0">
                <a:latin typeface="+mn-lt"/>
              </a:rPr>
              <a:t>Evaluation des impacts de restrictions d’eau sur des filières irriguées </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5576" y="0"/>
            <a:ext cx="7772400" cy="1440160"/>
          </a:xfrm>
        </p:spPr>
        <p:txBody>
          <a:bodyPr>
            <a:normAutofit fontScale="90000"/>
          </a:bodyPr>
          <a:lstStyle/>
          <a:p>
            <a:r>
              <a:rPr lang="fr-FR" dirty="0" smtClean="0"/>
              <a:t>Résultats de l’analyse financière</a:t>
            </a:r>
            <a:endParaRPr lang="fr-FR" dirty="0"/>
          </a:p>
        </p:txBody>
      </p:sp>
      <p:sp>
        <p:nvSpPr>
          <p:cNvPr id="4" name="Rectangle 5"/>
          <p:cNvSpPr>
            <a:spLocks noChangeArrowheads="1"/>
          </p:cNvSpPr>
          <p:nvPr/>
        </p:nvSpPr>
        <p:spPr bwMode="auto">
          <a:xfrm>
            <a:off x="539552" y="2060848"/>
            <a:ext cx="8389440" cy="4104456"/>
          </a:xfrm>
          <a:prstGeom prst="rect">
            <a:avLst/>
          </a:prstGeom>
          <a:noFill/>
          <a:ln w="9525">
            <a:noFill/>
            <a:miter lim="800000"/>
            <a:headEnd/>
            <a:tailEnd/>
          </a:ln>
          <a:effectLst/>
        </p:spPr>
        <p:txBody>
          <a:bodyPr/>
          <a:lstStyle/>
          <a:p>
            <a:pPr marL="342900" indent="-342900">
              <a:spcBef>
                <a:spcPct val="20000"/>
              </a:spcBef>
              <a:buFont typeface="Arial" pitchFamily="34" charset="0"/>
              <a:buChar char="•"/>
            </a:pPr>
            <a:r>
              <a:rPr lang="fr-FR" sz="3200" dirty="0" smtClean="0">
                <a:latin typeface="+mn-lt"/>
              </a:rPr>
              <a:t>Permet de déterminer la rentabilité financière des activités :</a:t>
            </a:r>
          </a:p>
          <a:p>
            <a:pPr marL="800100" lvl="1" indent="-342900">
              <a:spcBef>
                <a:spcPct val="20000"/>
              </a:spcBef>
              <a:buFont typeface="Wingdings" pitchFamily="2" charset="2"/>
              <a:buChar char="ü"/>
            </a:pPr>
            <a:r>
              <a:rPr lang="fr-FR" dirty="0" smtClean="0">
                <a:latin typeface="+mn-lt"/>
              </a:rPr>
              <a:t> l’activité dégage t elle un excédent? Avec ou sans subventions?</a:t>
            </a:r>
          </a:p>
          <a:p>
            <a:pPr marL="800100" lvl="1" indent="-342900">
              <a:spcBef>
                <a:spcPct val="20000"/>
              </a:spcBef>
              <a:buFont typeface="Wingdings" pitchFamily="2" charset="2"/>
              <a:buChar char="ü"/>
            </a:pPr>
            <a:r>
              <a:rPr lang="fr-FR" dirty="0" smtClean="0">
                <a:latin typeface="+mn-lt"/>
              </a:rPr>
              <a:t>Cet excédent permet il à l’activité de se reproduire? (entretien, renouvellement du matériel)</a:t>
            </a:r>
          </a:p>
          <a:p>
            <a:pPr marL="800100" lvl="1" indent="-342900">
              <a:spcBef>
                <a:spcPct val="20000"/>
              </a:spcBef>
              <a:buFont typeface="Wingdings" pitchFamily="2" charset="2"/>
              <a:buChar char="ü"/>
            </a:pPr>
            <a:r>
              <a:rPr lang="fr-FR" dirty="0" smtClean="0">
                <a:latin typeface="+mn-lt"/>
              </a:rPr>
              <a:t>En évolution dans le temps, la situation s’améliore t elle?</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5576" y="0"/>
            <a:ext cx="7772400" cy="1440160"/>
          </a:xfrm>
        </p:spPr>
        <p:txBody>
          <a:bodyPr>
            <a:normAutofit fontScale="90000"/>
          </a:bodyPr>
          <a:lstStyle/>
          <a:p>
            <a:r>
              <a:rPr lang="fr-FR" dirty="0" smtClean="0"/>
              <a:t>Résultats de l’analyse financière</a:t>
            </a:r>
            <a:endParaRPr lang="fr-FR" dirty="0"/>
          </a:p>
        </p:txBody>
      </p:sp>
      <p:sp>
        <p:nvSpPr>
          <p:cNvPr id="4" name="Rectangle 5"/>
          <p:cNvSpPr>
            <a:spLocks noChangeArrowheads="1"/>
          </p:cNvSpPr>
          <p:nvPr/>
        </p:nvSpPr>
        <p:spPr bwMode="auto">
          <a:xfrm>
            <a:off x="539552" y="2060848"/>
            <a:ext cx="8389440" cy="4104456"/>
          </a:xfrm>
          <a:prstGeom prst="rect">
            <a:avLst/>
          </a:prstGeom>
          <a:noFill/>
          <a:ln w="9525">
            <a:noFill/>
            <a:miter lim="800000"/>
            <a:headEnd/>
            <a:tailEnd/>
          </a:ln>
          <a:effectLst/>
        </p:spPr>
        <p:txBody>
          <a:bodyPr/>
          <a:lstStyle/>
          <a:p>
            <a:pPr marL="342900" indent="-342900">
              <a:spcBef>
                <a:spcPct val="20000"/>
              </a:spcBef>
              <a:buFont typeface="Arial" pitchFamily="34" charset="0"/>
              <a:buChar char="•"/>
            </a:pPr>
            <a:r>
              <a:rPr lang="fr-FR" sz="3200" dirty="0" smtClean="0">
                <a:latin typeface="+mn-lt"/>
              </a:rPr>
              <a:t>Eléments de détermination de l’efficacité globale de la filière:</a:t>
            </a:r>
          </a:p>
          <a:p>
            <a:pPr marL="800100" lvl="1" indent="-342900">
              <a:spcBef>
                <a:spcPct val="20000"/>
              </a:spcBef>
              <a:buFont typeface="Wingdings" pitchFamily="2" charset="2"/>
              <a:buChar char="ü"/>
            </a:pPr>
            <a:r>
              <a:rPr lang="fr-FR" dirty="0" smtClean="0">
                <a:latin typeface="+mn-lt"/>
              </a:rPr>
              <a:t> déterminer les revenus distribués </a:t>
            </a:r>
          </a:p>
          <a:p>
            <a:pPr marL="800100" lvl="1" indent="-342900">
              <a:spcBef>
                <a:spcPct val="20000"/>
              </a:spcBef>
              <a:buFont typeface="Wingdings" pitchFamily="2" charset="2"/>
              <a:buChar char="ü"/>
            </a:pPr>
            <a:r>
              <a:rPr lang="fr-FR" dirty="0" smtClean="0">
                <a:latin typeface="+mn-lt"/>
              </a:rPr>
              <a:t>Apprécier le montant de la VA /participation des producteurs à la création de valeur</a:t>
            </a:r>
          </a:p>
          <a:p>
            <a:pPr marL="800100" lvl="1" indent="-342900">
              <a:spcBef>
                <a:spcPct val="20000"/>
              </a:spcBef>
              <a:buFont typeface="Wingdings" pitchFamily="2" charset="2"/>
              <a:buChar char="ü"/>
            </a:pPr>
            <a:r>
              <a:rPr lang="fr-FR" dirty="0" smtClean="0">
                <a:latin typeface="+mn-lt"/>
              </a:rPr>
              <a:t>Comparaisons possibles avec d’autres filières </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99592" y="0"/>
            <a:ext cx="7772400" cy="1440160"/>
          </a:xfrm>
        </p:spPr>
        <p:txBody>
          <a:bodyPr>
            <a:normAutofit fontScale="90000"/>
          </a:bodyPr>
          <a:lstStyle/>
          <a:p>
            <a:r>
              <a:rPr lang="fr-FR" dirty="0" smtClean="0"/>
              <a:t>Résultats de l’analyse financière</a:t>
            </a:r>
            <a:endParaRPr lang="fr-FR" dirty="0"/>
          </a:p>
        </p:txBody>
      </p:sp>
      <p:sp>
        <p:nvSpPr>
          <p:cNvPr id="4" name="Rectangle 5"/>
          <p:cNvSpPr>
            <a:spLocks noChangeArrowheads="1"/>
          </p:cNvSpPr>
          <p:nvPr/>
        </p:nvSpPr>
        <p:spPr bwMode="auto">
          <a:xfrm>
            <a:off x="539552" y="2060848"/>
            <a:ext cx="8389440" cy="4104456"/>
          </a:xfrm>
          <a:prstGeom prst="rect">
            <a:avLst/>
          </a:prstGeom>
          <a:noFill/>
          <a:ln w="9525">
            <a:noFill/>
            <a:miter lim="800000"/>
            <a:headEnd/>
            <a:tailEnd/>
          </a:ln>
          <a:effectLst/>
        </p:spPr>
        <p:txBody>
          <a:bodyPr/>
          <a:lstStyle/>
          <a:p>
            <a:pPr marL="342900" indent="-342900">
              <a:spcBef>
                <a:spcPct val="20000"/>
              </a:spcBef>
              <a:buFont typeface="Arial" pitchFamily="34" charset="0"/>
              <a:buChar char="•"/>
            </a:pPr>
            <a:r>
              <a:rPr lang="fr-FR" sz="3200" dirty="0" smtClean="0">
                <a:latin typeface="+mn-lt"/>
              </a:rPr>
              <a:t>La formation des prix : </a:t>
            </a:r>
          </a:p>
          <a:p>
            <a:pPr marL="800100" lvl="1" indent="-342900">
              <a:spcBef>
                <a:spcPct val="20000"/>
              </a:spcBef>
              <a:buFont typeface="Wingdings" pitchFamily="2" charset="2"/>
              <a:buChar char="ü"/>
            </a:pPr>
            <a:r>
              <a:rPr lang="fr-FR" dirty="0" smtClean="0">
                <a:latin typeface="+mn-lt"/>
              </a:rPr>
              <a:t> impact de la structure des incitations  sur le partage de la valeur? Volumes financiers concernés?</a:t>
            </a:r>
          </a:p>
          <a:p>
            <a:pPr marL="800100" lvl="1" indent="-342900">
              <a:spcBef>
                <a:spcPct val="20000"/>
              </a:spcBef>
              <a:buFont typeface="Wingdings" pitchFamily="2" charset="2"/>
              <a:buChar char="ü"/>
            </a:pPr>
            <a:r>
              <a:rPr lang="fr-FR" dirty="0" smtClean="0">
                <a:latin typeface="+mn-lt"/>
              </a:rPr>
              <a:t>Qui supporte les risques économiques?</a:t>
            </a:r>
          </a:p>
          <a:p>
            <a:pPr marL="800100" lvl="1" indent="-342900">
              <a:spcBef>
                <a:spcPct val="20000"/>
              </a:spcBef>
              <a:buFont typeface="Wingdings" pitchFamily="2" charset="2"/>
              <a:buChar char="ü"/>
            </a:pPr>
            <a:r>
              <a:rPr lang="fr-FR" dirty="0" smtClean="0">
                <a:latin typeface="+mn-lt"/>
              </a:rPr>
              <a:t>Quel est l’impact de certaines politiques sur les transferts? </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0"/>
            <a:ext cx="7772400" cy="1440160"/>
          </a:xfrm>
        </p:spPr>
        <p:txBody>
          <a:bodyPr>
            <a:normAutofit fontScale="90000"/>
          </a:bodyPr>
          <a:lstStyle/>
          <a:p>
            <a:r>
              <a:rPr lang="fr-FR" dirty="0" smtClean="0"/>
              <a:t>Résultats de l’analyse financière</a:t>
            </a:r>
            <a:endParaRPr lang="fr-FR" dirty="0"/>
          </a:p>
        </p:txBody>
      </p:sp>
      <p:sp>
        <p:nvSpPr>
          <p:cNvPr id="4" name="Rectangle 5"/>
          <p:cNvSpPr>
            <a:spLocks noChangeArrowheads="1"/>
          </p:cNvSpPr>
          <p:nvPr/>
        </p:nvSpPr>
        <p:spPr bwMode="auto">
          <a:xfrm>
            <a:off x="539552" y="2060848"/>
            <a:ext cx="8389440" cy="4104456"/>
          </a:xfrm>
          <a:prstGeom prst="rect">
            <a:avLst/>
          </a:prstGeom>
          <a:noFill/>
          <a:ln w="9525">
            <a:noFill/>
            <a:miter lim="800000"/>
            <a:headEnd/>
            <a:tailEnd/>
          </a:ln>
          <a:effectLst/>
        </p:spPr>
        <p:txBody>
          <a:bodyPr/>
          <a:lstStyle/>
          <a:p>
            <a:pPr marL="342900" indent="-342900">
              <a:spcBef>
                <a:spcPct val="20000"/>
              </a:spcBef>
              <a:buFont typeface="Arial" pitchFamily="34" charset="0"/>
              <a:buChar char="•"/>
            </a:pPr>
            <a:r>
              <a:rPr lang="fr-FR" sz="3200" dirty="0" smtClean="0">
                <a:latin typeface="+mn-lt"/>
              </a:rPr>
              <a:t>L’analyse des transferts</a:t>
            </a:r>
            <a:endParaRPr lang="fr-FR" dirty="0" smtClean="0">
              <a:latin typeface="+mn-lt"/>
            </a:endParaRPr>
          </a:p>
          <a:p>
            <a:pPr marL="1257300" lvl="2" indent="-342900">
              <a:spcBef>
                <a:spcPct val="20000"/>
              </a:spcBef>
              <a:buFont typeface="Wingdings" pitchFamily="2" charset="2"/>
              <a:buChar char="ü"/>
            </a:pPr>
            <a:r>
              <a:rPr lang="fr-FR" dirty="0" smtClean="0">
                <a:latin typeface="+mn-lt"/>
              </a:rPr>
              <a:t>Mise en évidence des arbitrages implicites d’une politique économique  en faisant apparaitre les transferts entre agents.</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ctrTitle"/>
          </p:nvPr>
        </p:nvSpPr>
        <p:spPr>
          <a:xfrm>
            <a:off x="899592" y="2780928"/>
            <a:ext cx="7200800" cy="1800225"/>
          </a:xfrm>
        </p:spPr>
        <p:txBody>
          <a:bodyPr>
            <a:normAutofit fontScale="90000"/>
          </a:bodyPr>
          <a:lstStyle/>
          <a:p>
            <a:r>
              <a:rPr lang="fr-FR" dirty="0" smtClean="0"/>
              <a:t>L’analyse de filière</a:t>
            </a:r>
            <a:br>
              <a:rPr lang="fr-FR" dirty="0" smtClean="0"/>
            </a:br>
            <a:r>
              <a:rPr lang="fr-FR" dirty="0" smtClean="0"/>
              <a:t/>
            </a:r>
            <a:br>
              <a:rPr lang="fr-FR" dirty="0" smtClean="0"/>
            </a:br>
            <a:r>
              <a:rPr lang="fr-FR" sz="4000" dirty="0" smtClean="0"/>
              <a:t>IV.2 . Analyse des effets aux prix du marché</a:t>
            </a:r>
            <a:endParaRPr lang="fr-FR"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260648"/>
            <a:ext cx="7772400" cy="1143000"/>
          </a:xfrm>
        </p:spPr>
        <p:txBody>
          <a:bodyPr>
            <a:normAutofit/>
          </a:bodyPr>
          <a:lstStyle/>
          <a:p>
            <a:r>
              <a:rPr lang="fr-FR" dirty="0" smtClean="0"/>
              <a:t>Principes </a:t>
            </a:r>
            <a:endParaRPr lang="fr-FR" dirty="0"/>
          </a:p>
        </p:txBody>
      </p:sp>
      <p:sp>
        <p:nvSpPr>
          <p:cNvPr id="5" name="Rectangle 5"/>
          <p:cNvSpPr>
            <a:spLocks noChangeArrowheads="1"/>
          </p:cNvSpPr>
          <p:nvPr/>
        </p:nvSpPr>
        <p:spPr bwMode="auto">
          <a:xfrm>
            <a:off x="323528" y="1556792"/>
            <a:ext cx="8677472" cy="5121696"/>
          </a:xfrm>
          <a:prstGeom prst="rect">
            <a:avLst/>
          </a:prstGeom>
          <a:noFill/>
          <a:ln w="9525">
            <a:noFill/>
            <a:miter lim="800000"/>
            <a:headEnd/>
            <a:tailEnd/>
          </a:ln>
          <a:effectLst/>
        </p:spPr>
        <p:txBody>
          <a:bodyPr/>
          <a:lstStyle/>
          <a:p>
            <a:pPr marL="342900" indent="-342900">
              <a:spcBef>
                <a:spcPct val="20000"/>
              </a:spcBef>
              <a:buFontTx/>
              <a:buChar char="•"/>
            </a:pPr>
            <a:r>
              <a:rPr lang="fr-FR" sz="2800" dirty="0" smtClean="0">
                <a:latin typeface="+mj-lt"/>
              </a:rPr>
              <a:t>Objectifs : </a:t>
            </a:r>
          </a:p>
          <a:p>
            <a:pPr marL="342900" indent="-342900">
              <a:spcBef>
                <a:spcPct val="20000"/>
              </a:spcBef>
            </a:pPr>
            <a:r>
              <a:rPr lang="fr-FR" sz="2800" dirty="0" smtClean="0">
                <a:latin typeface="+mj-lt"/>
              </a:rPr>
              <a:t>Analyse des effets induits (effet d’entrainement) en amont des activités productives de la filière, du fait de la demande en consommations intermédiaires.</a:t>
            </a:r>
          </a:p>
          <a:p>
            <a:pPr marL="342900" indent="-342900">
              <a:spcBef>
                <a:spcPct val="20000"/>
              </a:spcBef>
            </a:pPr>
            <a:endParaRPr lang="fr-FR" sz="2800" dirty="0" smtClean="0">
              <a:latin typeface="+mj-lt"/>
            </a:endParaRPr>
          </a:p>
          <a:p>
            <a:pPr marL="342900" indent="-342900">
              <a:spcBef>
                <a:spcPct val="20000"/>
              </a:spcBef>
              <a:buFont typeface="Arial" pitchFamily="34" charset="0"/>
              <a:buChar char="•"/>
            </a:pPr>
            <a:r>
              <a:rPr lang="fr-FR" sz="2800" dirty="0" smtClean="0">
                <a:latin typeface="+mj-lt"/>
              </a:rPr>
              <a:t>3 étapes : </a:t>
            </a:r>
          </a:p>
          <a:p>
            <a:pPr marL="971550" lvl="1" indent="-514350">
              <a:spcBef>
                <a:spcPct val="20000"/>
              </a:spcBef>
              <a:buFont typeface="+mj-lt"/>
              <a:buAutoNum type="arabicPeriod"/>
            </a:pPr>
            <a:r>
              <a:rPr lang="fr-FR" sz="2800" dirty="0" smtClean="0">
                <a:latin typeface="+mj-lt"/>
              </a:rPr>
              <a:t>Calcul des effets directs</a:t>
            </a:r>
          </a:p>
          <a:p>
            <a:pPr marL="971550" lvl="1" indent="-514350">
              <a:spcBef>
                <a:spcPct val="20000"/>
              </a:spcBef>
              <a:buFont typeface="+mj-lt"/>
              <a:buAutoNum type="arabicPeriod"/>
            </a:pPr>
            <a:r>
              <a:rPr lang="fr-FR" sz="2800" dirty="0" smtClean="0">
                <a:latin typeface="+mj-lt"/>
              </a:rPr>
              <a:t>Calcul des effets indirects</a:t>
            </a:r>
          </a:p>
          <a:p>
            <a:pPr marL="971550" lvl="1" indent="-514350">
              <a:spcBef>
                <a:spcPct val="20000"/>
              </a:spcBef>
              <a:buFont typeface="+mj-lt"/>
              <a:buAutoNum type="arabicPeriod"/>
            </a:pPr>
            <a:r>
              <a:rPr lang="fr-FR" sz="2800" dirty="0" smtClean="0">
                <a:latin typeface="+mj-lt"/>
              </a:rPr>
              <a:t>Calcul des effets inclus</a:t>
            </a:r>
          </a:p>
          <a:p>
            <a:pPr marL="342900" indent="-342900">
              <a:spcBef>
                <a:spcPct val="20000"/>
              </a:spcBef>
            </a:pPr>
            <a:endParaRPr lang="fr-FR" sz="2800" dirty="0" smtClean="0">
              <a:latin typeface="+mj-lt"/>
            </a:endParaRPr>
          </a:p>
          <a:p>
            <a:pPr marL="342900" indent="-342900">
              <a:spcBef>
                <a:spcPct val="20000"/>
              </a:spcBef>
            </a:pPr>
            <a:endParaRPr lang="fr-FR" sz="2800" dirty="0" smtClean="0">
              <a:latin typeface="+mj-lt"/>
            </a:endParaRPr>
          </a:p>
          <a:p>
            <a:pPr marL="342900" indent="-342900">
              <a:spcBef>
                <a:spcPct val="20000"/>
              </a:spcBef>
              <a:buFontTx/>
              <a:buChar char="•"/>
            </a:pPr>
            <a:endParaRPr lang="fr-FR" sz="3200" dirty="0" smtClean="0">
              <a:latin typeface="+mn-lt"/>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260648"/>
            <a:ext cx="7772400" cy="1143000"/>
          </a:xfrm>
        </p:spPr>
        <p:txBody>
          <a:bodyPr>
            <a:normAutofit/>
          </a:bodyPr>
          <a:lstStyle/>
          <a:p>
            <a:r>
              <a:rPr lang="fr-FR" dirty="0" smtClean="0">
                <a:solidFill>
                  <a:srgbClr val="FF0000"/>
                </a:solidFill>
              </a:rPr>
              <a:t>Les effets directs</a:t>
            </a:r>
            <a:endParaRPr lang="fr-FR" dirty="0">
              <a:solidFill>
                <a:srgbClr val="FF0000"/>
              </a:solidFill>
            </a:endParaRPr>
          </a:p>
        </p:txBody>
      </p:sp>
      <p:sp>
        <p:nvSpPr>
          <p:cNvPr id="5" name="Rectangle 5"/>
          <p:cNvSpPr>
            <a:spLocks noChangeArrowheads="1"/>
          </p:cNvSpPr>
          <p:nvPr/>
        </p:nvSpPr>
        <p:spPr bwMode="auto">
          <a:xfrm>
            <a:off x="251520" y="1700808"/>
            <a:ext cx="8677472" cy="4608512"/>
          </a:xfrm>
          <a:prstGeom prst="rect">
            <a:avLst/>
          </a:prstGeom>
          <a:noFill/>
          <a:ln w="9525">
            <a:noFill/>
            <a:miter lim="800000"/>
            <a:headEnd/>
            <a:tailEnd/>
          </a:ln>
          <a:effectLst/>
        </p:spPr>
        <p:txBody>
          <a:bodyPr/>
          <a:lstStyle/>
          <a:p>
            <a:pPr marL="342900" indent="-342900">
              <a:spcBef>
                <a:spcPct val="20000"/>
              </a:spcBef>
            </a:pPr>
            <a:r>
              <a:rPr lang="fr-FR" sz="2800" dirty="0" smtClean="0">
                <a:solidFill>
                  <a:srgbClr val="FF0000"/>
                </a:solidFill>
                <a:latin typeface="+mj-lt"/>
              </a:rPr>
              <a:t>Tirés du compte consolidé de la filière et constitué :</a:t>
            </a:r>
          </a:p>
          <a:p>
            <a:pPr marL="800100" lvl="1" indent="-342900">
              <a:spcBef>
                <a:spcPct val="20000"/>
              </a:spcBef>
              <a:buFont typeface="Arial" pitchFamily="34" charset="0"/>
              <a:buChar char="•"/>
            </a:pPr>
            <a:r>
              <a:rPr lang="fr-FR" sz="2800" dirty="0" smtClean="0">
                <a:solidFill>
                  <a:srgbClr val="FF0000"/>
                </a:solidFill>
                <a:latin typeface="+mj-lt"/>
              </a:rPr>
              <a:t> revenus distribués par la filière</a:t>
            </a:r>
          </a:p>
          <a:p>
            <a:pPr marL="1257300" lvl="2" indent="-342900">
              <a:spcBef>
                <a:spcPct val="20000"/>
              </a:spcBef>
              <a:buFont typeface="Arial" pitchFamily="34" charset="0"/>
              <a:buChar char="•"/>
            </a:pPr>
            <a:r>
              <a:rPr lang="fr-FR" sz="2000" dirty="0" smtClean="0">
                <a:latin typeface="+mj-lt"/>
              </a:rPr>
              <a:t>Rémunération du personnel</a:t>
            </a:r>
          </a:p>
          <a:p>
            <a:pPr marL="1257300" lvl="2" indent="-342900">
              <a:spcBef>
                <a:spcPct val="20000"/>
              </a:spcBef>
              <a:buFont typeface="Arial" pitchFamily="34" charset="0"/>
              <a:buChar char="•"/>
            </a:pPr>
            <a:r>
              <a:rPr lang="fr-FR" sz="2000" dirty="0" smtClean="0">
                <a:latin typeface="+mj-lt"/>
              </a:rPr>
              <a:t>Frais financiers</a:t>
            </a:r>
          </a:p>
          <a:p>
            <a:pPr marL="1257300" lvl="2" indent="-342900">
              <a:spcBef>
                <a:spcPct val="20000"/>
              </a:spcBef>
              <a:buFont typeface="Arial" pitchFamily="34" charset="0"/>
              <a:buChar char="•"/>
            </a:pPr>
            <a:r>
              <a:rPr lang="fr-FR" sz="2000" dirty="0" smtClean="0">
                <a:latin typeface="+mj-lt"/>
              </a:rPr>
              <a:t>Taxes affectés aux produits</a:t>
            </a:r>
          </a:p>
          <a:p>
            <a:pPr marL="1257300" lvl="2" indent="-342900">
              <a:spcBef>
                <a:spcPct val="20000"/>
              </a:spcBef>
              <a:buFont typeface="Arial" pitchFamily="34" charset="0"/>
              <a:buChar char="•"/>
            </a:pPr>
            <a:r>
              <a:rPr lang="fr-FR" sz="2000" dirty="0" smtClean="0">
                <a:latin typeface="+mj-lt"/>
              </a:rPr>
              <a:t>Résultat d’exploitation </a:t>
            </a:r>
          </a:p>
          <a:p>
            <a:pPr marL="800100" lvl="1" indent="-342900">
              <a:spcBef>
                <a:spcPct val="20000"/>
              </a:spcBef>
              <a:buFont typeface="Arial" pitchFamily="34" charset="0"/>
              <a:buChar char="•"/>
            </a:pPr>
            <a:r>
              <a:rPr lang="fr-FR" sz="2800" dirty="0" smtClean="0">
                <a:solidFill>
                  <a:srgbClr val="FF0000"/>
                </a:solidFill>
                <a:latin typeface="+mj-lt"/>
              </a:rPr>
              <a:t>+ les taxes à l’importation et les droits de douanes </a:t>
            </a:r>
            <a:r>
              <a:rPr lang="fr-FR" sz="2800" dirty="0" smtClean="0">
                <a:latin typeface="+mj-lt"/>
              </a:rPr>
              <a:t>(</a:t>
            </a:r>
            <a:r>
              <a:rPr lang="fr-FR" sz="2800" dirty="0" err="1" smtClean="0">
                <a:latin typeface="+mj-lt"/>
              </a:rPr>
              <a:t>cf</a:t>
            </a:r>
            <a:r>
              <a:rPr lang="fr-FR" sz="2800" dirty="0" smtClean="0">
                <a:latin typeface="+mj-lt"/>
              </a:rPr>
              <a:t> CI importées des agents de la filière)</a:t>
            </a:r>
          </a:p>
          <a:p>
            <a:pPr marL="800100" lvl="1" indent="-342900">
              <a:spcBef>
                <a:spcPct val="20000"/>
              </a:spcBef>
              <a:buFont typeface="Arial" pitchFamily="34" charset="0"/>
              <a:buChar char="•"/>
            </a:pPr>
            <a:r>
              <a:rPr lang="fr-FR" sz="2800" dirty="0" smtClean="0">
                <a:solidFill>
                  <a:srgbClr val="FF0000"/>
                </a:solidFill>
                <a:latin typeface="+mj-lt"/>
              </a:rPr>
              <a:t>- le montant des subventions ou indemnités </a:t>
            </a:r>
            <a:r>
              <a:rPr lang="fr-FR" sz="2800" dirty="0" smtClean="0">
                <a:latin typeface="+mj-lt"/>
              </a:rPr>
              <a:t>(</a:t>
            </a:r>
            <a:r>
              <a:rPr lang="fr-FR" sz="2800" dirty="0" err="1" smtClean="0">
                <a:latin typeface="+mj-lt"/>
              </a:rPr>
              <a:t>cf</a:t>
            </a:r>
            <a:r>
              <a:rPr lang="fr-FR" sz="2800" dirty="0" smtClean="0">
                <a:latin typeface="+mj-lt"/>
              </a:rPr>
              <a:t> ressources du compte consolidé)</a:t>
            </a:r>
          </a:p>
          <a:p>
            <a:pPr marL="342900" indent="-342900">
              <a:spcBef>
                <a:spcPct val="20000"/>
              </a:spcBef>
            </a:pPr>
            <a:endParaRPr lang="fr-FR" sz="2800" dirty="0" smtClean="0">
              <a:latin typeface="+mj-lt"/>
            </a:endParaRPr>
          </a:p>
          <a:p>
            <a:pPr marL="342900" indent="-342900">
              <a:spcBef>
                <a:spcPct val="20000"/>
              </a:spcBef>
            </a:pPr>
            <a:endParaRPr lang="fr-FR" sz="2800" dirty="0" smtClean="0">
              <a:latin typeface="+mj-lt"/>
            </a:endParaRPr>
          </a:p>
          <a:p>
            <a:pPr marL="342900" indent="-342900">
              <a:spcBef>
                <a:spcPct val="20000"/>
              </a:spcBef>
              <a:buFontTx/>
              <a:buChar char="•"/>
            </a:pPr>
            <a:endParaRPr lang="fr-FR" sz="3200" dirty="0" smtClean="0">
              <a:latin typeface="+mn-lt"/>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Fonderie">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12134</TotalTime>
  <Words>5804</Words>
  <Application>Microsoft Office PowerPoint</Application>
  <PresentationFormat>Affichage à l'écran (4:3)</PresentationFormat>
  <Paragraphs>1045</Paragraphs>
  <Slides>136</Slides>
  <Notes>63</Notes>
  <HiddenSlides>2</HiddenSlides>
  <MMClips>0</MMClips>
  <ScaleCrop>false</ScaleCrop>
  <HeadingPairs>
    <vt:vector size="8" baseType="variant">
      <vt:variant>
        <vt:lpstr>Polices utilisées</vt:lpstr>
      </vt:variant>
      <vt:variant>
        <vt:i4>6</vt:i4>
      </vt:variant>
      <vt:variant>
        <vt:lpstr>Thème</vt:lpstr>
      </vt:variant>
      <vt:variant>
        <vt:i4>1</vt:i4>
      </vt:variant>
      <vt:variant>
        <vt:lpstr>Serveurs OLE incorporés</vt:lpstr>
      </vt:variant>
      <vt:variant>
        <vt:i4>1</vt:i4>
      </vt:variant>
      <vt:variant>
        <vt:lpstr>Titres des diapositives</vt:lpstr>
      </vt:variant>
      <vt:variant>
        <vt:i4>136</vt:i4>
      </vt:variant>
    </vt:vector>
  </HeadingPairs>
  <TitlesOfParts>
    <vt:vector size="144" baseType="lpstr">
      <vt:lpstr>Arial</vt:lpstr>
      <vt:lpstr>Arial Narrow</vt:lpstr>
      <vt:lpstr>Calibri</vt:lpstr>
      <vt:lpstr>Times New Roman</vt:lpstr>
      <vt:lpstr>Wingdings</vt:lpstr>
      <vt:lpstr>Wingdings 2</vt:lpstr>
      <vt:lpstr>Débit</vt:lpstr>
      <vt:lpstr>Équation</vt:lpstr>
      <vt:lpstr>Pratique de l’analyse des filières </vt:lpstr>
      <vt:lpstr>Déroulement </vt:lpstr>
      <vt:lpstr>I. Cadre général de l’analyse de filière </vt:lpstr>
      <vt:lpstr>I. Cadre général de l’analyse de filière   I.1. Qu’est qu’une filière?</vt:lpstr>
      <vt:lpstr>Définition de  « filière de production »</vt:lpstr>
      <vt:lpstr> Agent économique</vt:lpstr>
      <vt:lpstr>   Agent économique  </vt:lpstr>
      <vt:lpstr>Agent économique</vt:lpstr>
      <vt:lpstr>Fonctions et activités de l’agent économique</vt:lpstr>
      <vt:lpstr> Flux entre agents</vt:lpstr>
      <vt:lpstr>Le marché</vt:lpstr>
      <vt:lpstr>Le marché</vt:lpstr>
      <vt:lpstr>I. Cadre général de l’analyse de filière   I.2. Filière et concepts associés</vt:lpstr>
      <vt:lpstr>Traduire « filière » en anglais </vt:lpstr>
      <vt:lpstr>« Subsector-Industry »</vt:lpstr>
      <vt:lpstr>« Supply chain management »</vt:lpstr>
      <vt:lpstr>« Value chain » (Porter, 1973)</vt:lpstr>
      <vt:lpstr>« Value chain et supply chain »</vt:lpstr>
      <vt:lpstr>I. Cadre général de l’analyse de filière   I.3. En pratique, Grandes étapes de l’analyse et grands types d’analyse Vue générale</vt:lpstr>
      <vt:lpstr>Présentation PowerPoint</vt:lpstr>
      <vt:lpstr>Grandes étapes</vt:lpstr>
      <vt:lpstr>Délimitation de la filière</vt:lpstr>
      <vt:lpstr>Collecte de l’information</vt:lpstr>
      <vt:lpstr>Analyse de l’information Analyse organisationnelle et fonctionnelle</vt:lpstr>
      <vt:lpstr>Analyse de l’information Analyse des relations et transactions</vt:lpstr>
      <vt:lpstr>Analyse de l’information Analyse économique et financière</vt:lpstr>
      <vt:lpstr>Analyse de l’information Analyse politique et sociale</vt:lpstr>
      <vt:lpstr>Diagnostic et recommandations</vt:lpstr>
      <vt:lpstr>II. Analyse fonctionnelle et identification des flux</vt:lpstr>
      <vt:lpstr>Identification de la structure et du fonctionnement de la filière</vt:lpstr>
      <vt:lpstr>Tableau d’analyse fonctionnelle</vt:lpstr>
      <vt:lpstr>Tableau d’analyse fonctionnelle</vt:lpstr>
      <vt:lpstr>Organisation de la filière câpre au Maroc</vt:lpstr>
      <vt:lpstr>Organisation de la filière fraise - Maroc</vt:lpstr>
      <vt:lpstr>Organisation de la filière lait au Maroc</vt:lpstr>
      <vt:lpstr>Attention aux contours de la filière!</vt:lpstr>
      <vt:lpstr>Le découpage et les contours de la filière dépendent des objectifs de l’analyse</vt:lpstr>
      <vt:lpstr>    EXERCICE  Du terrain à l’analyse fonctionnelle de la filière</vt:lpstr>
      <vt:lpstr>III. relations  entre acteurs au sein de la filière: Transactions, contrats et arrangements </vt:lpstr>
      <vt:lpstr>Différents types de relations entre acteurs dépendantes de :</vt:lpstr>
      <vt:lpstr>Différents types de relations entre acteurs dépendantes de :</vt:lpstr>
      <vt:lpstr>Transactions et contrats</vt:lpstr>
      <vt:lpstr>Pourquoi passer un contrat?</vt:lpstr>
      <vt:lpstr>Pourquoi passer un contrat?</vt:lpstr>
      <vt:lpstr>Pourquoi passer un contrat?</vt:lpstr>
      <vt:lpstr>Les différentes composantes du contrat entre agents d’une filière - relations verticales- </vt:lpstr>
      <vt:lpstr>Les différentes composantes du contrat entre agents d’une filière</vt:lpstr>
      <vt:lpstr>Les différentes composantes du contrat entre agents d’une filière</vt:lpstr>
      <vt:lpstr>Les différentes composantes du contrat entre agents d’une filière</vt:lpstr>
      <vt:lpstr>Incitations, contrôle et informations</vt:lpstr>
      <vt:lpstr>Les différentes composantes du contrat entre agents d’une filière</vt:lpstr>
      <vt:lpstr>Les différentes composantes du contrat entre agents d’une filière</vt:lpstr>
      <vt:lpstr>    </vt:lpstr>
      <vt:lpstr>contrat et accès aux facteurs de production - relations « horizontales »-</vt:lpstr>
      <vt:lpstr>L’arrangement informel</vt:lpstr>
      <vt:lpstr>L’arrangement informel exemple de l’accès à l’eau</vt:lpstr>
      <vt:lpstr>L’arrangement informel- exemple de l’accès à l’eau</vt:lpstr>
      <vt:lpstr>Analyse des contrats et arrangements Questions clés-récapitulatif</vt:lpstr>
      <vt:lpstr>Analyse des contrats et arrangements Questions clés-récapitulatif</vt:lpstr>
      <vt:lpstr>Transactions et négociations</vt:lpstr>
      <vt:lpstr>Analyse de la négociation Eléments clés</vt:lpstr>
      <vt:lpstr>Analyse de la négociation Eléments clés</vt:lpstr>
      <vt:lpstr>SCHEMA RECAPITULATIF</vt:lpstr>
      <vt:lpstr>IV. L’analyse économique et financière de filière   1. Analyse financière 2. Analyse des effets au prix du marché 3. Analyse aux prix de référence </vt:lpstr>
      <vt:lpstr>L’analyse économique et financière  (FAO, 94) PRINCIPES </vt:lpstr>
      <vt:lpstr>Résultats attendus</vt:lpstr>
      <vt:lpstr>Résultats attendus</vt:lpstr>
      <vt:lpstr>Résultats attendus</vt:lpstr>
      <vt:lpstr>L’analyse de filière  IV.1 . Analyse financière</vt:lpstr>
      <vt:lpstr>Facteurs de production</vt:lpstr>
      <vt:lpstr>Facteurs de production</vt:lpstr>
      <vt:lpstr>Facteurs de production</vt:lpstr>
      <vt:lpstr>Facteurs de production</vt:lpstr>
      <vt:lpstr>Le résultat brut d’exploitation (RBE)</vt:lpstr>
      <vt:lpstr>Le résultat net d’exploitation (RNE)</vt:lpstr>
      <vt:lpstr>La valeur ajoutée brute</vt:lpstr>
      <vt:lpstr>La valeur ajoutée nette</vt:lpstr>
      <vt:lpstr>La valeur ajoutée</vt:lpstr>
      <vt:lpstr>Valeur ajoutée et distribution de revenus</vt:lpstr>
      <vt:lpstr>VA Intérieure et VA Nationale</vt:lpstr>
      <vt:lpstr>Le compte consolidé de la filière</vt:lpstr>
      <vt:lpstr>En pratique</vt:lpstr>
      <vt:lpstr>Les comptes des agents</vt:lpstr>
      <vt:lpstr>Le compte de production (agent)</vt:lpstr>
      <vt:lpstr>Le compte d’exploitation (agent)</vt:lpstr>
      <vt:lpstr>Le compte de production –exploitation (agent)</vt:lpstr>
      <vt:lpstr>Les comptes des agents Remarques pour la mise en œuvre</vt:lpstr>
      <vt:lpstr>Le compte consolidé de filière</vt:lpstr>
      <vt:lpstr>Le compte consolidé de la filière</vt:lpstr>
      <vt:lpstr>Le compte consolidé de la filière</vt:lpstr>
      <vt:lpstr>Résultats de l’analyse financière</vt:lpstr>
      <vt:lpstr>Analyse financière</vt:lpstr>
      <vt:lpstr>Résultats de l’analyse financière</vt:lpstr>
      <vt:lpstr>Résultats de l’analyse financière</vt:lpstr>
      <vt:lpstr>Résultats de l’analyse financière</vt:lpstr>
      <vt:lpstr>Résultats de l’analyse financière</vt:lpstr>
      <vt:lpstr>L’analyse de filière  IV.2 . Analyse des effets aux prix du marché</vt:lpstr>
      <vt:lpstr>Principes </vt:lpstr>
      <vt:lpstr>Les effets directs</vt:lpstr>
      <vt:lpstr>Valeur ajoutée directe</vt:lpstr>
      <vt:lpstr>Les effets indirects</vt:lpstr>
      <vt:lpstr>Les effets inclus</vt:lpstr>
      <vt:lpstr>Gain net en devises</vt:lpstr>
      <vt:lpstr>Revenus directs distribués</vt:lpstr>
      <vt:lpstr>En pratique</vt:lpstr>
      <vt:lpstr>Méthode et eléments d’analyse</vt:lpstr>
      <vt:lpstr>Comparaison entre politiques économiques</vt:lpstr>
      <vt:lpstr>Quelques critères Croissance économique par valorisation des ressources nationales</vt:lpstr>
      <vt:lpstr>Quelques critères Impacts sur le budget de l’Etat</vt:lpstr>
      <vt:lpstr>L’analyse de filière  IV.3 . Analyse des effets aux prix de référence</vt:lpstr>
      <vt:lpstr>Définitions préalables Prix de référence/ prix d’efficacité </vt:lpstr>
      <vt:lpstr>Définitions préalables : Cout d’opportunité/ valeur d’usage</vt:lpstr>
      <vt:lpstr>Définitions préalables : Prix de parité/ prix frontière</vt:lpstr>
      <vt:lpstr>Présentation PowerPoint</vt:lpstr>
      <vt:lpstr>Evaluer le prix de référence</vt:lpstr>
      <vt:lpstr>Evaluer le prix de référence</vt:lpstr>
      <vt:lpstr>Evaluer le prix de référence et le prix d’efficacité</vt:lpstr>
      <vt:lpstr>Principes de l’analyse au prix de référence </vt:lpstr>
      <vt:lpstr>Analyse au prix d’efficacité ETAPES</vt:lpstr>
      <vt:lpstr>Analyse au prix d’efficacité ETAPES</vt:lpstr>
      <vt:lpstr>Méthode et eléments d’analyse</vt:lpstr>
      <vt:lpstr>Matrice d’analyse des politiques</vt:lpstr>
      <vt:lpstr>Matrice d’analyse des politiques</vt:lpstr>
      <vt:lpstr>Matrice d’analyse des politiques</vt:lpstr>
      <vt:lpstr>Critères d’analyse</vt:lpstr>
      <vt:lpstr>Critères d’analyse</vt:lpstr>
      <vt:lpstr>Critères d’analyse</vt:lpstr>
      <vt:lpstr>Critères d’analyse</vt:lpstr>
      <vt:lpstr>Analyse financière et économique </vt:lpstr>
      <vt:lpstr>EXERCICE 1 / Interprétation</vt:lpstr>
      <vt:lpstr>EXERCICE 2</vt:lpstr>
      <vt:lpstr>CONCLUSION ET SYNTHESE</vt:lpstr>
      <vt:lpstr>CONCLUSION ET SYNTHESE</vt:lpstr>
      <vt:lpstr>Conclusion et synthèse</vt:lpstr>
      <vt:lpstr>Conclusion et synthèse</vt:lpstr>
      <vt:lpstr>Conclusion et synthèse</vt:lpstr>
    </vt:vector>
  </TitlesOfParts>
  <Company>ENGREF</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Gestion des services publics d’eau et d’assainissement</dc:title>
  <dc:creator>Guillem CANNEVA</dc:creator>
  <cp:lastModifiedBy>YaSsInE EdDaHbI</cp:lastModifiedBy>
  <cp:revision>814</cp:revision>
  <dcterms:created xsi:type="dcterms:W3CDTF">2008-11-12T10:42:15Z</dcterms:created>
  <dcterms:modified xsi:type="dcterms:W3CDTF">2013-06-11T17:06:49Z</dcterms:modified>
</cp:coreProperties>
</file>