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1"/>
  </p:notesMasterIdLst>
  <p:sldIdLst>
    <p:sldId id="512" r:id="rId2"/>
    <p:sldId id="303" r:id="rId3"/>
    <p:sldId id="397" r:id="rId4"/>
    <p:sldId id="409" r:id="rId5"/>
    <p:sldId id="403" r:id="rId6"/>
    <p:sldId id="374" r:id="rId7"/>
    <p:sldId id="407" r:id="rId8"/>
    <p:sldId id="269" r:id="rId9"/>
    <p:sldId id="270" r:id="rId10"/>
    <p:sldId id="508" r:id="rId11"/>
    <p:sldId id="513" r:id="rId12"/>
    <p:sldId id="518" r:id="rId13"/>
    <p:sldId id="530" r:id="rId14"/>
    <p:sldId id="521" r:id="rId15"/>
    <p:sldId id="271" r:id="rId16"/>
    <p:sldId id="387" r:id="rId17"/>
    <p:sldId id="429" r:id="rId18"/>
    <p:sldId id="430" r:id="rId19"/>
    <p:sldId id="433" r:id="rId20"/>
    <p:sldId id="273" r:id="rId21"/>
    <p:sldId id="533" r:id="rId22"/>
    <p:sldId id="534" r:id="rId23"/>
    <p:sldId id="535" r:id="rId24"/>
    <p:sldId id="537" r:id="rId25"/>
    <p:sldId id="274" r:id="rId26"/>
    <p:sldId id="275" r:id="rId27"/>
    <p:sldId id="431" r:id="rId28"/>
    <p:sldId id="356" r:id="rId29"/>
    <p:sldId id="357" r:id="rId30"/>
    <p:sldId id="411" r:id="rId31"/>
    <p:sldId id="503" r:id="rId32"/>
    <p:sldId id="505" r:id="rId33"/>
    <p:sldId id="509" r:id="rId34"/>
    <p:sldId id="415" r:id="rId35"/>
    <p:sldId id="538" r:id="rId36"/>
    <p:sldId id="363" r:id="rId37"/>
    <p:sldId id="364" r:id="rId38"/>
    <p:sldId id="365" r:id="rId39"/>
    <p:sldId id="366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  <a:srgbClr val="FFFF99"/>
    <a:srgbClr val="9900CC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78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Relationship Id="rId9" Type="http://schemas.openxmlformats.org/officeDocument/2006/relationships/image" Target="../media/image88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93.wmf"/><Relationship Id="rId7" Type="http://schemas.openxmlformats.org/officeDocument/2006/relationships/image" Target="../media/image97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image" Target="../media/image112.wmf"/><Relationship Id="rId7" Type="http://schemas.openxmlformats.org/officeDocument/2006/relationships/image" Target="../media/image116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Relationship Id="rId9" Type="http://schemas.openxmlformats.org/officeDocument/2006/relationships/image" Target="../media/image11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4" Type="http://schemas.openxmlformats.org/officeDocument/2006/relationships/image" Target="../media/image12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10" Type="http://schemas.openxmlformats.org/officeDocument/2006/relationships/image" Target="../media/image54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CD912-69BA-4E18-A158-14D906641120}" type="datetimeFigureOut">
              <a:rPr lang="fr-FR" smtClean="0"/>
              <a:pPr/>
              <a:t>04/06/2013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2208F-ABF6-4863-B2E8-3EF7900271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ITSMAER 2012-2013 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*ECOULEMENT A SURFACE LIBRE*</a:t>
            </a: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2208F-ABF6-4863-B2E8-3EF790027138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5ED-0536-4270-AE8A-C476DFBC7628}" type="datetimeFigureOut">
              <a:rPr lang="fr-FR" smtClean="0"/>
              <a:pPr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757-8165-4764-93AC-885EC21034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5ED-0536-4270-AE8A-C476DFBC7628}" type="datetimeFigureOut">
              <a:rPr lang="fr-FR" smtClean="0"/>
              <a:pPr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757-8165-4764-93AC-885EC21034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5ED-0536-4270-AE8A-C476DFBC7628}" type="datetimeFigureOut">
              <a:rPr lang="fr-FR" smtClean="0"/>
              <a:pPr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757-8165-4764-93AC-885EC21034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26635-7385-48DF-9C1F-360BCD7A5B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60B6B-452A-4509-A825-73C0248EDB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5ED-0536-4270-AE8A-C476DFBC7628}" type="datetimeFigureOut">
              <a:rPr lang="fr-FR" smtClean="0"/>
              <a:pPr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757-8165-4764-93AC-885EC21034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5ED-0536-4270-AE8A-C476DFBC7628}" type="datetimeFigureOut">
              <a:rPr lang="fr-FR" smtClean="0"/>
              <a:pPr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757-8165-4764-93AC-885EC21034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5ED-0536-4270-AE8A-C476DFBC7628}" type="datetimeFigureOut">
              <a:rPr lang="fr-FR" smtClean="0"/>
              <a:pPr/>
              <a:t>04/06/2013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757-8165-4764-93AC-885EC21034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5ED-0536-4270-AE8A-C476DFBC7628}" type="datetimeFigureOut">
              <a:rPr lang="fr-FR" smtClean="0"/>
              <a:pPr/>
              <a:t>04/06/2013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757-8165-4764-93AC-885EC21034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5ED-0536-4270-AE8A-C476DFBC7628}" type="datetimeFigureOut">
              <a:rPr lang="fr-FR" smtClean="0"/>
              <a:pPr/>
              <a:t>04/06/2013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757-8165-4764-93AC-885EC21034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5ED-0536-4270-AE8A-C476DFBC7628}" type="datetimeFigureOut">
              <a:rPr lang="fr-FR" smtClean="0"/>
              <a:pPr/>
              <a:t>04/06/2013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757-8165-4764-93AC-885EC21034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5ED-0536-4270-AE8A-C476DFBC7628}" type="datetimeFigureOut">
              <a:rPr lang="fr-FR" smtClean="0"/>
              <a:pPr/>
              <a:t>04/06/2013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757-8165-4764-93AC-885EC21034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D5ED-0536-4270-AE8A-C476DFBC7628}" type="datetimeFigureOut">
              <a:rPr lang="fr-FR" smtClean="0"/>
              <a:pPr/>
              <a:t>04/06/2013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757-8165-4764-93AC-885EC21034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CD5ED-0536-4270-AE8A-C476DFBC7628}" type="datetimeFigureOut">
              <a:rPr lang="fr-FR" smtClean="0"/>
              <a:pPr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8757-8165-4764-93AC-885EC21034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Diam%C3%A8tre_hydraulique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4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5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5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5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oleObject" Target="../embeddings/oleObject64.bin"/><Relationship Id="rId3" Type="http://schemas.openxmlformats.org/officeDocument/2006/relationships/image" Target="../media/image89.emf"/><Relationship Id="rId7" Type="http://schemas.openxmlformats.org/officeDocument/2006/relationships/oleObject" Target="../embeddings/oleObject58.bin"/><Relationship Id="rId12" Type="http://schemas.openxmlformats.org/officeDocument/2006/relationships/oleObject" Target="../embeddings/oleObject6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2.bin"/><Relationship Id="rId5" Type="http://schemas.openxmlformats.org/officeDocument/2006/relationships/image" Target="../media/image90.png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6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6.bin"/><Relationship Id="rId9" Type="http://schemas.openxmlformats.org/officeDocument/2006/relationships/oleObject" Target="../embeddings/oleObject7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7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4" Type="http://schemas.openxmlformats.org/officeDocument/2006/relationships/image" Target="../media/image109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image" Target="../media/image119.png"/><Relationship Id="rId7" Type="http://schemas.openxmlformats.org/officeDocument/2006/relationships/oleObject" Target="../embeddings/oleObject86.bin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5.bin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4.bin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3.bin"/><Relationship Id="rId9" Type="http://schemas.openxmlformats.org/officeDocument/2006/relationships/oleObject" Target="../embeddings/oleObject8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95.bin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98.bin"/><Relationship Id="rId4" Type="http://schemas.openxmlformats.org/officeDocument/2006/relationships/oleObject" Target="../embeddings/oleObject9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105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108.bin"/><Relationship Id="rId4" Type="http://schemas.openxmlformats.org/officeDocument/2006/relationships/oleObject" Target="../embeddings/oleObject10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110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03648" y="2132856"/>
            <a:ext cx="6192688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ECOULEMENTS  A SURFACE  LIBRE</a:t>
            </a:r>
            <a:endParaRPr lang="fr-FR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635896" y="3789040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BNIAICHE  EL  Amine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95936" y="4293096"/>
            <a:ext cx="115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ITSMAERB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771800" y="4869160"/>
            <a:ext cx="4759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Département : «  </a:t>
            </a:r>
            <a:r>
              <a:rPr lang="fr-FR" i="1" dirty="0" smtClean="0"/>
              <a:t>Gestion  &amp;  Maîtrise  de  l’Eau </a:t>
            </a:r>
            <a:r>
              <a:rPr lang="fr-FR" dirty="0" smtClean="0"/>
              <a:t>»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283968" y="53732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945" name="Picture 1" descr="C:\Users\Bniaiche\Desktop\Ecoulement à surface libre\ESL\EcoulementsPermanentsUniformesVar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8" y="3212976"/>
            <a:ext cx="8820472" cy="3573016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781717" y="2852936"/>
            <a:ext cx="2798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Types  d’écoulement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44624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/>
              <a:t>Variabilité dans le temps</a:t>
            </a:r>
          </a:p>
          <a:p>
            <a:pPr algn="just"/>
            <a:r>
              <a:rPr lang="fr-FR" dirty="0" smtClean="0"/>
              <a:t>On parle d'un écoulement </a:t>
            </a:r>
            <a:r>
              <a:rPr lang="fr-FR" b="1" i="1" dirty="0" smtClean="0">
                <a:solidFill>
                  <a:srgbClr val="FF0000"/>
                </a:solidFill>
              </a:rPr>
              <a:t>permanent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si la </a:t>
            </a:r>
            <a:r>
              <a:rPr lang="fr-FR" u="sng" dirty="0" smtClean="0">
                <a:hlinkClick r:id="rId3" tooltip="Diamètre hydraulique"/>
              </a:rPr>
              <a:t>profondeur hydraulique</a:t>
            </a:r>
            <a:r>
              <a:rPr lang="fr-FR" dirty="0" smtClean="0"/>
              <a:t> et les </a:t>
            </a:r>
            <a:r>
              <a:rPr lang="fr-FR" u="sng" dirty="0" smtClean="0">
                <a:hlinkClick r:id="rId3" tooltip="Diamètre hydraulique"/>
              </a:rPr>
              <a:t>vitesses moyennes </a:t>
            </a:r>
            <a:r>
              <a:rPr lang="fr-FR" dirty="0" smtClean="0"/>
              <a:t>et </a:t>
            </a:r>
            <a:r>
              <a:rPr lang="fr-FR" u="sng" dirty="0" smtClean="0">
                <a:hlinkClick r:id="rId3" tooltip="Diamètre hydraulique"/>
              </a:rPr>
              <a:t>ponctuelles</a:t>
            </a:r>
            <a:r>
              <a:rPr lang="fr-FR" dirty="0" smtClean="0"/>
              <a:t> de l'écoulement du canal ne varient pas dans le temps. l'écoulement est considéré </a:t>
            </a:r>
            <a:r>
              <a:rPr lang="fr-FR" i="1" dirty="0" smtClean="0">
                <a:solidFill>
                  <a:srgbClr val="FF0000"/>
                </a:solidFill>
              </a:rPr>
              <a:t>non-permanent</a:t>
            </a:r>
            <a:r>
              <a:rPr lang="fr-FR" dirty="0" smtClean="0"/>
              <a:t> si la profondeur hydraulique </a:t>
            </a:r>
            <a:r>
              <a:rPr lang="fr-FR" u="sng" dirty="0" smtClean="0"/>
              <a:t>varie dans le temps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155679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/>
              <a:t>Variabilité dans l'espace</a:t>
            </a:r>
          </a:p>
          <a:p>
            <a:pPr algn="just"/>
            <a:r>
              <a:rPr lang="fr-FR" dirty="0" smtClean="0"/>
              <a:t>L'écoulement d'un canal est </a:t>
            </a:r>
            <a:r>
              <a:rPr lang="fr-FR" b="1" i="1" dirty="0" smtClean="0">
                <a:solidFill>
                  <a:srgbClr val="FF0000"/>
                </a:solidFill>
              </a:rPr>
              <a:t>uniforme</a:t>
            </a:r>
            <a:r>
              <a:rPr lang="fr-FR" dirty="0" smtClean="0"/>
              <a:t> si la </a:t>
            </a:r>
            <a:r>
              <a:rPr lang="fr-FR" u="sng" dirty="0" smtClean="0">
                <a:hlinkClick r:id="rId3" tooltip="Diamètre hydraulique"/>
              </a:rPr>
              <a:t>profondeur hydraulique </a:t>
            </a:r>
            <a:r>
              <a:rPr lang="fr-FR" dirty="0" smtClean="0"/>
              <a:t>et la </a:t>
            </a:r>
            <a:r>
              <a:rPr lang="fr-FR" u="sng" dirty="0" smtClean="0">
                <a:hlinkClick r:id="rId3" tooltip="Diamètre hydraulique"/>
              </a:rPr>
              <a:t>vitesse</a:t>
            </a:r>
            <a:r>
              <a:rPr lang="fr-FR" dirty="0" smtClean="0"/>
              <a:t> restent </a:t>
            </a:r>
            <a:r>
              <a:rPr lang="fr-FR" b="1" u="sng" dirty="0" smtClean="0"/>
              <a:t>invariables</a:t>
            </a:r>
            <a:r>
              <a:rPr lang="fr-FR" dirty="0" smtClean="0"/>
              <a:t> dans les diverses sections du canal. L'écoulement d'un canal est </a:t>
            </a:r>
            <a:r>
              <a:rPr lang="fr-FR" b="1" i="1" dirty="0" smtClean="0">
                <a:solidFill>
                  <a:srgbClr val="FF0000"/>
                </a:solidFill>
              </a:rPr>
              <a:t>non-uniforme</a:t>
            </a:r>
            <a:r>
              <a:rPr lang="fr-FR" dirty="0" smtClean="0"/>
              <a:t> si la profondeur hydraulique et la vitesse </a:t>
            </a:r>
            <a:r>
              <a:rPr lang="fr-FR" u="sng" dirty="0" smtClean="0"/>
              <a:t>change d'une section à l'autre </a:t>
            </a:r>
            <a:r>
              <a:rPr lang="fr-FR" dirty="0" smtClean="0"/>
              <a:t>du canal.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6316" y="6146720"/>
            <a:ext cx="2747675" cy="738664"/>
          </a:xfrm>
          <a:prstGeom prst="rect">
            <a:avLst/>
          </a:prstGeom>
          <a:solidFill>
            <a:srgbClr val="FFFF99"/>
          </a:solidFill>
          <a:ln>
            <a:solidFill>
              <a:srgbClr val="FF66FF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i="1" dirty="0" smtClean="0"/>
              <a:t>1-Ecoulement Uniforme</a:t>
            </a:r>
          </a:p>
          <a:p>
            <a:r>
              <a:rPr lang="fr-FR" sz="1400" b="1" i="1" dirty="0" smtClean="0"/>
              <a:t>2-Ecoulement graduellement varié</a:t>
            </a:r>
          </a:p>
          <a:p>
            <a:r>
              <a:rPr lang="fr-FR" sz="1400" b="1" i="1" dirty="0" smtClean="0"/>
              <a:t>3-Ecoulement rapidement varié</a:t>
            </a:r>
            <a:endParaRPr lang="fr-FR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0"/>
                                        <p:tgtEl>
                                          <p:spTgt spid="85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72009" y="116632"/>
            <a:ext cx="4355975" cy="3240360"/>
            <a:chOff x="1" y="44624"/>
            <a:chExt cx="4355975" cy="3168352"/>
          </a:xfrm>
        </p:grpSpPr>
        <p:pic>
          <p:nvPicPr>
            <p:cNvPr id="91750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44624"/>
              <a:ext cx="4355975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ZoneTexte 7"/>
            <p:cNvSpPr txBox="1"/>
            <p:nvPr/>
          </p:nvSpPr>
          <p:spPr>
            <a:xfrm>
              <a:off x="1979712" y="2452826"/>
              <a:ext cx="12069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FFFF00"/>
                  </a:solidFill>
                </a:rPr>
                <a:t>Déversoir</a:t>
              </a:r>
              <a:endParaRPr lang="fr-FR" sz="20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 flipH="1" flipV="1">
              <a:off x="2195736" y="2132856"/>
              <a:ext cx="144016" cy="288032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èche vers le bas 10"/>
            <p:cNvSpPr/>
            <p:nvPr/>
          </p:nvSpPr>
          <p:spPr>
            <a:xfrm flipV="1">
              <a:off x="2411760" y="692696"/>
              <a:ext cx="144016" cy="360040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175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0389"/>
            <a:ext cx="4572000" cy="321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7524328" y="260648"/>
            <a:ext cx="1206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Déversoir</a:t>
            </a:r>
            <a:endParaRPr lang="fr-FR" sz="2000" b="1" dirty="0">
              <a:solidFill>
                <a:srgbClr val="FFFF00"/>
              </a:solidFill>
            </a:endParaRPr>
          </a:p>
        </p:txBody>
      </p:sp>
      <p:cxnSp>
        <p:nvCxnSpPr>
          <p:cNvPr id="18" name="Connecteur droit avec flèche 17"/>
          <p:cNvCxnSpPr>
            <a:stCxn id="16" idx="1"/>
          </p:cNvCxnSpPr>
          <p:nvPr/>
        </p:nvCxnSpPr>
        <p:spPr>
          <a:xfrm flipH="1">
            <a:off x="7380312" y="460703"/>
            <a:ext cx="144016" cy="23199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èche vers le bas 18"/>
          <p:cNvSpPr/>
          <p:nvPr/>
        </p:nvSpPr>
        <p:spPr>
          <a:xfrm rot="2340000">
            <a:off x="5854916" y="2491602"/>
            <a:ext cx="277069" cy="63268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Picture 2" descr="C:\Mes documents\Photos cours\Ormvat\ORMVAT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769568"/>
            <a:ext cx="64087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4644008" y="4509120"/>
            <a:ext cx="2088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Seuil du déversoir</a:t>
            </a:r>
            <a:endParaRPr lang="fr-FR" sz="2000" b="1" dirty="0">
              <a:solidFill>
                <a:srgbClr val="FFFF00"/>
              </a:solidFill>
            </a:endParaRPr>
          </a:p>
        </p:txBody>
      </p:sp>
      <p:cxnSp>
        <p:nvCxnSpPr>
          <p:cNvPr id="23" name="Connecteur droit avec flèche 22"/>
          <p:cNvCxnSpPr>
            <a:stCxn id="21" idx="1"/>
          </p:cNvCxnSpPr>
          <p:nvPr/>
        </p:nvCxnSpPr>
        <p:spPr>
          <a:xfrm flipH="1">
            <a:off x="4355976" y="4709175"/>
            <a:ext cx="288032" cy="37600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923928" y="3356992"/>
            <a:ext cx="99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Ressauts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4788024" y="1844824"/>
            <a:ext cx="1944216" cy="1584176"/>
          </a:xfrm>
          <a:prstGeom prst="straightConnector1">
            <a:avLst/>
          </a:prstGeom>
          <a:ln w="28575">
            <a:solidFill>
              <a:srgbClr val="FF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3059832" y="3645024"/>
            <a:ext cx="1008112" cy="648072"/>
          </a:xfrm>
          <a:prstGeom prst="straightConnector1">
            <a:avLst/>
          </a:prstGeom>
          <a:ln w="28575">
            <a:solidFill>
              <a:srgbClr val="FF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79512" y="188640"/>
            <a:ext cx="4392488" cy="3600400"/>
            <a:chOff x="467544" y="332656"/>
            <a:chExt cx="8263467" cy="6096000"/>
          </a:xfrm>
        </p:grpSpPr>
        <p:pic>
          <p:nvPicPr>
            <p:cNvPr id="918530" name="Picture 2" descr="C:\Users\Bniaiche\Desktop\japr\Photos ouvrages\Photo018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332656"/>
              <a:ext cx="8128000" cy="6096000"/>
            </a:xfrm>
            <a:prstGeom prst="rect">
              <a:avLst/>
            </a:prstGeom>
            <a:noFill/>
          </p:spPr>
        </p:pic>
        <p:sp>
          <p:nvSpPr>
            <p:cNvPr id="4" name="Flèche droite 3"/>
            <p:cNvSpPr/>
            <p:nvPr/>
          </p:nvSpPr>
          <p:spPr>
            <a:xfrm rot="19374884">
              <a:off x="4855908" y="2132856"/>
              <a:ext cx="792088" cy="504056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766949" y="476672"/>
              <a:ext cx="7964062" cy="57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rgbClr val="FFFF00"/>
                  </a:solidFill>
                </a:rPr>
                <a:t>Ecoulement uniforme dans un canal trapézoïdal</a:t>
              </a:r>
              <a:endParaRPr lang="fr-FR" sz="16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7" name="Picture 2" descr="C:\Mes documents\Photos cours\Irrigation\Gravit\Rés collectifs\confect canal Iaire 1(cou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44999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53" descr="C:\Mes documents\Photos cours\Ormvat\ORMVAT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914278"/>
            <a:ext cx="5688632" cy="282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915816" y="4458598"/>
            <a:ext cx="4507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FF00"/>
                </a:solidFill>
              </a:rPr>
              <a:t>Ecoulement uniforme dans un canal semi circulaire</a:t>
            </a:r>
            <a:endParaRPr lang="fr-FR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7" y="44624"/>
            <a:ext cx="435597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3098" y="44624"/>
            <a:ext cx="4644008" cy="335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475656" y="404664"/>
            <a:ext cx="811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Chute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42910" y="36459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Écoulement au-dessous d’une vanne</a:t>
            </a:r>
            <a:endParaRPr lang="fr-FR" sz="2000" b="1" dirty="0">
              <a:solidFill>
                <a:srgbClr val="FFFF00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899592" y="3573016"/>
            <a:ext cx="7056784" cy="3212976"/>
            <a:chOff x="304800" y="304800"/>
            <a:chExt cx="8798721" cy="5867400"/>
          </a:xfrm>
        </p:grpSpPr>
        <p:pic>
          <p:nvPicPr>
            <p:cNvPr id="8" name="Picture 2" descr="section longitudinale d'une succesion de chute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304800"/>
              <a:ext cx="8534400" cy="586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Ellipse 8"/>
            <p:cNvSpPr/>
            <p:nvPr/>
          </p:nvSpPr>
          <p:spPr>
            <a:xfrm>
              <a:off x="3563888" y="2492896"/>
              <a:ext cx="720080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5580112" y="3356992"/>
              <a:ext cx="720080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084168" y="980728"/>
              <a:ext cx="30193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</a:rPr>
                <a:t>Ressauts hydrauliques</a:t>
              </a:r>
              <a:endParaRPr lang="fr-FR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H="1">
              <a:off x="4139952" y="1412776"/>
              <a:ext cx="2016224" cy="1080120"/>
            </a:xfrm>
            <a:prstGeom prst="straightConnector1">
              <a:avLst/>
            </a:prstGeom>
            <a:ln>
              <a:solidFill>
                <a:srgbClr val="99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H="1">
              <a:off x="6084168" y="1412776"/>
              <a:ext cx="72008" cy="1944216"/>
            </a:xfrm>
            <a:prstGeom prst="straightConnector1">
              <a:avLst/>
            </a:prstGeom>
            <a:ln>
              <a:solidFill>
                <a:srgbClr val="99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29615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9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17032"/>
            <a:ext cx="73448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331640" y="3212976"/>
            <a:ext cx="3019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Ressauts hydrauliques</a:t>
            </a:r>
            <a:endParaRPr lang="fr-FR" sz="2400" b="1" dirty="0">
              <a:solidFill>
                <a:srgbClr val="002060"/>
              </a:solidFill>
            </a:endParaRPr>
          </a:p>
        </p:txBody>
      </p:sp>
      <p:cxnSp>
        <p:nvCxnSpPr>
          <p:cNvPr id="7" name="Connecteur droit avec flèche 6"/>
          <p:cNvCxnSpPr>
            <a:stCxn id="5" idx="3"/>
          </p:cNvCxnSpPr>
          <p:nvPr/>
        </p:nvCxnSpPr>
        <p:spPr>
          <a:xfrm flipV="1">
            <a:off x="4350993" y="2564904"/>
            <a:ext cx="581047" cy="878905"/>
          </a:xfrm>
          <a:prstGeom prst="straightConnector1">
            <a:avLst/>
          </a:prstGeom>
          <a:ln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5" idx="3"/>
          </p:cNvCxnSpPr>
          <p:nvPr/>
        </p:nvCxnSpPr>
        <p:spPr>
          <a:xfrm>
            <a:off x="4350993" y="3443809"/>
            <a:ext cx="1733175" cy="2217439"/>
          </a:xfrm>
          <a:prstGeom prst="straightConnector1">
            <a:avLst/>
          </a:prstGeom>
          <a:ln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èche droite 9"/>
          <p:cNvSpPr>
            <a:spLocks noChangeAspect="1"/>
          </p:cNvSpPr>
          <p:nvPr/>
        </p:nvSpPr>
        <p:spPr>
          <a:xfrm rot="1606115">
            <a:off x="1437956" y="4390093"/>
            <a:ext cx="495000" cy="27013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442336" y="5230941"/>
            <a:ext cx="1417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Ecoulement  </a:t>
            </a:r>
          </a:p>
          <a:p>
            <a:r>
              <a:rPr lang="fr-FR" b="1" dirty="0" smtClean="0">
                <a:solidFill>
                  <a:srgbClr val="FFFF00"/>
                </a:solidFill>
              </a:rPr>
              <a:t>torrentiel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030498" y="4582869"/>
            <a:ext cx="142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Ecoulement  fluvial</a:t>
            </a:r>
            <a:endParaRPr lang="fr-FR" b="1" dirty="0">
              <a:solidFill>
                <a:srgbClr val="FFFF00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4427984" y="6178751"/>
            <a:ext cx="0" cy="360040"/>
          </a:xfrm>
          <a:prstGeom prst="line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8172400" y="5373216"/>
            <a:ext cx="0" cy="1116000"/>
          </a:xfrm>
          <a:prstGeom prst="line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995936" y="6165304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r>
              <a:rPr lang="fr-FR" sz="1200" dirty="0" smtClean="0"/>
              <a:t>1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812360" y="5661248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</a:t>
            </a:r>
            <a:r>
              <a:rPr lang="fr-FR" sz="1200" dirty="0" smtClean="0"/>
              <a:t>2</a:t>
            </a:r>
            <a:endParaRPr lang="fr-FR" dirty="0"/>
          </a:p>
        </p:txBody>
      </p:sp>
      <p:sp>
        <p:nvSpPr>
          <p:cNvPr id="18" name="Ellipse 17"/>
          <p:cNvSpPr/>
          <p:nvPr/>
        </p:nvSpPr>
        <p:spPr>
          <a:xfrm rot="20997515">
            <a:off x="5073525" y="5288131"/>
            <a:ext cx="1584176" cy="936104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95536" y="116632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C00000"/>
                </a:solidFill>
              </a:rPr>
              <a:t>II-ECOULEMENT UNIFORME:</a:t>
            </a:r>
            <a:endParaRPr lang="fr-FR" sz="2400" b="1" i="1" dirty="0">
              <a:solidFill>
                <a:srgbClr val="C0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55576" y="600943"/>
            <a:ext cx="705678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i="1" dirty="0" smtClean="0"/>
              <a:t>y, S, V, Q sont constants (géométrie, pente et nature de parois constantes)</a:t>
            </a:r>
            <a:endParaRPr lang="fr-FR" i="1" dirty="0"/>
          </a:p>
        </p:txBody>
      </p:sp>
      <p:sp>
        <p:nvSpPr>
          <p:cNvPr id="28" name="Rectangle 27"/>
          <p:cNvSpPr/>
          <p:nvPr/>
        </p:nvSpPr>
        <p:spPr>
          <a:xfrm>
            <a:off x="683568" y="980728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tx2"/>
                </a:solidFill>
              </a:rPr>
              <a:t>II.1- Equation du régime uniforme: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83568" y="1301859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Considérons 2 section de fluide 1 et 2; d’après le théorème de Bernoulli, la perte de charge unitaire entre 1 et 2 est:</a:t>
            </a:r>
            <a:endParaRPr lang="fr-FR" sz="1600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764034" y="1988840"/>
          <a:ext cx="1935758" cy="576064"/>
        </p:xfrm>
        <a:graphic>
          <a:graphicData uri="http://schemas.openxmlformats.org/presentationml/2006/ole">
            <p:oleObj spid="_x0000_s30722" name="Equação" r:id="rId3" imgW="1295280" imgH="393480" progId="Equation.3">
              <p:embed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2815344" y="1999701"/>
          <a:ext cx="2764768" cy="565203"/>
        </p:xfrm>
        <a:graphic>
          <a:graphicData uri="http://schemas.openxmlformats.org/presentationml/2006/ole">
            <p:oleObj spid="_x0000_s30723" name="Équation" r:id="rId4" imgW="2082600" imgH="444240" progId="Equation.3">
              <p:embed/>
            </p:oleObj>
          </a:graphicData>
        </a:graphic>
      </p:graphicFrame>
      <p:sp>
        <p:nvSpPr>
          <p:cNvPr id="50" name="ZoneTexte 49"/>
          <p:cNvSpPr txBox="1"/>
          <p:nvPr/>
        </p:nvSpPr>
        <p:spPr>
          <a:xfrm>
            <a:off x="755576" y="25556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y= et V = </a:t>
            </a:r>
            <a:r>
              <a:rPr lang="fr-FR" dirty="0" err="1" smtClean="0"/>
              <a:t>Cstes</a:t>
            </a:r>
            <a:endParaRPr lang="fr-FR" dirty="0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827584" y="2911475"/>
          <a:ext cx="2952328" cy="589533"/>
        </p:xfrm>
        <a:graphic>
          <a:graphicData uri="http://schemas.openxmlformats.org/presentationml/2006/ole">
            <p:oleObj spid="_x0000_s30724" name="Equação" r:id="rId5" imgW="1930320" imgH="419040" progId="Equation.3">
              <p:embed/>
            </p:oleObj>
          </a:graphicData>
        </a:graphic>
      </p:graphicFrame>
      <p:graphicFrame>
        <p:nvGraphicFramePr>
          <p:cNvPr id="51" name="Object 10"/>
          <p:cNvGraphicFramePr>
            <a:graphicFrameLocks noChangeAspect="1"/>
          </p:cNvGraphicFramePr>
          <p:nvPr/>
        </p:nvGraphicFramePr>
        <p:xfrm>
          <a:off x="1155100" y="4180185"/>
          <a:ext cx="1944216" cy="832991"/>
        </p:xfrm>
        <a:graphic>
          <a:graphicData uri="http://schemas.openxmlformats.org/presentationml/2006/ole">
            <p:oleObj spid="_x0000_s30728" name="Équation" r:id="rId6" imgW="850680" imgH="634680" progId="Equation.3">
              <p:embed/>
            </p:oleObj>
          </a:graphicData>
        </a:graphic>
      </p:graphicFrame>
      <p:sp>
        <p:nvSpPr>
          <p:cNvPr id="52" name="ZoneTexte 51"/>
          <p:cNvSpPr txBox="1"/>
          <p:nvPr/>
        </p:nvSpPr>
        <p:spPr>
          <a:xfrm>
            <a:off x="3171324" y="4324201"/>
            <a:ext cx="3200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C: coefficient de Chézy (nature de paroi)</a:t>
            </a:r>
            <a:endParaRPr lang="fr-FR" sz="1400" dirty="0"/>
          </a:p>
        </p:txBody>
      </p:sp>
      <p:graphicFrame>
        <p:nvGraphicFramePr>
          <p:cNvPr id="53" name="Object 11"/>
          <p:cNvGraphicFramePr>
            <a:graphicFrameLocks noChangeAspect="1"/>
          </p:cNvGraphicFramePr>
          <p:nvPr/>
        </p:nvGraphicFramePr>
        <p:xfrm>
          <a:off x="899592" y="5517232"/>
          <a:ext cx="2952328" cy="980728"/>
        </p:xfrm>
        <a:graphic>
          <a:graphicData uri="http://schemas.openxmlformats.org/presentationml/2006/ole">
            <p:oleObj spid="_x0000_s30729" name="Équation" r:id="rId7" imgW="1854000" imgH="647640" progId="Equation.3">
              <p:embed/>
            </p:oleObj>
          </a:graphicData>
        </a:graphic>
      </p:graphicFrame>
      <p:sp>
        <p:nvSpPr>
          <p:cNvPr id="54" name="ZoneTexte 53"/>
          <p:cNvSpPr txBox="1"/>
          <p:nvPr/>
        </p:nvSpPr>
        <p:spPr>
          <a:xfrm>
            <a:off x="1043608" y="6522839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n: Coefficient de rugosité)</a:t>
            </a:r>
            <a:endParaRPr lang="fr-FR" sz="1400" dirty="0"/>
          </a:p>
        </p:txBody>
      </p:sp>
      <p:graphicFrame>
        <p:nvGraphicFramePr>
          <p:cNvPr id="56" name="Object 13"/>
          <p:cNvGraphicFramePr>
            <a:graphicFrameLocks noChangeAspect="1"/>
          </p:cNvGraphicFramePr>
          <p:nvPr/>
        </p:nvGraphicFramePr>
        <p:xfrm>
          <a:off x="6732240" y="5721102"/>
          <a:ext cx="2324100" cy="704850"/>
        </p:xfrm>
        <a:graphic>
          <a:graphicData uri="http://schemas.openxmlformats.org/presentationml/2006/ole">
            <p:oleObj spid="_x0000_s30731" name="Équation" r:id="rId8" imgW="1054080" imgH="393480" progId="Equation.3">
              <p:embed/>
            </p:oleObj>
          </a:graphicData>
        </a:graphic>
      </p:graphicFrame>
      <p:graphicFrame>
        <p:nvGraphicFramePr>
          <p:cNvPr id="30732" name="Object 12"/>
          <p:cNvGraphicFramePr>
            <a:graphicFrameLocks noChangeAspect="1"/>
          </p:cNvGraphicFramePr>
          <p:nvPr/>
        </p:nvGraphicFramePr>
        <p:xfrm>
          <a:off x="755576" y="5013176"/>
          <a:ext cx="7423150" cy="503238"/>
        </p:xfrm>
        <a:graphic>
          <a:graphicData uri="http://schemas.openxmlformats.org/presentationml/2006/ole">
            <p:oleObj spid="_x0000_s30732" name="Équation" r:id="rId9" imgW="4356000" imgH="393480" progId="Equation.3">
              <p:embed/>
            </p:oleObj>
          </a:graphicData>
        </a:graphic>
      </p:graphicFrame>
      <p:sp>
        <p:nvSpPr>
          <p:cNvPr id="57" name="ZoneTexte 56"/>
          <p:cNvSpPr txBox="1"/>
          <p:nvPr/>
        </p:nvSpPr>
        <p:spPr>
          <a:xfrm>
            <a:off x="3923928" y="5921896"/>
            <a:ext cx="3270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dirty="0" smtClean="0"/>
              <a:t>Ou </a:t>
            </a:r>
            <a:endParaRPr lang="fr-FR" dirty="0"/>
          </a:p>
        </p:txBody>
      </p:sp>
      <p:graphicFrame>
        <p:nvGraphicFramePr>
          <p:cNvPr id="30733" name="Object 13"/>
          <p:cNvGraphicFramePr>
            <a:graphicFrameLocks noChangeAspect="1"/>
          </p:cNvGraphicFramePr>
          <p:nvPr/>
        </p:nvGraphicFramePr>
        <p:xfrm>
          <a:off x="4283968" y="5719319"/>
          <a:ext cx="2016125" cy="704850"/>
        </p:xfrm>
        <a:graphic>
          <a:graphicData uri="http://schemas.openxmlformats.org/presentationml/2006/ole">
            <p:oleObj spid="_x0000_s30733" name="Équation" r:id="rId10" imgW="914400" imgH="393480" progId="Equation.3">
              <p:embed/>
            </p:oleObj>
          </a:graphicData>
        </a:graphic>
      </p:graphicFrame>
      <p:sp>
        <p:nvSpPr>
          <p:cNvPr id="58" name="ZoneTexte 57"/>
          <p:cNvSpPr txBox="1"/>
          <p:nvPr/>
        </p:nvSpPr>
        <p:spPr>
          <a:xfrm>
            <a:off x="6399094" y="5935343"/>
            <a:ext cx="2440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dirty="0" smtClean="0"/>
              <a:t>et </a:t>
            </a:r>
            <a:endParaRPr lang="fr-FR" dirty="0"/>
          </a:p>
        </p:txBody>
      </p:sp>
      <p:grpSp>
        <p:nvGrpSpPr>
          <p:cNvPr id="71" name="Groupe 70"/>
          <p:cNvGrpSpPr/>
          <p:nvPr/>
        </p:nvGrpSpPr>
        <p:grpSpPr>
          <a:xfrm>
            <a:off x="5796136" y="1052737"/>
            <a:ext cx="3185981" cy="2232246"/>
            <a:chOff x="5796136" y="1052737"/>
            <a:chExt cx="3185981" cy="2232246"/>
          </a:xfrm>
        </p:grpSpPr>
        <p:grpSp>
          <p:nvGrpSpPr>
            <p:cNvPr id="68" name="Groupe 67"/>
            <p:cNvGrpSpPr/>
            <p:nvPr/>
          </p:nvGrpSpPr>
          <p:grpSpPr>
            <a:xfrm>
              <a:off x="5796136" y="1052737"/>
              <a:ext cx="3185981" cy="2232246"/>
              <a:chOff x="5796136" y="1052737"/>
              <a:chExt cx="3185981" cy="2232246"/>
            </a:xfrm>
          </p:grpSpPr>
          <p:grpSp>
            <p:nvGrpSpPr>
              <p:cNvPr id="49" name="Groupe 48"/>
              <p:cNvGrpSpPr/>
              <p:nvPr/>
            </p:nvGrpSpPr>
            <p:grpSpPr>
              <a:xfrm>
                <a:off x="5868144" y="1052737"/>
                <a:ext cx="3113973" cy="2232246"/>
                <a:chOff x="5580112" y="4357905"/>
                <a:chExt cx="3402005" cy="2455471"/>
              </a:xfrm>
            </p:grpSpPr>
            <p:sp>
              <p:nvSpPr>
                <p:cNvPr id="37" name="ZoneTexte 36"/>
                <p:cNvSpPr txBox="1"/>
                <p:nvPr/>
              </p:nvSpPr>
              <p:spPr>
                <a:xfrm>
                  <a:off x="6838505" y="6551766"/>
                  <a:ext cx="36004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100" dirty="0" smtClean="0">
                      <a:sym typeface="Symbol"/>
                    </a:rPr>
                    <a:t>x</a:t>
                  </a:r>
                  <a:endParaRPr lang="fr-FR" sz="1100" dirty="0"/>
                </a:p>
              </p:txBody>
            </p:sp>
            <p:grpSp>
              <p:nvGrpSpPr>
                <p:cNvPr id="48" name="Groupe 47"/>
                <p:cNvGrpSpPr/>
                <p:nvPr/>
              </p:nvGrpSpPr>
              <p:grpSpPr>
                <a:xfrm>
                  <a:off x="5580112" y="4357905"/>
                  <a:ext cx="3402005" cy="2253155"/>
                  <a:chOff x="5263616" y="4361516"/>
                  <a:chExt cx="3718501" cy="2150450"/>
                </a:xfrm>
              </p:grpSpPr>
              <p:grpSp>
                <p:nvGrpSpPr>
                  <p:cNvPr id="47" name="Groupe 46"/>
                  <p:cNvGrpSpPr/>
                  <p:nvPr/>
                </p:nvGrpSpPr>
                <p:grpSpPr>
                  <a:xfrm>
                    <a:off x="5263616" y="4361516"/>
                    <a:ext cx="3718501" cy="1947804"/>
                    <a:chOff x="5263616" y="4361516"/>
                    <a:chExt cx="3718501" cy="1947804"/>
                  </a:xfrm>
                </p:grpSpPr>
                <p:grpSp>
                  <p:nvGrpSpPr>
                    <p:cNvPr id="8" name="Groupe 42"/>
                    <p:cNvGrpSpPr/>
                    <p:nvPr/>
                  </p:nvGrpSpPr>
                  <p:grpSpPr>
                    <a:xfrm>
                      <a:off x="5263616" y="4361516"/>
                      <a:ext cx="3643968" cy="1893167"/>
                      <a:chOff x="6588224" y="5283875"/>
                      <a:chExt cx="2016224" cy="1295382"/>
                    </a:xfrm>
                  </p:grpSpPr>
                  <p:cxnSp>
                    <p:nvCxnSpPr>
                      <p:cNvPr id="17" name="Connecteur droit 16"/>
                      <p:cNvCxnSpPr/>
                      <p:nvPr/>
                    </p:nvCxnSpPr>
                    <p:spPr>
                      <a:xfrm>
                        <a:off x="6588224" y="5405386"/>
                        <a:ext cx="0" cy="1173871"/>
                      </a:xfrm>
                      <a:prstGeom prst="line">
                        <a:avLst/>
                      </a:prstGeom>
                      <a:ln>
                        <a:headEnd type="arrow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Connecteur droit avec flèche 17"/>
                      <p:cNvCxnSpPr/>
                      <p:nvPr/>
                    </p:nvCxnSpPr>
                    <p:spPr>
                      <a:xfrm>
                        <a:off x="6588224" y="6579257"/>
                        <a:ext cx="2016224" cy="0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" name="Connecteur droit 18"/>
                      <p:cNvCxnSpPr/>
                      <p:nvPr/>
                    </p:nvCxnSpPr>
                    <p:spPr>
                      <a:xfrm>
                        <a:off x="6876256" y="5861892"/>
                        <a:ext cx="1368152" cy="326075"/>
                      </a:xfrm>
                      <a:prstGeom prst="line">
                        <a:avLst/>
                      </a:prstGeom>
                      <a:ln w="57150" cmpd="thickThin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0" name="ZoneTexte 19"/>
                      <p:cNvSpPr txBox="1"/>
                      <p:nvPr/>
                    </p:nvSpPr>
                    <p:spPr>
                      <a:xfrm>
                        <a:off x="6588225" y="5283875"/>
                        <a:ext cx="143633" cy="23161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fr-FR" sz="1600" dirty="0" smtClean="0"/>
                          <a:t>Z</a:t>
                        </a:r>
                        <a:endParaRPr lang="fr-FR" sz="1600" dirty="0"/>
                      </a:p>
                    </p:txBody>
                  </p:sp>
                  <p:cxnSp>
                    <p:nvCxnSpPr>
                      <p:cNvPr id="21" name="Connecteur droit 20"/>
                      <p:cNvCxnSpPr>
                        <a:cxnSpLocks noChangeAspect="1"/>
                      </p:cNvCxnSpPr>
                      <p:nvPr/>
                    </p:nvCxnSpPr>
                    <p:spPr>
                      <a:xfrm>
                        <a:off x="6942267" y="5594239"/>
                        <a:ext cx="1326247" cy="358643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2" name="Flèche droite 21"/>
                      <p:cNvSpPr>
                        <a:spLocks noChangeAspect="1"/>
                      </p:cNvSpPr>
                      <p:nvPr/>
                    </p:nvSpPr>
                    <p:spPr>
                      <a:xfrm rot="681006">
                        <a:off x="7405373" y="5856551"/>
                        <a:ext cx="239028" cy="86592"/>
                      </a:xfrm>
                      <a:prstGeom prst="rightArrow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  <p:sp>
                  <p:nvSpPr>
                    <p:cNvPr id="9" name="ZoneTexte 8"/>
                    <p:cNvSpPr txBox="1"/>
                    <p:nvPr/>
                  </p:nvSpPr>
                  <p:spPr>
                    <a:xfrm>
                      <a:off x="8658902" y="5970817"/>
                      <a:ext cx="323215" cy="33850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1600" dirty="0" smtClean="0"/>
                        <a:t>x</a:t>
                      </a:r>
                      <a:endParaRPr lang="fr-FR" sz="1600" dirty="0"/>
                    </a:p>
                  </p:txBody>
                </p:sp>
                <p:cxnSp>
                  <p:nvCxnSpPr>
                    <p:cNvPr id="10" name="Connecteur droit 9"/>
                    <p:cNvCxnSpPr/>
                    <p:nvPr/>
                  </p:nvCxnSpPr>
                  <p:spPr>
                    <a:xfrm>
                      <a:off x="6171280" y="4872051"/>
                      <a:ext cx="0" cy="415744"/>
                    </a:xfrm>
                    <a:prstGeom prst="line">
                      <a:avLst/>
                    </a:prstGeom>
                    <a:ln w="12700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headEnd type="triangl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" name="ZoneTexte 10"/>
                    <p:cNvSpPr txBox="1"/>
                    <p:nvPr/>
                  </p:nvSpPr>
                  <p:spPr>
                    <a:xfrm>
                      <a:off x="5966118" y="5233917"/>
                      <a:ext cx="323215" cy="2615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1100" dirty="0" smtClean="0"/>
                        <a:t>1</a:t>
                      </a:r>
                      <a:endParaRPr lang="fr-FR" sz="1100" dirty="0"/>
                    </a:p>
                  </p:txBody>
                </p:sp>
              </p:grpSp>
              <p:cxnSp>
                <p:nvCxnSpPr>
                  <p:cNvPr id="24" name="Connecteur droit 23"/>
                  <p:cNvCxnSpPr/>
                  <p:nvPr/>
                </p:nvCxnSpPr>
                <p:spPr>
                  <a:xfrm>
                    <a:off x="7596336" y="5161577"/>
                    <a:ext cx="0" cy="415744"/>
                  </a:xfrm>
                  <a:prstGeom prst="line">
                    <a:avLst/>
                  </a:prstGeom>
                  <a:ln w="12700">
                    <a:solidFill>
                      <a:schemeClr val="accent2">
                        <a:lumMod val="50000"/>
                      </a:schemeClr>
                    </a:solidFill>
                    <a:prstDash val="solid"/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ZoneTexte 28"/>
                  <p:cNvSpPr txBox="1"/>
                  <p:nvPr/>
                </p:nvSpPr>
                <p:spPr>
                  <a:xfrm>
                    <a:off x="7380312" y="5495487"/>
                    <a:ext cx="323215" cy="2615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100" dirty="0" smtClean="0"/>
                      <a:t>2</a:t>
                    </a:r>
                    <a:endParaRPr lang="fr-FR" sz="1100" dirty="0"/>
                  </a:p>
                </p:txBody>
              </p:sp>
              <p:cxnSp>
                <p:nvCxnSpPr>
                  <p:cNvPr id="33" name="Connecteur droit 32"/>
                  <p:cNvCxnSpPr/>
                  <p:nvPr/>
                </p:nvCxnSpPr>
                <p:spPr>
                  <a:xfrm>
                    <a:off x="6156176" y="5293630"/>
                    <a:ext cx="0" cy="944873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Connecteur droit 33"/>
                  <p:cNvCxnSpPr/>
                  <p:nvPr/>
                </p:nvCxnSpPr>
                <p:spPr>
                  <a:xfrm>
                    <a:off x="7596336" y="5571087"/>
                    <a:ext cx="0" cy="680309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ZoneTexte 35"/>
                  <p:cNvSpPr txBox="1"/>
                  <p:nvPr/>
                </p:nvSpPr>
                <p:spPr>
                  <a:xfrm>
                    <a:off x="5865528" y="6237312"/>
                    <a:ext cx="469849" cy="274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100" dirty="0" smtClean="0"/>
                      <a:t>x</a:t>
                    </a:r>
                    <a:r>
                      <a:rPr lang="fr-FR" sz="700" dirty="0" smtClean="0"/>
                      <a:t>1</a:t>
                    </a:r>
                    <a:endParaRPr lang="fr-FR" sz="1100" dirty="0"/>
                  </a:p>
                </p:txBody>
              </p:sp>
              <p:sp>
                <p:nvSpPr>
                  <p:cNvPr id="38" name="ZoneTexte 37"/>
                  <p:cNvSpPr txBox="1"/>
                  <p:nvPr/>
                </p:nvSpPr>
                <p:spPr>
                  <a:xfrm>
                    <a:off x="7452320" y="6237311"/>
                    <a:ext cx="476899" cy="274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100" dirty="0" smtClean="0"/>
                      <a:t>x</a:t>
                    </a:r>
                    <a:r>
                      <a:rPr lang="fr-FR" sz="700" dirty="0" smtClean="0"/>
                      <a:t>2</a:t>
                    </a:r>
                    <a:endParaRPr lang="fr-FR" sz="1100" dirty="0"/>
                  </a:p>
                </p:txBody>
              </p:sp>
              <p:cxnSp>
                <p:nvCxnSpPr>
                  <p:cNvPr id="40" name="Connecteur droit 39"/>
                  <p:cNvCxnSpPr/>
                  <p:nvPr/>
                </p:nvCxnSpPr>
                <p:spPr>
                  <a:xfrm>
                    <a:off x="6106108" y="6481800"/>
                    <a:ext cx="1512000" cy="0"/>
                  </a:xfrm>
                  <a:prstGeom prst="line">
                    <a:avLst/>
                  </a:prstGeom>
                  <a:ln>
                    <a:headEnd type="arrow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Connecteur droit 41"/>
                  <p:cNvCxnSpPr/>
                  <p:nvPr/>
                </p:nvCxnSpPr>
                <p:spPr>
                  <a:xfrm flipH="1">
                    <a:off x="7721986" y="5689712"/>
                    <a:ext cx="540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Arc 43"/>
                  <p:cNvSpPr/>
                  <p:nvPr/>
                </p:nvSpPr>
                <p:spPr>
                  <a:xfrm flipH="1">
                    <a:off x="7884368" y="5628590"/>
                    <a:ext cx="72008" cy="144016"/>
                  </a:xfrm>
                  <a:prstGeom prst="arc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5" name="ZoneTexte 44"/>
                  <p:cNvSpPr txBox="1"/>
                  <p:nvPr/>
                </p:nvSpPr>
                <p:spPr>
                  <a:xfrm>
                    <a:off x="7598809" y="5492376"/>
                    <a:ext cx="28245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200" dirty="0" smtClean="0">
                        <a:sym typeface="Symbol"/>
                      </a:rPr>
                      <a:t></a:t>
                    </a:r>
                    <a:endParaRPr lang="fr-FR" sz="1200" dirty="0"/>
                  </a:p>
                </p:txBody>
              </p:sp>
            </p:grpSp>
          </p:grpSp>
          <p:sp>
            <p:nvSpPr>
              <p:cNvPr id="59" name="ZoneTexte 58"/>
              <p:cNvSpPr txBox="1">
                <a:spLocks noChangeAspect="1"/>
              </p:cNvSpPr>
              <p:nvPr/>
            </p:nvSpPr>
            <p:spPr>
              <a:xfrm rot="720000">
                <a:off x="6912599" y="2126367"/>
                <a:ext cx="6904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/>
                  <a:t>Pente I</a:t>
                </a:r>
                <a:endParaRPr lang="fr-FR" sz="1400" dirty="0"/>
              </a:p>
            </p:txBody>
          </p:sp>
          <p:cxnSp>
            <p:nvCxnSpPr>
              <p:cNvPr id="62" name="Connecteur droit 61"/>
              <p:cNvCxnSpPr/>
              <p:nvPr/>
            </p:nvCxnSpPr>
            <p:spPr>
              <a:xfrm flipH="1">
                <a:off x="5868143" y="1928531"/>
                <a:ext cx="756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 flipH="1">
                <a:off x="5868144" y="1550353"/>
                <a:ext cx="756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ZoneTexte 64"/>
              <p:cNvSpPr txBox="1"/>
              <p:nvPr/>
            </p:nvSpPr>
            <p:spPr>
              <a:xfrm>
                <a:off x="5797315" y="1886635"/>
                <a:ext cx="2824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err="1" smtClean="0"/>
                  <a:t>Zf</a:t>
                </a:r>
                <a:endParaRPr lang="fr-FR" sz="1000" dirty="0"/>
              </a:p>
            </p:txBody>
          </p:sp>
          <p:sp>
            <p:nvSpPr>
              <p:cNvPr id="66" name="ZoneTexte 65"/>
              <p:cNvSpPr txBox="1"/>
              <p:nvPr/>
            </p:nvSpPr>
            <p:spPr>
              <a:xfrm>
                <a:off x="6417858" y="1598603"/>
                <a:ext cx="24237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smtClean="0"/>
                  <a:t>y</a:t>
                </a:r>
                <a:endParaRPr lang="fr-FR" sz="1000" dirty="0"/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5796136" y="1372963"/>
                <a:ext cx="24397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smtClean="0"/>
                  <a:t>Z</a:t>
                </a:r>
                <a:endParaRPr lang="fr-FR" sz="1000" dirty="0"/>
              </a:p>
            </p:txBody>
          </p:sp>
        </p:grpSp>
        <p:sp>
          <p:nvSpPr>
            <p:cNvPr id="69" name="Triangle isocèle 68"/>
            <p:cNvSpPr>
              <a:spLocks noChangeAspect="1"/>
            </p:cNvSpPr>
            <p:nvPr/>
          </p:nvSpPr>
          <p:spPr>
            <a:xfrm rot="11340000">
              <a:off x="7380312" y="1667552"/>
              <a:ext cx="72008" cy="4571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ZoneTexte 69"/>
            <p:cNvSpPr txBox="1">
              <a:spLocks noChangeAspect="1"/>
            </p:cNvSpPr>
            <p:nvPr/>
          </p:nvSpPr>
          <p:spPr>
            <a:xfrm rot="720000">
              <a:off x="7456729" y="1570264"/>
              <a:ext cx="2984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/>
                <a:t>SL</a:t>
              </a:r>
              <a:endParaRPr lang="fr-FR" sz="1000" dirty="0"/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783829" y="3630737"/>
            <a:ext cx="4540714" cy="374327"/>
            <a:chOff x="783829" y="3630737"/>
            <a:chExt cx="4540714" cy="374327"/>
          </a:xfrm>
        </p:grpSpPr>
        <p:grpSp>
          <p:nvGrpSpPr>
            <p:cNvPr id="60" name="Groupe 59"/>
            <p:cNvGrpSpPr/>
            <p:nvPr/>
          </p:nvGrpSpPr>
          <p:grpSpPr>
            <a:xfrm>
              <a:off x="783829" y="3630737"/>
              <a:ext cx="1195883" cy="374327"/>
              <a:chOff x="783829" y="3630737"/>
              <a:chExt cx="1195883" cy="374327"/>
            </a:xfrm>
          </p:grpSpPr>
          <p:graphicFrame>
            <p:nvGraphicFramePr>
              <p:cNvPr id="30725" name="Object 5"/>
              <p:cNvGraphicFramePr>
                <a:graphicFrameLocks noChangeAspect="1"/>
              </p:cNvGraphicFramePr>
              <p:nvPr/>
            </p:nvGraphicFramePr>
            <p:xfrm>
              <a:off x="783829" y="3641973"/>
              <a:ext cx="331787" cy="291083"/>
            </p:xfrm>
            <a:graphic>
              <a:graphicData uri="http://schemas.openxmlformats.org/presentationml/2006/ole">
                <p:oleObj spid="_x0000_s30725" name="Equação" r:id="rId11" imgW="241200" imgH="177480" progId="Equation.3">
                  <p:embed/>
                </p:oleObj>
              </a:graphicData>
            </a:graphic>
          </p:graphicFrame>
          <p:graphicFrame>
            <p:nvGraphicFramePr>
              <p:cNvPr id="30726" name="Object 6"/>
              <p:cNvGraphicFramePr>
                <a:graphicFrameLocks noChangeAspect="1"/>
              </p:cNvGraphicFramePr>
              <p:nvPr/>
            </p:nvGraphicFramePr>
            <p:xfrm>
              <a:off x="1187624" y="3630737"/>
              <a:ext cx="792088" cy="374327"/>
            </p:xfrm>
            <a:graphic>
              <a:graphicData uri="http://schemas.openxmlformats.org/presentationml/2006/ole">
                <p:oleObj spid="_x0000_s30726" name="Équation" r:id="rId12" imgW="355320" imgH="203040" progId="Equation.3">
                  <p:embed/>
                </p:oleObj>
              </a:graphicData>
            </a:graphic>
          </p:graphicFrame>
        </p:grpSp>
        <p:sp>
          <p:nvSpPr>
            <p:cNvPr id="72" name="ZoneTexte 71"/>
            <p:cNvSpPr txBox="1"/>
            <p:nvPr/>
          </p:nvSpPr>
          <p:spPr>
            <a:xfrm>
              <a:off x="2339752" y="3635732"/>
              <a:ext cx="2984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i="1" dirty="0" smtClean="0">
                  <a:solidFill>
                    <a:srgbClr val="0000FF"/>
                  </a:solidFill>
                </a:rPr>
                <a:t>Equation du régime uniforme</a:t>
              </a:r>
              <a:endParaRPr lang="fr-FR" b="1" i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4" grpId="0"/>
      <p:bldP spid="57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034" name="Object 10"/>
          <p:cNvGraphicFramePr>
            <a:graphicFrameLocks noChangeAspect="1"/>
          </p:cNvGraphicFramePr>
          <p:nvPr/>
        </p:nvGraphicFramePr>
        <p:xfrm>
          <a:off x="1043608" y="404664"/>
          <a:ext cx="6386513" cy="2643187"/>
        </p:xfrm>
        <a:graphic>
          <a:graphicData uri="http://schemas.openxmlformats.org/presentationml/2006/ole">
            <p:oleObj spid="_x0000_s300034" name="Document" r:id="rId3" imgW="7621190" imgH="316352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07340"/>
            <a:ext cx="7751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u="sng" dirty="0" smtClean="0">
                <a:solidFill>
                  <a:srgbClr val="0070C0"/>
                </a:solidFill>
              </a:rPr>
              <a:t>Problèmes  de calculs hydrauliques des </a:t>
            </a:r>
            <a:r>
              <a:rPr lang="fr-FR" sz="2400" b="1" i="1" u="sng" dirty="0" err="1" smtClean="0">
                <a:solidFill>
                  <a:srgbClr val="0070C0"/>
                </a:solidFill>
              </a:rPr>
              <a:t>canux</a:t>
            </a:r>
            <a:r>
              <a:rPr lang="fr-FR" sz="2400" b="1" i="1" u="sng" dirty="0" smtClean="0">
                <a:solidFill>
                  <a:srgbClr val="0070C0"/>
                </a:solidFill>
              </a:rPr>
              <a:t> trapézoïdaux:</a:t>
            </a:r>
            <a:endParaRPr lang="fr-FR" sz="2400" b="1" i="1" u="sng" dirty="0">
              <a:solidFill>
                <a:srgbClr val="0070C0"/>
              </a:solidFill>
            </a:endParaRPr>
          </a:p>
        </p:txBody>
      </p:sp>
      <p:graphicFrame>
        <p:nvGraphicFramePr>
          <p:cNvPr id="438274" name="Object 2"/>
          <p:cNvGraphicFramePr>
            <a:graphicFrameLocks noChangeAspect="1"/>
          </p:cNvGraphicFramePr>
          <p:nvPr/>
        </p:nvGraphicFramePr>
        <p:xfrm>
          <a:off x="457200" y="692274"/>
          <a:ext cx="3898776" cy="357188"/>
        </p:xfrm>
        <a:graphic>
          <a:graphicData uri="http://schemas.openxmlformats.org/presentationml/2006/ole">
            <p:oleObj spid="_x0000_s438274" name="Équation" r:id="rId3" imgW="2145960" imgH="203040" progId="Equation.3">
              <p:embed/>
            </p:oleObj>
          </a:graphicData>
        </a:graphic>
      </p:graphicFrame>
      <p:graphicFrame>
        <p:nvGraphicFramePr>
          <p:cNvPr id="438277" name="Object 5"/>
          <p:cNvGraphicFramePr>
            <a:graphicFrameLocks noChangeAspect="1"/>
          </p:cNvGraphicFramePr>
          <p:nvPr/>
        </p:nvGraphicFramePr>
        <p:xfrm>
          <a:off x="527050" y="1628899"/>
          <a:ext cx="7875588" cy="373063"/>
        </p:xfrm>
        <a:graphic>
          <a:graphicData uri="http://schemas.openxmlformats.org/presentationml/2006/ole">
            <p:oleObj spid="_x0000_s438277" name="Équation" r:id="rId4" imgW="3657600" imgH="203040" progId="Equation.3">
              <p:embed/>
            </p:oleObj>
          </a:graphicData>
        </a:graphic>
      </p:graphicFrame>
      <p:graphicFrame>
        <p:nvGraphicFramePr>
          <p:cNvPr id="438279" name="Object 7"/>
          <p:cNvGraphicFramePr>
            <a:graphicFrameLocks noChangeAspect="1"/>
          </p:cNvGraphicFramePr>
          <p:nvPr/>
        </p:nvGraphicFramePr>
        <p:xfrm>
          <a:off x="467544" y="1111721"/>
          <a:ext cx="3888432" cy="373063"/>
        </p:xfrm>
        <a:graphic>
          <a:graphicData uri="http://schemas.openxmlformats.org/presentationml/2006/ole">
            <p:oleObj spid="_x0000_s438279" name="Équation" r:id="rId5" imgW="1955520" imgH="203040" progId="Equation.3">
              <p:embed/>
            </p:oleObj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39552" y="3140968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Solution:</a:t>
            </a: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/>
          </a:p>
        </p:txBody>
      </p:sp>
      <p:graphicFrame>
        <p:nvGraphicFramePr>
          <p:cNvPr id="438280" name="Object 25"/>
          <p:cNvGraphicFramePr>
            <a:graphicFrameLocks noChangeAspect="1"/>
          </p:cNvGraphicFramePr>
          <p:nvPr/>
        </p:nvGraphicFramePr>
        <p:xfrm>
          <a:off x="1331640" y="3645024"/>
          <a:ext cx="4536504" cy="379983"/>
        </p:xfrm>
        <a:graphic>
          <a:graphicData uri="http://schemas.openxmlformats.org/presentationml/2006/ole">
            <p:oleObj spid="_x0000_s438280" name="Équation" r:id="rId6" imgW="2857320" imgH="228600" progId="Equation.3">
              <p:embed/>
            </p:oleObj>
          </a:graphicData>
        </a:graphic>
      </p:graphicFrame>
      <p:graphicFrame>
        <p:nvGraphicFramePr>
          <p:cNvPr id="438281" name="Object 9"/>
          <p:cNvGraphicFramePr>
            <a:graphicFrameLocks noChangeAspect="1"/>
          </p:cNvGraphicFramePr>
          <p:nvPr/>
        </p:nvGraphicFramePr>
        <p:xfrm>
          <a:off x="1259632" y="4134470"/>
          <a:ext cx="5472608" cy="518666"/>
        </p:xfrm>
        <a:graphic>
          <a:graphicData uri="http://schemas.openxmlformats.org/presentationml/2006/ole">
            <p:oleObj spid="_x0000_s438281" name="Équation" r:id="rId7" imgW="3288960" imgH="279360" progId="Equation.3">
              <p:embed/>
            </p:oleObj>
          </a:graphicData>
        </a:graphic>
      </p:graphicFrame>
      <p:graphicFrame>
        <p:nvGraphicFramePr>
          <p:cNvPr id="438282" name="Object 10"/>
          <p:cNvGraphicFramePr>
            <a:graphicFrameLocks noChangeAspect="1"/>
          </p:cNvGraphicFramePr>
          <p:nvPr/>
        </p:nvGraphicFramePr>
        <p:xfrm>
          <a:off x="1283221" y="4720183"/>
          <a:ext cx="2784723" cy="725041"/>
        </p:xfrm>
        <a:graphic>
          <a:graphicData uri="http://schemas.openxmlformats.org/presentationml/2006/ole">
            <p:oleObj spid="_x0000_s438282" name="Équation" r:id="rId8" imgW="1676160" imgH="431640" progId="Equation.3">
              <p:embed/>
            </p:oleObj>
          </a:graphicData>
        </a:graphic>
      </p:graphicFrame>
      <p:graphicFrame>
        <p:nvGraphicFramePr>
          <p:cNvPr id="438283" name="Object 11"/>
          <p:cNvGraphicFramePr>
            <a:graphicFrameLocks noChangeAspect="1"/>
          </p:cNvGraphicFramePr>
          <p:nvPr/>
        </p:nvGraphicFramePr>
        <p:xfrm>
          <a:off x="1268858" y="5589240"/>
          <a:ext cx="7623622" cy="720080"/>
        </p:xfrm>
        <a:graphic>
          <a:graphicData uri="http://schemas.openxmlformats.org/presentationml/2006/ole">
            <p:oleObj spid="_x0000_s438283" name="Équation" r:id="rId9" imgW="4660560" imgH="41904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683568" y="213285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Exemple:</a:t>
            </a:r>
          </a:p>
          <a:p>
            <a:r>
              <a:rPr lang="fr-FR" i="1" dirty="0" smtClean="0">
                <a:solidFill>
                  <a:srgbClr val="002060"/>
                </a:solidFill>
              </a:rPr>
              <a:t>Déterminer Q et V dans un canal trapézoïdal, si n=0,025, I= 0,0002, m = 1,25, b= 10 m, y = 3,5 m ?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6444208" y="2812595"/>
            <a:ext cx="2592288" cy="1768533"/>
            <a:chOff x="539552" y="368400"/>
            <a:chExt cx="4085613" cy="2340520"/>
          </a:xfrm>
        </p:grpSpPr>
        <p:grpSp>
          <p:nvGrpSpPr>
            <p:cNvPr id="13" name="Groupe 53"/>
            <p:cNvGrpSpPr/>
            <p:nvPr/>
          </p:nvGrpSpPr>
          <p:grpSpPr>
            <a:xfrm>
              <a:off x="539552" y="368400"/>
              <a:ext cx="4085613" cy="2340520"/>
              <a:chOff x="1619672" y="639308"/>
              <a:chExt cx="4085613" cy="2340520"/>
            </a:xfrm>
          </p:grpSpPr>
          <p:grpSp>
            <p:nvGrpSpPr>
              <p:cNvPr id="17" name="Groupe 44"/>
              <p:cNvGrpSpPr/>
              <p:nvPr/>
            </p:nvGrpSpPr>
            <p:grpSpPr>
              <a:xfrm>
                <a:off x="1619672" y="639308"/>
                <a:ext cx="4085613" cy="2340520"/>
                <a:chOff x="1937180" y="567300"/>
                <a:chExt cx="4085613" cy="234052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2195736" y="764704"/>
                  <a:ext cx="3786182" cy="21431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grpSp>
              <p:nvGrpSpPr>
                <p:cNvPr id="26" name="Groupe 41"/>
                <p:cNvGrpSpPr/>
                <p:nvPr/>
              </p:nvGrpSpPr>
              <p:grpSpPr>
                <a:xfrm>
                  <a:off x="2410050" y="1334203"/>
                  <a:ext cx="3143272" cy="1502203"/>
                  <a:chOff x="5429256" y="5072074"/>
                  <a:chExt cx="3143272" cy="1502203"/>
                </a:xfrm>
                <a:noFill/>
              </p:grpSpPr>
              <p:sp>
                <p:nvSpPr>
                  <p:cNvPr id="41" name="Trapèze 40"/>
                  <p:cNvSpPr/>
                  <p:nvPr/>
                </p:nvSpPr>
                <p:spPr>
                  <a:xfrm flipV="1">
                    <a:off x="5429256" y="5072074"/>
                    <a:ext cx="3143272" cy="1143008"/>
                  </a:xfrm>
                  <a:prstGeom prst="trapezoid">
                    <a:avLst>
                      <a:gd name="adj" fmla="val 87117"/>
                    </a:avLst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42" name="Connecteur droit avec flèche 41"/>
                  <p:cNvCxnSpPr>
                    <a:stCxn id="41" idx="2"/>
                    <a:endCxn id="41" idx="0"/>
                  </p:cNvCxnSpPr>
                  <p:nvPr/>
                </p:nvCxnSpPr>
                <p:spPr>
                  <a:xfrm rot="16200000" flipH="1">
                    <a:off x="6429388" y="5643578"/>
                    <a:ext cx="1143008" cy="1588"/>
                  </a:xfrm>
                  <a:prstGeom prst="straightConnector1">
                    <a:avLst/>
                  </a:prstGeom>
                  <a:grpFill/>
                  <a:ln>
                    <a:solidFill>
                      <a:srgbClr val="0000FF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ZoneTexte 42"/>
                  <p:cNvSpPr txBox="1"/>
                  <p:nvPr/>
                </p:nvSpPr>
                <p:spPr>
                  <a:xfrm>
                    <a:off x="6983244" y="5446912"/>
                    <a:ext cx="571504" cy="276999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 smtClean="0">
                        <a:solidFill>
                          <a:srgbClr val="C00000"/>
                        </a:solidFill>
                      </a:rPr>
                      <a:t>y </a:t>
                    </a:r>
                    <a:endParaRPr lang="fr-FR" sz="1200" dirty="0">
                      <a:solidFill>
                        <a:srgbClr val="C00000"/>
                      </a:solidFill>
                    </a:endParaRPr>
                  </a:p>
                </p:txBody>
              </p:sp>
              <p:cxnSp>
                <p:nvCxnSpPr>
                  <p:cNvPr id="44" name="Connecteur droit avec flèche 6"/>
                  <p:cNvCxnSpPr/>
                  <p:nvPr/>
                </p:nvCxnSpPr>
                <p:spPr>
                  <a:xfrm>
                    <a:off x="6429388" y="6357958"/>
                    <a:ext cx="1143008" cy="1588"/>
                  </a:xfrm>
                  <a:prstGeom prst="straightConnector1">
                    <a:avLst/>
                  </a:prstGeom>
                  <a:grpFill/>
                  <a:ln>
                    <a:solidFill>
                      <a:srgbClr val="C0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ZoneTexte 7"/>
                  <p:cNvSpPr txBox="1"/>
                  <p:nvPr/>
                </p:nvSpPr>
                <p:spPr>
                  <a:xfrm>
                    <a:off x="6911806" y="6297278"/>
                    <a:ext cx="571504" cy="276999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 smtClean="0">
                        <a:solidFill>
                          <a:srgbClr val="C00000"/>
                        </a:solidFill>
                      </a:rPr>
                      <a:t>b </a:t>
                    </a:r>
                    <a:endParaRPr lang="fr-FR" sz="1200" dirty="0">
                      <a:solidFill>
                        <a:srgbClr val="C00000"/>
                      </a:solidFill>
                    </a:endParaRPr>
                  </a:p>
                </p:txBody>
              </p:sp>
              <p:cxnSp>
                <p:nvCxnSpPr>
                  <p:cNvPr id="46" name="Connecteur droit 8"/>
                  <p:cNvCxnSpPr>
                    <a:stCxn id="41" idx="0"/>
                  </p:cNvCxnSpPr>
                  <p:nvPr/>
                </p:nvCxnSpPr>
                <p:spPr>
                  <a:xfrm>
                    <a:off x="7000892" y="6215082"/>
                    <a:ext cx="1166378" cy="15685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Arc 9"/>
                  <p:cNvSpPr/>
                  <p:nvPr/>
                </p:nvSpPr>
                <p:spPr>
                  <a:xfrm rot="2760000">
                    <a:off x="7529364" y="6038241"/>
                    <a:ext cx="214314" cy="214314"/>
                  </a:xfrm>
                  <a:prstGeom prst="arc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8" name="ZoneTexte 10"/>
                  <p:cNvSpPr txBox="1"/>
                  <p:nvPr/>
                </p:nvSpPr>
                <p:spPr>
                  <a:xfrm>
                    <a:off x="7682998" y="5968494"/>
                    <a:ext cx="436752" cy="276999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200" dirty="0" smtClean="0">
                        <a:solidFill>
                          <a:srgbClr val="C00000"/>
                        </a:solidFill>
                        <a:sym typeface="Symbol"/>
                      </a:rPr>
                      <a:t></a:t>
                    </a:r>
                    <a:r>
                      <a:rPr lang="fr-FR" sz="1200" dirty="0" smtClean="0">
                        <a:solidFill>
                          <a:srgbClr val="C00000"/>
                        </a:solidFill>
                      </a:rPr>
                      <a:t> </a:t>
                    </a:r>
                    <a:endParaRPr lang="fr-FR" sz="1200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27" name="ZoneTexte 26"/>
                <p:cNvSpPr txBox="1"/>
                <p:nvPr/>
              </p:nvSpPr>
              <p:spPr>
                <a:xfrm>
                  <a:off x="3779911" y="567300"/>
                  <a:ext cx="30057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>
                      <a:solidFill>
                        <a:srgbClr val="C00000"/>
                      </a:solidFill>
                    </a:rPr>
                    <a:t>B</a:t>
                  </a:r>
                  <a:endParaRPr lang="fr-FR" sz="1200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28" name="Connecteur droit avec flèche 27"/>
                <p:cNvCxnSpPr/>
                <p:nvPr/>
              </p:nvCxnSpPr>
              <p:spPr>
                <a:xfrm>
                  <a:off x="2397370" y="868611"/>
                  <a:ext cx="3132000" cy="1588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28"/>
                <p:cNvCxnSpPr/>
                <p:nvPr/>
              </p:nvCxnSpPr>
              <p:spPr>
                <a:xfrm rot="5400000">
                  <a:off x="2838678" y="1907712"/>
                  <a:ext cx="114300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eur droit 29"/>
                <p:cNvCxnSpPr/>
                <p:nvPr/>
              </p:nvCxnSpPr>
              <p:spPr>
                <a:xfrm rot="5400000">
                  <a:off x="3904395" y="1808094"/>
                  <a:ext cx="1296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ZoneTexte 30"/>
                <p:cNvSpPr txBox="1"/>
                <p:nvPr/>
              </p:nvSpPr>
              <p:spPr>
                <a:xfrm>
                  <a:off x="4965141" y="1971716"/>
                  <a:ext cx="28440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>
                      <a:solidFill>
                        <a:srgbClr val="C00000"/>
                      </a:solidFill>
                    </a:rPr>
                    <a:t>m</a:t>
                  </a:r>
                  <a:endParaRPr lang="fr-FR" sz="1200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32" name="Connecteur droit 31"/>
                <p:cNvCxnSpPr>
                  <a:cxnSpLocks noChangeAspect="1"/>
                </p:cNvCxnSpPr>
                <p:nvPr/>
              </p:nvCxnSpPr>
              <p:spPr>
                <a:xfrm flipH="1" flipV="1">
                  <a:off x="2138893" y="1016768"/>
                  <a:ext cx="283500" cy="324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32"/>
                <p:cNvCxnSpPr>
                  <a:cxnSpLocks noChangeAspect="1"/>
                </p:cNvCxnSpPr>
                <p:nvPr/>
              </p:nvCxnSpPr>
              <p:spPr>
                <a:xfrm flipV="1">
                  <a:off x="5540003" y="1016768"/>
                  <a:ext cx="283500" cy="324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eur droit 33"/>
                <p:cNvCxnSpPr/>
                <p:nvPr/>
              </p:nvCxnSpPr>
              <p:spPr>
                <a:xfrm flipV="1">
                  <a:off x="2411760" y="764704"/>
                  <a:ext cx="0" cy="540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34"/>
                <p:cNvCxnSpPr/>
                <p:nvPr/>
              </p:nvCxnSpPr>
              <p:spPr>
                <a:xfrm flipV="1">
                  <a:off x="5518737" y="764704"/>
                  <a:ext cx="0" cy="540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eur droit 35"/>
                <p:cNvCxnSpPr/>
                <p:nvPr/>
              </p:nvCxnSpPr>
              <p:spPr>
                <a:xfrm flipV="1">
                  <a:off x="3419872" y="2492896"/>
                  <a:ext cx="0" cy="2160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eur droit 36"/>
                <p:cNvCxnSpPr/>
                <p:nvPr/>
              </p:nvCxnSpPr>
              <p:spPr>
                <a:xfrm flipV="1">
                  <a:off x="4550734" y="2492896"/>
                  <a:ext cx="0" cy="2160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eur droit 37"/>
                <p:cNvCxnSpPr/>
                <p:nvPr/>
              </p:nvCxnSpPr>
              <p:spPr>
                <a:xfrm>
                  <a:off x="1937180" y="1023260"/>
                  <a:ext cx="21602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/>
                <p:cNvCxnSpPr/>
                <p:nvPr/>
              </p:nvCxnSpPr>
              <p:spPr>
                <a:xfrm>
                  <a:off x="5806769" y="1031470"/>
                  <a:ext cx="21602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39"/>
                <p:cNvCxnSpPr/>
                <p:nvPr/>
              </p:nvCxnSpPr>
              <p:spPr>
                <a:xfrm>
                  <a:off x="2123728" y="1020837"/>
                  <a:ext cx="64807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e 52"/>
              <p:cNvGrpSpPr/>
              <p:nvPr/>
            </p:nvGrpSpPr>
            <p:grpSpPr>
              <a:xfrm>
                <a:off x="2483768" y="1412776"/>
                <a:ext cx="432048" cy="112117"/>
                <a:chOff x="6497373" y="1124744"/>
                <a:chExt cx="432048" cy="112117"/>
              </a:xfrm>
            </p:grpSpPr>
            <p:cxnSp>
              <p:nvCxnSpPr>
                <p:cNvPr id="19" name="Connecteur droit 18"/>
                <p:cNvCxnSpPr/>
                <p:nvPr/>
              </p:nvCxnSpPr>
              <p:spPr>
                <a:xfrm>
                  <a:off x="6497373" y="1124744"/>
                  <a:ext cx="43204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19"/>
                <p:cNvCxnSpPr/>
                <p:nvPr/>
              </p:nvCxnSpPr>
              <p:spPr>
                <a:xfrm>
                  <a:off x="6524600" y="1146010"/>
                  <a:ext cx="360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eur droit 20"/>
                <p:cNvCxnSpPr/>
                <p:nvPr/>
              </p:nvCxnSpPr>
              <p:spPr>
                <a:xfrm>
                  <a:off x="6588224" y="1164853"/>
                  <a:ext cx="288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eur droit 21"/>
                <p:cNvCxnSpPr/>
                <p:nvPr/>
              </p:nvCxnSpPr>
              <p:spPr>
                <a:xfrm>
                  <a:off x="6638006" y="1186119"/>
                  <a:ext cx="216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cteur droit 22"/>
                <p:cNvCxnSpPr/>
                <p:nvPr/>
              </p:nvCxnSpPr>
              <p:spPr>
                <a:xfrm>
                  <a:off x="6692131" y="1207385"/>
                  <a:ext cx="144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cteur droit 23"/>
                <p:cNvCxnSpPr/>
                <p:nvPr/>
              </p:nvCxnSpPr>
              <p:spPr>
                <a:xfrm>
                  <a:off x="6732240" y="1236861"/>
                  <a:ext cx="72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" name="Connecteur droit 13"/>
            <p:cNvCxnSpPr/>
            <p:nvPr/>
          </p:nvCxnSpPr>
          <p:spPr>
            <a:xfrm>
              <a:off x="3490271" y="1844824"/>
              <a:ext cx="3600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3881542" y="1412776"/>
              <a:ext cx="0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3865367" y="1491044"/>
              <a:ext cx="284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C00000"/>
                  </a:solidFill>
                </a:rPr>
                <a:t>1</a:t>
              </a:r>
              <a:endParaRPr lang="fr-FR" sz="12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8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8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8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8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9300" name="Object 4"/>
          <p:cNvGraphicFramePr>
            <a:graphicFrameLocks noChangeAspect="1"/>
          </p:cNvGraphicFramePr>
          <p:nvPr/>
        </p:nvGraphicFramePr>
        <p:xfrm>
          <a:off x="509712" y="188640"/>
          <a:ext cx="8238752" cy="1296442"/>
        </p:xfrm>
        <a:graphic>
          <a:graphicData uri="http://schemas.openxmlformats.org/presentationml/2006/ole">
            <p:oleObj spid="_x0000_s439300" name="Équation" r:id="rId3" imgW="5410080" imgH="876240" progId="Equation.3">
              <p:embed/>
            </p:oleObj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67544" y="1556792"/>
            <a:ext cx="79208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Exemple:</a:t>
            </a:r>
          </a:p>
          <a:p>
            <a:r>
              <a:rPr lang="fr-FR" sz="2000" i="1" dirty="0" smtClean="0">
                <a:solidFill>
                  <a:srgbClr val="002060"/>
                </a:solidFill>
              </a:rPr>
              <a:t>Déterminer la largeur b du fond d’un canal trapézoïdal et la vitesse moyenne v de l’eau,  si  Q= 5,2 m3/s, n=0,025, I= 0,0006, m = 1, y = 1,2 m ?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0000FF"/>
                </a:solidFill>
              </a:rPr>
              <a:t>Solution:</a:t>
            </a: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/>
          </a:p>
        </p:txBody>
      </p:sp>
      <p:graphicFrame>
        <p:nvGraphicFramePr>
          <p:cNvPr id="439301" name="Object 5"/>
          <p:cNvGraphicFramePr>
            <a:graphicFrameLocks noChangeAspect="1"/>
          </p:cNvGraphicFramePr>
          <p:nvPr/>
        </p:nvGraphicFramePr>
        <p:xfrm>
          <a:off x="755577" y="3284539"/>
          <a:ext cx="5256583" cy="1008557"/>
        </p:xfrm>
        <a:graphic>
          <a:graphicData uri="http://schemas.openxmlformats.org/presentationml/2006/ole">
            <p:oleObj spid="_x0000_s439301" name="Équation" r:id="rId4" imgW="2971800" imgH="711000" progId="Equation.3">
              <p:embed/>
            </p:oleObj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148064" y="4186168"/>
          <a:ext cx="3960441" cy="2555200"/>
        </p:xfrm>
        <a:graphic>
          <a:graphicData uri="http://schemas.openxmlformats.org/drawingml/2006/table">
            <a:tbl>
              <a:tblPr/>
              <a:tblGrid>
                <a:gridCol w="508836"/>
                <a:gridCol w="559720"/>
                <a:gridCol w="597882"/>
                <a:gridCol w="496116"/>
                <a:gridCol w="644526"/>
                <a:gridCol w="356185"/>
                <a:gridCol w="797176"/>
              </a:tblGrid>
              <a:tr h="2749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b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 (m</a:t>
                      </a:r>
                      <a:r>
                        <a:rPr lang="fr-FR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fr-FR" sz="1400" b="1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m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r>
                        <a:rPr lang="fr-FR" sz="1400" b="1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h (m)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r>
                        <a:rPr lang="fr-FR" sz="1400" b="1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fr-FR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2/3</a:t>
                      </a:r>
                      <a:r>
                        <a:rPr lang="fr-FR" sz="1400" b="1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 (m)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 (m</a:t>
                      </a:r>
                      <a:r>
                        <a:rPr lang="fr-FR" sz="14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1147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32,522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7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53,028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7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75,189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7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98,443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7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122,461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7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147,035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7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172,025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7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197,336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7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222,900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11560" y="4221088"/>
            <a:ext cx="446449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700" dirty="0" smtClean="0"/>
              <a:t>En prenant une série de valeurs de b, on calcule</a:t>
            </a:r>
          </a:p>
          <a:p>
            <a:pPr>
              <a:lnSpc>
                <a:spcPct val="150000"/>
              </a:lnSpc>
            </a:pPr>
            <a:r>
              <a:rPr lang="fr-FR" sz="1700" dirty="0" smtClean="0"/>
              <a:t>                               ,                                    ,                   et  K=1/n. </a:t>
            </a:r>
          </a:p>
          <a:p>
            <a:pPr>
              <a:lnSpc>
                <a:spcPct val="150000"/>
              </a:lnSpc>
            </a:pPr>
            <a:r>
              <a:rPr lang="fr-FR" sz="1700" dirty="0" smtClean="0"/>
              <a:t>On dresse les résultats dans le tableau ci-contre.</a:t>
            </a:r>
          </a:p>
          <a:p>
            <a:pPr>
              <a:lnSpc>
                <a:spcPct val="150000"/>
              </a:lnSpc>
            </a:pPr>
            <a:r>
              <a:rPr lang="fr-FR" sz="1700" dirty="0" smtClean="0"/>
              <a:t>D’après les données du tableau on trouve que </a:t>
            </a:r>
            <a:r>
              <a:rPr lang="fr-FR" sz="1700" dirty="0" smtClean="0">
                <a:solidFill>
                  <a:srgbClr val="FF0000"/>
                </a:solidFill>
              </a:rPr>
              <a:t>b</a:t>
            </a:r>
            <a:r>
              <a:rPr lang="fr-FR" sz="1700" dirty="0" smtClean="0"/>
              <a:t> recherché est égal à </a:t>
            </a:r>
            <a:r>
              <a:rPr lang="fr-FR" sz="1700" b="1" dirty="0" smtClean="0">
                <a:solidFill>
                  <a:srgbClr val="FF0000"/>
                </a:solidFill>
              </a:rPr>
              <a:t>3,8 m</a:t>
            </a:r>
            <a:endParaRPr lang="fr-FR" sz="1700" b="1" dirty="0">
              <a:solidFill>
                <a:srgbClr val="FF0000"/>
              </a:solidFill>
            </a:endParaRPr>
          </a:p>
        </p:txBody>
      </p:sp>
      <p:graphicFrame>
        <p:nvGraphicFramePr>
          <p:cNvPr id="439302" name="Object 6"/>
          <p:cNvGraphicFramePr>
            <a:graphicFrameLocks noChangeAspect="1"/>
          </p:cNvGraphicFramePr>
          <p:nvPr/>
        </p:nvGraphicFramePr>
        <p:xfrm>
          <a:off x="683568" y="4743364"/>
          <a:ext cx="1463229" cy="360040"/>
        </p:xfrm>
        <a:graphic>
          <a:graphicData uri="http://schemas.openxmlformats.org/presentationml/2006/ole">
            <p:oleObj spid="_x0000_s439302" name="Équation" r:id="rId5" imgW="990360" imgH="241200" progId="Equation.3">
              <p:embed/>
            </p:oleObj>
          </a:graphicData>
        </a:graphic>
      </p:graphicFrame>
      <p:graphicFrame>
        <p:nvGraphicFramePr>
          <p:cNvPr id="439303" name="Object 7"/>
          <p:cNvGraphicFramePr>
            <a:graphicFrameLocks noChangeAspect="1"/>
          </p:cNvGraphicFramePr>
          <p:nvPr/>
        </p:nvGraphicFramePr>
        <p:xfrm>
          <a:off x="2267744" y="4725144"/>
          <a:ext cx="1625600" cy="374650"/>
        </p:xfrm>
        <a:graphic>
          <a:graphicData uri="http://schemas.openxmlformats.org/presentationml/2006/ole">
            <p:oleObj spid="_x0000_s439303" name="Équation" r:id="rId6" imgW="1218960" imgH="279360" progId="Equation.3">
              <p:embed/>
            </p:oleObj>
          </a:graphicData>
        </a:graphic>
      </p:graphicFrame>
      <p:graphicFrame>
        <p:nvGraphicFramePr>
          <p:cNvPr id="439304" name="Object 8"/>
          <p:cNvGraphicFramePr>
            <a:graphicFrameLocks noChangeAspect="1"/>
          </p:cNvGraphicFramePr>
          <p:nvPr/>
        </p:nvGraphicFramePr>
        <p:xfrm>
          <a:off x="4139952" y="4653136"/>
          <a:ext cx="766763" cy="576064"/>
        </p:xfrm>
        <a:graphic>
          <a:graphicData uri="http://schemas.openxmlformats.org/presentationml/2006/ole">
            <p:oleObj spid="_x0000_s439304" name="Équation" r:id="rId7" imgW="545760" imgH="431640" progId="Equation.3">
              <p:embed/>
            </p:oleObj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6444208" y="2452555"/>
            <a:ext cx="2592288" cy="1768533"/>
            <a:chOff x="539552" y="368400"/>
            <a:chExt cx="4085613" cy="2340520"/>
          </a:xfrm>
        </p:grpSpPr>
        <p:grpSp>
          <p:nvGrpSpPr>
            <p:cNvPr id="11" name="Groupe 53"/>
            <p:cNvGrpSpPr/>
            <p:nvPr/>
          </p:nvGrpSpPr>
          <p:grpSpPr>
            <a:xfrm>
              <a:off x="539552" y="368400"/>
              <a:ext cx="4085613" cy="2340520"/>
              <a:chOff x="1619672" y="639308"/>
              <a:chExt cx="4085613" cy="2340520"/>
            </a:xfrm>
          </p:grpSpPr>
          <p:grpSp>
            <p:nvGrpSpPr>
              <p:cNvPr id="15" name="Groupe 44"/>
              <p:cNvGrpSpPr/>
              <p:nvPr/>
            </p:nvGrpSpPr>
            <p:grpSpPr>
              <a:xfrm>
                <a:off x="1619672" y="639308"/>
                <a:ext cx="4085613" cy="2340520"/>
                <a:chOff x="1937180" y="567300"/>
                <a:chExt cx="4085613" cy="2340520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2195736" y="764704"/>
                  <a:ext cx="3786182" cy="21431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grpSp>
              <p:nvGrpSpPr>
                <p:cNvPr id="24" name="Groupe 41"/>
                <p:cNvGrpSpPr/>
                <p:nvPr/>
              </p:nvGrpSpPr>
              <p:grpSpPr>
                <a:xfrm>
                  <a:off x="2410050" y="1334203"/>
                  <a:ext cx="3143272" cy="1502203"/>
                  <a:chOff x="5429256" y="5072074"/>
                  <a:chExt cx="3143272" cy="1502203"/>
                </a:xfrm>
                <a:noFill/>
              </p:grpSpPr>
              <p:sp>
                <p:nvSpPr>
                  <p:cNvPr id="39" name="Trapèze 38"/>
                  <p:cNvSpPr/>
                  <p:nvPr/>
                </p:nvSpPr>
                <p:spPr>
                  <a:xfrm flipV="1">
                    <a:off x="5429256" y="5072074"/>
                    <a:ext cx="3143272" cy="1143008"/>
                  </a:xfrm>
                  <a:prstGeom prst="trapezoid">
                    <a:avLst>
                      <a:gd name="adj" fmla="val 87117"/>
                    </a:avLst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40" name="Connecteur droit avec flèche 39"/>
                  <p:cNvCxnSpPr>
                    <a:stCxn id="39" idx="2"/>
                    <a:endCxn id="39" idx="0"/>
                  </p:cNvCxnSpPr>
                  <p:nvPr/>
                </p:nvCxnSpPr>
                <p:spPr>
                  <a:xfrm rot="16200000" flipH="1">
                    <a:off x="6429388" y="5643578"/>
                    <a:ext cx="1143008" cy="1588"/>
                  </a:xfrm>
                  <a:prstGeom prst="straightConnector1">
                    <a:avLst/>
                  </a:prstGeom>
                  <a:grpFill/>
                  <a:ln>
                    <a:solidFill>
                      <a:srgbClr val="0000FF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ZoneTexte 40"/>
                  <p:cNvSpPr txBox="1"/>
                  <p:nvPr/>
                </p:nvSpPr>
                <p:spPr>
                  <a:xfrm>
                    <a:off x="6983244" y="5446912"/>
                    <a:ext cx="571504" cy="276999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 smtClean="0">
                        <a:solidFill>
                          <a:srgbClr val="C00000"/>
                        </a:solidFill>
                      </a:rPr>
                      <a:t>y </a:t>
                    </a:r>
                    <a:endParaRPr lang="fr-FR" sz="1200" dirty="0">
                      <a:solidFill>
                        <a:srgbClr val="C00000"/>
                      </a:solidFill>
                    </a:endParaRPr>
                  </a:p>
                </p:txBody>
              </p:sp>
              <p:cxnSp>
                <p:nvCxnSpPr>
                  <p:cNvPr id="42" name="Connecteur droit avec flèche 6"/>
                  <p:cNvCxnSpPr/>
                  <p:nvPr/>
                </p:nvCxnSpPr>
                <p:spPr>
                  <a:xfrm>
                    <a:off x="6429388" y="6357958"/>
                    <a:ext cx="1143008" cy="1588"/>
                  </a:xfrm>
                  <a:prstGeom prst="straightConnector1">
                    <a:avLst/>
                  </a:prstGeom>
                  <a:grpFill/>
                  <a:ln>
                    <a:solidFill>
                      <a:srgbClr val="C0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ZoneTexte 7"/>
                  <p:cNvSpPr txBox="1"/>
                  <p:nvPr/>
                </p:nvSpPr>
                <p:spPr>
                  <a:xfrm>
                    <a:off x="6911806" y="6297278"/>
                    <a:ext cx="571504" cy="276999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 smtClean="0">
                        <a:solidFill>
                          <a:srgbClr val="C00000"/>
                        </a:solidFill>
                      </a:rPr>
                      <a:t>b </a:t>
                    </a:r>
                    <a:endParaRPr lang="fr-FR" sz="1200" dirty="0">
                      <a:solidFill>
                        <a:srgbClr val="C00000"/>
                      </a:solidFill>
                    </a:endParaRPr>
                  </a:p>
                </p:txBody>
              </p:sp>
              <p:cxnSp>
                <p:nvCxnSpPr>
                  <p:cNvPr id="44" name="Connecteur droit 8"/>
                  <p:cNvCxnSpPr>
                    <a:stCxn id="39" idx="0"/>
                  </p:cNvCxnSpPr>
                  <p:nvPr/>
                </p:nvCxnSpPr>
                <p:spPr>
                  <a:xfrm>
                    <a:off x="7000892" y="6215082"/>
                    <a:ext cx="1166378" cy="15685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Arc 9"/>
                  <p:cNvSpPr/>
                  <p:nvPr/>
                </p:nvSpPr>
                <p:spPr>
                  <a:xfrm rot="2760000">
                    <a:off x="7529364" y="6038241"/>
                    <a:ext cx="214314" cy="214314"/>
                  </a:xfrm>
                  <a:prstGeom prst="arc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6" name="ZoneTexte 10"/>
                  <p:cNvSpPr txBox="1"/>
                  <p:nvPr/>
                </p:nvSpPr>
                <p:spPr>
                  <a:xfrm>
                    <a:off x="7682998" y="5968494"/>
                    <a:ext cx="436752" cy="276999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200" dirty="0" smtClean="0">
                        <a:solidFill>
                          <a:srgbClr val="C00000"/>
                        </a:solidFill>
                        <a:sym typeface="Symbol"/>
                      </a:rPr>
                      <a:t></a:t>
                    </a:r>
                    <a:r>
                      <a:rPr lang="fr-FR" sz="1200" dirty="0" smtClean="0">
                        <a:solidFill>
                          <a:srgbClr val="C00000"/>
                        </a:solidFill>
                      </a:rPr>
                      <a:t> </a:t>
                    </a:r>
                    <a:endParaRPr lang="fr-FR" sz="1200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25" name="ZoneTexte 24"/>
                <p:cNvSpPr txBox="1"/>
                <p:nvPr/>
              </p:nvSpPr>
              <p:spPr>
                <a:xfrm>
                  <a:off x="3779911" y="567300"/>
                  <a:ext cx="30057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>
                      <a:solidFill>
                        <a:srgbClr val="C00000"/>
                      </a:solidFill>
                    </a:rPr>
                    <a:t>B</a:t>
                  </a:r>
                  <a:endParaRPr lang="fr-FR" sz="1200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26" name="Connecteur droit avec flèche 25"/>
                <p:cNvCxnSpPr/>
                <p:nvPr/>
              </p:nvCxnSpPr>
              <p:spPr>
                <a:xfrm>
                  <a:off x="2397370" y="868611"/>
                  <a:ext cx="3132000" cy="1588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eur droit 26"/>
                <p:cNvCxnSpPr/>
                <p:nvPr/>
              </p:nvCxnSpPr>
              <p:spPr>
                <a:xfrm rot="5400000">
                  <a:off x="2838678" y="1907712"/>
                  <a:ext cx="114300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27"/>
                <p:cNvCxnSpPr/>
                <p:nvPr/>
              </p:nvCxnSpPr>
              <p:spPr>
                <a:xfrm rot="5400000">
                  <a:off x="3904395" y="1808094"/>
                  <a:ext cx="1296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ZoneTexte 28"/>
                <p:cNvSpPr txBox="1"/>
                <p:nvPr/>
              </p:nvSpPr>
              <p:spPr>
                <a:xfrm>
                  <a:off x="4965141" y="1971716"/>
                  <a:ext cx="28440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>
                      <a:solidFill>
                        <a:srgbClr val="C00000"/>
                      </a:solidFill>
                    </a:rPr>
                    <a:t>m</a:t>
                  </a:r>
                  <a:endParaRPr lang="fr-FR" sz="1200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30" name="Connecteur droit 29"/>
                <p:cNvCxnSpPr>
                  <a:cxnSpLocks noChangeAspect="1"/>
                </p:cNvCxnSpPr>
                <p:nvPr/>
              </p:nvCxnSpPr>
              <p:spPr>
                <a:xfrm flipH="1" flipV="1">
                  <a:off x="2138893" y="1016768"/>
                  <a:ext cx="283500" cy="324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eur droit 30"/>
                <p:cNvCxnSpPr>
                  <a:cxnSpLocks noChangeAspect="1"/>
                </p:cNvCxnSpPr>
                <p:nvPr/>
              </p:nvCxnSpPr>
              <p:spPr>
                <a:xfrm flipV="1">
                  <a:off x="5540003" y="1016768"/>
                  <a:ext cx="283500" cy="324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eur droit 31"/>
                <p:cNvCxnSpPr/>
                <p:nvPr/>
              </p:nvCxnSpPr>
              <p:spPr>
                <a:xfrm flipV="1">
                  <a:off x="2411760" y="764704"/>
                  <a:ext cx="0" cy="540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32"/>
                <p:cNvCxnSpPr/>
                <p:nvPr/>
              </p:nvCxnSpPr>
              <p:spPr>
                <a:xfrm flipV="1">
                  <a:off x="5518737" y="764704"/>
                  <a:ext cx="0" cy="540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eur droit 33"/>
                <p:cNvCxnSpPr/>
                <p:nvPr/>
              </p:nvCxnSpPr>
              <p:spPr>
                <a:xfrm flipV="1">
                  <a:off x="3419872" y="2492896"/>
                  <a:ext cx="0" cy="2160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34"/>
                <p:cNvCxnSpPr/>
                <p:nvPr/>
              </p:nvCxnSpPr>
              <p:spPr>
                <a:xfrm flipV="1">
                  <a:off x="4550734" y="2492896"/>
                  <a:ext cx="0" cy="2160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eur droit 35"/>
                <p:cNvCxnSpPr/>
                <p:nvPr/>
              </p:nvCxnSpPr>
              <p:spPr>
                <a:xfrm>
                  <a:off x="1937180" y="1023260"/>
                  <a:ext cx="21602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eur droit 36"/>
                <p:cNvCxnSpPr/>
                <p:nvPr/>
              </p:nvCxnSpPr>
              <p:spPr>
                <a:xfrm>
                  <a:off x="5806769" y="1031470"/>
                  <a:ext cx="21602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eur droit 37"/>
                <p:cNvCxnSpPr/>
                <p:nvPr/>
              </p:nvCxnSpPr>
              <p:spPr>
                <a:xfrm>
                  <a:off x="2123728" y="1020837"/>
                  <a:ext cx="64807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e 52"/>
              <p:cNvGrpSpPr/>
              <p:nvPr/>
            </p:nvGrpSpPr>
            <p:grpSpPr>
              <a:xfrm>
                <a:off x="2483768" y="1412776"/>
                <a:ext cx="432048" cy="112117"/>
                <a:chOff x="6497373" y="1124744"/>
                <a:chExt cx="432048" cy="112117"/>
              </a:xfrm>
            </p:grpSpPr>
            <p:cxnSp>
              <p:nvCxnSpPr>
                <p:cNvPr id="17" name="Connecteur droit 16"/>
                <p:cNvCxnSpPr/>
                <p:nvPr/>
              </p:nvCxnSpPr>
              <p:spPr>
                <a:xfrm>
                  <a:off x="6497373" y="1124744"/>
                  <a:ext cx="43204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17"/>
                <p:cNvCxnSpPr/>
                <p:nvPr/>
              </p:nvCxnSpPr>
              <p:spPr>
                <a:xfrm>
                  <a:off x="6524600" y="1146010"/>
                  <a:ext cx="360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necteur droit 18"/>
                <p:cNvCxnSpPr/>
                <p:nvPr/>
              </p:nvCxnSpPr>
              <p:spPr>
                <a:xfrm>
                  <a:off x="6588224" y="1164853"/>
                  <a:ext cx="288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19"/>
                <p:cNvCxnSpPr/>
                <p:nvPr/>
              </p:nvCxnSpPr>
              <p:spPr>
                <a:xfrm>
                  <a:off x="6638006" y="1186119"/>
                  <a:ext cx="216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eur droit 20"/>
                <p:cNvCxnSpPr/>
                <p:nvPr/>
              </p:nvCxnSpPr>
              <p:spPr>
                <a:xfrm>
                  <a:off x="6692131" y="1207385"/>
                  <a:ext cx="144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eur droit 21"/>
                <p:cNvCxnSpPr/>
                <p:nvPr/>
              </p:nvCxnSpPr>
              <p:spPr>
                <a:xfrm>
                  <a:off x="6732240" y="1236861"/>
                  <a:ext cx="72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" name="Connecteur droit 11"/>
            <p:cNvCxnSpPr/>
            <p:nvPr/>
          </p:nvCxnSpPr>
          <p:spPr>
            <a:xfrm>
              <a:off x="3490271" y="1844824"/>
              <a:ext cx="3600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3881542" y="1412776"/>
              <a:ext cx="0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3865367" y="1491044"/>
              <a:ext cx="284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C00000"/>
                  </a:solidFill>
                </a:rPr>
                <a:t>1</a:t>
              </a:r>
              <a:endParaRPr lang="fr-FR" sz="12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2594" name="Object 2"/>
          <p:cNvGraphicFramePr>
            <a:graphicFrameLocks noChangeAspect="1"/>
          </p:cNvGraphicFramePr>
          <p:nvPr/>
        </p:nvGraphicFramePr>
        <p:xfrm>
          <a:off x="395536" y="476672"/>
          <a:ext cx="8388350" cy="1160462"/>
        </p:xfrm>
        <a:graphic>
          <a:graphicData uri="http://schemas.openxmlformats.org/presentationml/2006/ole">
            <p:oleObj spid="_x0000_s622594" name="Équation" r:id="rId3" imgW="4724280" imgH="660240" progId="Equation.3">
              <p:embed/>
            </p:oleObj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11560" y="1844824"/>
            <a:ext cx="79208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Exemple:</a:t>
            </a:r>
          </a:p>
          <a:p>
            <a:r>
              <a:rPr lang="fr-FR" sz="2000" i="1" dirty="0" smtClean="0">
                <a:solidFill>
                  <a:srgbClr val="002060"/>
                </a:solidFill>
              </a:rPr>
              <a:t>Déterminer  les paramètres de la section liquide du canal trapézoïdal, si  Q= 19,6 m3/s, n=0,025, I= 0,0007, m = 1, V = 1,30 m/s ?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0000FF"/>
                </a:solidFill>
              </a:rPr>
              <a:t>Solution:</a:t>
            </a: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/>
          </a:p>
        </p:txBody>
      </p:sp>
      <p:graphicFrame>
        <p:nvGraphicFramePr>
          <p:cNvPr id="622595" name="Object 3"/>
          <p:cNvGraphicFramePr>
            <a:graphicFrameLocks noChangeAspect="1"/>
          </p:cNvGraphicFramePr>
          <p:nvPr/>
        </p:nvGraphicFramePr>
        <p:xfrm>
          <a:off x="1104900" y="3284538"/>
          <a:ext cx="6435725" cy="1368425"/>
        </p:xfrm>
        <a:graphic>
          <a:graphicData uri="http://schemas.openxmlformats.org/presentationml/2006/ole">
            <p:oleObj spid="_x0000_s622595" name="Équation" r:id="rId4" imgW="3314520" imgH="914400" progId="Equation.3">
              <p:embed/>
            </p:oleObj>
          </a:graphicData>
        </a:graphic>
      </p:graphicFrame>
      <p:graphicFrame>
        <p:nvGraphicFramePr>
          <p:cNvPr id="622596" name="Object 4"/>
          <p:cNvGraphicFramePr>
            <a:graphicFrameLocks noChangeAspect="1"/>
          </p:cNvGraphicFramePr>
          <p:nvPr/>
        </p:nvGraphicFramePr>
        <p:xfrm>
          <a:off x="899592" y="4753074"/>
          <a:ext cx="6199188" cy="692150"/>
        </p:xfrm>
        <a:graphic>
          <a:graphicData uri="http://schemas.openxmlformats.org/presentationml/2006/ole">
            <p:oleObj spid="_x0000_s622596" name="Équation" r:id="rId5" imgW="3492360" imgH="393480" progId="Equation.3">
              <p:embed/>
            </p:oleObj>
          </a:graphicData>
        </a:graphic>
      </p:graphicFrame>
      <p:graphicFrame>
        <p:nvGraphicFramePr>
          <p:cNvPr id="622598" name="Object 6"/>
          <p:cNvGraphicFramePr>
            <a:graphicFrameLocks noChangeAspect="1"/>
          </p:cNvGraphicFramePr>
          <p:nvPr/>
        </p:nvGraphicFramePr>
        <p:xfrm>
          <a:off x="827584" y="5406479"/>
          <a:ext cx="7213600" cy="758825"/>
        </p:xfrm>
        <a:graphic>
          <a:graphicData uri="http://schemas.openxmlformats.org/presentationml/2006/ole">
            <p:oleObj spid="_x0000_s622598" name="Équation" r:id="rId6" imgW="4063680" imgH="431640" progId="Equation.3">
              <p:embed/>
            </p:oleObj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086699" y="6300028"/>
            <a:ext cx="475194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i="1" dirty="0" smtClean="0"/>
              <a:t>Solution du système: </a:t>
            </a:r>
            <a:r>
              <a:rPr lang="fr-FR" sz="2000" b="1" i="1" dirty="0" smtClean="0">
                <a:solidFill>
                  <a:srgbClr val="FF0000"/>
                </a:solidFill>
              </a:rPr>
              <a:t>b= 5,5 m  </a:t>
            </a:r>
            <a:r>
              <a:rPr lang="fr-FR" sz="2000" b="1" i="1" dirty="0" smtClean="0"/>
              <a:t>et </a:t>
            </a:r>
            <a:r>
              <a:rPr lang="fr-FR" sz="2000" b="1" i="1" dirty="0" smtClean="0">
                <a:solidFill>
                  <a:srgbClr val="FF0000"/>
                </a:solidFill>
              </a:rPr>
              <a:t>y= 2,02 m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2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2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22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22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88640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C00000"/>
                </a:solidFill>
              </a:rPr>
              <a:t>I-GÉNÉRALITÉS:</a:t>
            </a:r>
            <a:endParaRPr lang="fr-FR" sz="2400" b="1" i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764704"/>
            <a:ext cx="39604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solidFill>
                  <a:srgbClr val="002060"/>
                </a:solidFill>
              </a:rPr>
              <a:t>I.1- Caractéristiques d’un canal:</a:t>
            </a:r>
          </a:p>
        </p:txBody>
      </p:sp>
      <p:sp>
        <p:nvSpPr>
          <p:cNvPr id="9" name="Rectangle 8"/>
          <p:cNvSpPr/>
          <p:nvPr/>
        </p:nvSpPr>
        <p:spPr>
          <a:xfrm>
            <a:off x="416964" y="1412776"/>
            <a:ext cx="7899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b="1" i="1" dirty="0" smtClean="0">
                <a:solidFill>
                  <a:schemeClr val="tx2"/>
                </a:solidFill>
              </a:rPr>
              <a:t> </a:t>
            </a:r>
            <a:r>
              <a:rPr lang="fr-FR" sz="2000" b="1" i="1" dirty="0" smtClean="0">
                <a:solidFill>
                  <a:srgbClr val="0000FF"/>
                </a:solidFill>
              </a:rPr>
              <a:t>Section du canal</a:t>
            </a:r>
            <a:r>
              <a:rPr lang="fr-FR" b="1" i="1" dirty="0" smtClean="0">
                <a:solidFill>
                  <a:schemeClr val="tx2"/>
                </a:solidFill>
              </a:rPr>
              <a:t>: </a:t>
            </a:r>
            <a:r>
              <a:rPr lang="fr-FR" dirty="0" smtClean="0"/>
              <a:t>géométrie du canal dans un plan perpendiculaire à son axe.</a:t>
            </a:r>
            <a:endParaRPr lang="fr-FR" dirty="0" smtClean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7204" y="1844824"/>
            <a:ext cx="87467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b="1" i="1" dirty="0" smtClean="0">
                <a:solidFill>
                  <a:schemeClr val="tx2"/>
                </a:solidFill>
              </a:rPr>
              <a:t> </a:t>
            </a:r>
            <a:r>
              <a:rPr lang="fr-FR" sz="2000" b="1" i="1" dirty="0" smtClean="0">
                <a:solidFill>
                  <a:srgbClr val="0000FF"/>
                </a:solidFill>
              </a:rPr>
              <a:t>Tirant d’eau (y): </a:t>
            </a:r>
            <a:r>
              <a:rPr lang="fr-FR" dirty="0" smtClean="0"/>
              <a:t>distance de la section libre /au point le plus bas de la section du canal</a:t>
            </a:r>
            <a:endParaRPr lang="fr-FR" dirty="0" smtClean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2276872"/>
            <a:ext cx="8532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b="1" i="1" dirty="0" smtClean="0">
                <a:solidFill>
                  <a:schemeClr val="tx2"/>
                </a:solidFill>
              </a:rPr>
              <a:t> </a:t>
            </a:r>
            <a:r>
              <a:rPr lang="fr-FR" sz="2000" b="1" i="1" dirty="0" smtClean="0">
                <a:solidFill>
                  <a:srgbClr val="0000FF"/>
                </a:solidFill>
              </a:rPr>
              <a:t>Section mouillée (S</a:t>
            </a:r>
            <a:r>
              <a:rPr lang="fr-FR" b="1" i="1" dirty="0" smtClean="0">
                <a:solidFill>
                  <a:srgbClr val="0000FF"/>
                </a:solidFill>
              </a:rPr>
              <a:t>): </a:t>
            </a:r>
            <a:r>
              <a:rPr lang="fr-FR" dirty="0" smtClean="0"/>
              <a:t>la partie de la section limitée par les parois et la surface libre</a:t>
            </a:r>
            <a:endParaRPr lang="fr-FR" dirty="0" smtClean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816" y="2708920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000" b="1" i="1" dirty="0" smtClean="0">
                <a:solidFill>
                  <a:schemeClr val="tx2"/>
                </a:solidFill>
              </a:rPr>
              <a:t> </a:t>
            </a:r>
            <a:r>
              <a:rPr lang="fr-FR" sz="2000" b="1" i="1" dirty="0" smtClean="0">
                <a:solidFill>
                  <a:srgbClr val="0000FF"/>
                </a:solidFill>
              </a:rPr>
              <a:t>Largeur au miroir (</a:t>
            </a:r>
            <a:r>
              <a:rPr lang="fr-FR" sz="2000" b="1" i="1" dirty="0" smtClean="0">
                <a:solidFill>
                  <a:srgbClr val="0000FF"/>
                </a:solidFill>
                <a:sym typeface="Symbol"/>
              </a:rPr>
              <a:t>L)</a:t>
            </a:r>
            <a:r>
              <a:rPr lang="fr-FR" sz="2000" b="1" i="1" dirty="0" smtClean="0">
                <a:solidFill>
                  <a:srgbClr val="0000FF"/>
                </a:solidFill>
              </a:rPr>
              <a:t>: </a:t>
            </a:r>
            <a:r>
              <a:rPr lang="fr-FR" dirty="0" smtClean="0"/>
              <a:t>largeur de S au niveau de la surface libre.</a:t>
            </a:r>
            <a:endParaRPr lang="fr-FR" dirty="0" smtClean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768" y="3172906"/>
            <a:ext cx="8532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b="1" i="1" dirty="0" smtClean="0">
                <a:solidFill>
                  <a:schemeClr val="tx2"/>
                </a:solidFill>
              </a:rPr>
              <a:t> </a:t>
            </a:r>
            <a:r>
              <a:rPr lang="fr-FR" sz="2000" b="1" i="1" dirty="0" smtClean="0">
                <a:solidFill>
                  <a:srgbClr val="0000FF"/>
                </a:solidFill>
              </a:rPr>
              <a:t>Périmètre mouillé (P</a:t>
            </a:r>
            <a:r>
              <a:rPr lang="fr-FR" sz="1400" b="1" i="1" dirty="0" smtClean="0">
                <a:solidFill>
                  <a:srgbClr val="0000FF"/>
                </a:solidFill>
              </a:rPr>
              <a:t>m</a:t>
            </a:r>
            <a:r>
              <a:rPr lang="fr-FR" sz="2000" b="1" i="1" dirty="0" smtClean="0">
                <a:solidFill>
                  <a:srgbClr val="0000FF"/>
                </a:solidFill>
              </a:rPr>
              <a:t>): </a:t>
            </a:r>
            <a:r>
              <a:rPr lang="fr-FR" dirty="0" smtClean="0"/>
              <a:t>périmètre de la section  mouillée en contact avec les parois.</a:t>
            </a:r>
            <a:endParaRPr lang="fr-FR" dirty="0" smtClean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0166" y="3604954"/>
            <a:ext cx="4139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b="1" i="1" dirty="0" smtClean="0">
                <a:solidFill>
                  <a:schemeClr val="tx2"/>
                </a:solidFill>
              </a:rPr>
              <a:t> </a:t>
            </a:r>
            <a:r>
              <a:rPr lang="fr-FR" sz="2000" b="1" i="1" dirty="0" smtClean="0">
                <a:solidFill>
                  <a:srgbClr val="0000FF"/>
                </a:solidFill>
              </a:rPr>
              <a:t>Rayon hydraulique (R</a:t>
            </a:r>
            <a:r>
              <a:rPr lang="fr-FR" sz="1600" b="1" i="1" dirty="0" smtClean="0">
                <a:solidFill>
                  <a:srgbClr val="0000FF"/>
                </a:solidFill>
              </a:rPr>
              <a:t>h</a:t>
            </a:r>
            <a:r>
              <a:rPr lang="fr-FR" sz="2000" b="1" i="1" dirty="0" smtClean="0">
                <a:solidFill>
                  <a:srgbClr val="0000FF"/>
                </a:solidFill>
              </a:rPr>
              <a:t>): </a:t>
            </a:r>
            <a:r>
              <a:rPr lang="fr-FR" sz="2000" dirty="0" smtClean="0"/>
              <a:t>Rh=S/P</a:t>
            </a:r>
            <a:r>
              <a:rPr lang="fr-FR" sz="1600" dirty="0" smtClean="0"/>
              <a:t>m</a:t>
            </a:r>
            <a:endParaRPr lang="fr-FR" sz="2000" dirty="0" smtClean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2202" y="4037002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b="1" i="1" dirty="0" smtClean="0">
                <a:solidFill>
                  <a:schemeClr val="tx2"/>
                </a:solidFill>
              </a:rPr>
              <a:t> </a:t>
            </a:r>
            <a:r>
              <a:rPr lang="fr-FR" sz="2000" b="1" i="1" dirty="0" smtClean="0">
                <a:solidFill>
                  <a:srgbClr val="0000FF"/>
                </a:solidFill>
              </a:rPr>
              <a:t>Vitesse moyenne (</a:t>
            </a:r>
            <a:r>
              <a:rPr lang="fr-FR" sz="2000" b="1" i="1" dirty="0" smtClean="0">
                <a:solidFill>
                  <a:srgbClr val="0000FF"/>
                </a:solidFill>
                <a:latin typeface="Calibri"/>
                <a:sym typeface="Symbol"/>
              </a:rPr>
              <a:t>V</a:t>
            </a:r>
            <a:r>
              <a:rPr lang="fr-FR" sz="2000" b="1" i="1" dirty="0" smtClean="0">
                <a:solidFill>
                  <a:srgbClr val="0000FF"/>
                </a:solidFill>
              </a:rPr>
              <a:t>): </a:t>
            </a:r>
            <a:r>
              <a:rPr lang="fr-FR" sz="2000" dirty="0" smtClean="0"/>
              <a:t>V=Q/S</a:t>
            </a:r>
            <a:r>
              <a:rPr lang="fr-FR" dirty="0" smtClean="0"/>
              <a:t>.</a:t>
            </a:r>
            <a:endParaRPr lang="fr-FR" dirty="0" smtClean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2202" y="4455332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b="1" i="1" dirty="0" smtClean="0">
                <a:solidFill>
                  <a:schemeClr val="tx2"/>
                </a:solidFill>
              </a:rPr>
              <a:t> </a:t>
            </a:r>
            <a:r>
              <a:rPr lang="fr-FR" sz="2000" b="1" i="1" dirty="0" smtClean="0">
                <a:solidFill>
                  <a:srgbClr val="0000FF"/>
                </a:solidFill>
              </a:rPr>
              <a:t>Pente du canal (I): </a:t>
            </a:r>
            <a:r>
              <a:rPr lang="fr-FR" dirty="0" smtClean="0"/>
              <a:t>géométrie du canal dans un plan perpendiculaire à son axe.</a:t>
            </a:r>
            <a:endParaRPr lang="fr-FR" dirty="0" smtClean="0">
              <a:solidFill>
                <a:schemeClr val="tx2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27250" y="5208588"/>
          <a:ext cx="1911350" cy="884237"/>
        </p:xfrm>
        <a:graphic>
          <a:graphicData uri="http://schemas.openxmlformats.org/presentationml/2006/ole">
            <p:oleObj spid="_x0000_s1026" name="Équation" r:id="rId3" imgW="1054080" imgH="457200" progId="Equation.3">
              <p:embed/>
            </p:oleObj>
          </a:graphicData>
        </a:graphic>
      </p:graphicFrame>
      <p:sp>
        <p:nvSpPr>
          <p:cNvPr id="49" name="ZoneTexte 48"/>
          <p:cNvSpPr txBox="1"/>
          <p:nvPr/>
        </p:nvSpPr>
        <p:spPr>
          <a:xfrm>
            <a:off x="1336574" y="6381328"/>
            <a:ext cx="395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</a:t>
            </a:r>
            <a:r>
              <a:rPr lang="fr-FR" sz="1100" dirty="0" smtClean="0"/>
              <a:t>f</a:t>
            </a:r>
            <a:r>
              <a:rPr lang="fr-FR" sz="1200" dirty="0" smtClean="0"/>
              <a:t>1</a:t>
            </a:r>
            <a:r>
              <a:rPr lang="fr-FR" dirty="0" smtClean="0"/>
              <a:t> et Z</a:t>
            </a:r>
            <a:r>
              <a:rPr lang="fr-FR" sz="1100" dirty="0" smtClean="0"/>
              <a:t>f2</a:t>
            </a:r>
            <a:r>
              <a:rPr lang="fr-FR" dirty="0" smtClean="0"/>
              <a:t> cotes du fond aux points 1 et 2</a:t>
            </a:r>
            <a:endParaRPr lang="fr-FR" dirty="0"/>
          </a:p>
        </p:txBody>
      </p:sp>
      <p:grpSp>
        <p:nvGrpSpPr>
          <p:cNvPr id="33" name="Groupe 32"/>
          <p:cNvGrpSpPr/>
          <p:nvPr/>
        </p:nvGrpSpPr>
        <p:grpSpPr>
          <a:xfrm>
            <a:off x="5603533" y="5013176"/>
            <a:ext cx="3000915" cy="1872208"/>
            <a:chOff x="5603533" y="5013176"/>
            <a:chExt cx="3000915" cy="1872208"/>
          </a:xfrm>
        </p:grpSpPr>
        <p:grpSp>
          <p:nvGrpSpPr>
            <p:cNvPr id="53" name="Groupe 52"/>
            <p:cNvGrpSpPr/>
            <p:nvPr/>
          </p:nvGrpSpPr>
          <p:grpSpPr>
            <a:xfrm>
              <a:off x="5603533" y="5013176"/>
              <a:ext cx="3000915" cy="1872208"/>
              <a:chOff x="5603533" y="5013176"/>
              <a:chExt cx="3000915" cy="1872208"/>
            </a:xfrm>
          </p:grpSpPr>
          <p:cxnSp>
            <p:nvCxnSpPr>
              <p:cNvPr id="35" name="Connecteur droit 34"/>
              <p:cNvCxnSpPr/>
              <p:nvPr/>
            </p:nvCxnSpPr>
            <p:spPr>
              <a:xfrm>
                <a:off x="5603533" y="5141651"/>
                <a:ext cx="0" cy="140912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avec flèche 35"/>
              <p:cNvCxnSpPr/>
              <p:nvPr/>
            </p:nvCxnSpPr>
            <p:spPr>
              <a:xfrm>
                <a:off x="5603533" y="6550778"/>
                <a:ext cx="300091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6032235" y="5689646"/>
                <a:ext cx="2036335" cy="391424"/>
              </a:xfrm>
              <a:prstGeom prst="line">
                <a:avLst/>
              </a:prstGeom>
              <a:ln w="57150" cmpd="thickThin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6032235" y="5689646"/>
                <a:ext cx="0" cy="8611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>
                <a:off x="8068570" y="6081069"/>
                <a:ext cx="0" cy="4697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ZoneTexte 39"/>
              <p:cNvSpPr txBox="1"/>
              <p:nvPr/>
            </p:nvSpPr>
            <p:spPr>
              <a:xfrm>
                <a:off x="8001780" y="5929535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/>
                  <a:t>Z</a:t>
                </a:r>
                <a:r>
                  <a:rPr lang="fr-FR" sz="1000" dirty="0" smtClean="0"/>
                  <a:t>f</a:t>
                </a:r>
                <a:r>
                  <a:rPr lang="fr-FR" sz="800" dirty="0" smtClean="0"/>
                  <a:t>2</a:t>
                </a:r>
                <a:endParaRPr lang="fr-FR" sz="1400" dirty="0"/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5603533" y="5013176"/>
                <a:ext cx="418007" cy="36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/>
                  <a:t>Z</a:t>
                </a:r>
                <a:endParaRPr lang="fr-FR" sz="1600" dirty="0"/>
              </a:p>
            </p:txBody>
          </p:sp>
          <p:cxnSp>
            <p:nvCxnSpPr>
              <p:cNvPr id="42" name="Connecteur droit 41"/>
              <p:cNvCxnSpPr>
                <a:cxnSpLocks noChangeAspect="1"/>
              </p:cNvCxnSpPr>
              <p:nvPr/>
            </p:nvCxnSpPr>
            <p:spPr>
              <a:xfrm>
                <a:off x="6130485" y="5301208"/>
                <a:ext cx="1973964" cy="4305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ZoneTexte 42"/>
              <p:cNvSpPr txBox="1"/>
              <p:nvPr/>
            </p:nvSpPr>
            <p:spPr>
              <a:xfrm>
                <a:off x="6139411" y="6059604"/>
                <a:ext cx="1786455" cy="33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/>
                  <a:t>Fond du canal</a:t>
                </a:r>
                <a:endParaRPr lang="fr-FR" sz="1400" dirty="0"/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5697524" y="5534889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/>
                  <a:t>Z</a:t>
                </a:r>
                <a:r>
                  <a:rPr lang="fr-FR" sz="1000" dirty="0" smtClean="0"/>
                  <a:t>f</a:t>
                </a:r>
                <a:r>
                  <a:rPr lang="fr-FR" sz="800" dirty="0" smtClean="0"/>
                  <a:t>1</a:t>
                </a:r>
                <a:endParaRPr lang="fr-FR" sz="1400" dirty="0"/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7907518" y="6550778"/>
                <a:ext cx="499126" cy="33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/>
                  <a:t>x</a:t>
                </a:r>
                <a:r>
                  <a:rPr lang="fr-FR" sz="1100" dirty="0" smtClean="0"/>
                  <a:t>2</a:t>
                </a:r>
                <a:endParaRPr lang="fr-FR" sz="1400" dirty="0"/>
              </a:p>
            </p:txBody>
          </p:sp>
          <p:sp>
            <p:nvSpPr>
              <p:cNvPr id="46" name="ZoneTexte 45"/>
              <p:cNvSpPr txBox="1"/>
              <p:nvPr/>
            </p:nvSpPr>
            <p:spPr>
              <a:xfrm>
                <a:off x="5873074" y="6550778"/>
                <a:ext cx="499126" cy="33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/>
                  <a:t>x</a:t>
                </a:r>
                <a:r>
                  <a:rPr lang="fr-FR" sz="1100" dirty="0" smtClean="0"/>
                  <a:t>1</a:t>
                </a:r>
                <a:endParaRPr lang="fr-FR" sz="1400" dirty="0"/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 rot="628026">
                <a:off x="6442222" y="5804114"/>
                <a:ext cx="5199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400" dirty="0" smtClean="0"/>
                  <a:t>Pente I</a:t>
                </a:r>
                <a:endParaRPr lang="fr-FR" sz="1400" dirty="0"/>
              </a:p>
            </p:txBody>
          </p:sp>
          <p:cxnSp>
            <p:nvCxnSpPr>
              <p:cNvPr id="51" name="Connecteur droit 50"/>
              <p:cNvCxnSpPr/>
              <p:nvPr/>
            </p:nvCxnSpPr>
            <p:spPr>
              <a:xfrm flipH="1" flipV="1">
                <a:off x="6999466" y="6040469"/>
                <a:ext cx="1037746" cy="440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Arc 51"/>
              <p:cNvSpPr/>
              <p:nvPr/>
            </p:nvSpPr>
            <p:spPr>
              <a:xfrm flipH="1">
                <a:off x="7318342" y="5923119"/>
                <a:ext cx="107176" cy="259317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Flèche droite 49"/>
              <p:cNvSpPr/>
              <p:nvPr/>
            </p:nvSpPr>
            <p:spPr>
              <a:xfrm rot="780000">
                <a:off x="6237915" y="5467518"/>
                <a:ext cx="288032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1" name="Triangle isocèle 30"/>
            <p:cNvSpPr>
              <a:spLocks noChangeAspect="1"/>
            </p:cNvSpPr>
            <p:nvPr/>
          </p:nvSpPr>
          <p:spPr>
            <a:xfrm rot="11580000">
              <a:off x="7267800" y="5457029"/>
              <a:ext cx="108000" cy="108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 rot="769629">
              <a:off x="6851579" y="5230636"/>
              <a:ext cx="1094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Surface libre</a:t>
              </a:r>
              <a:endParaRPr lang="fr-FR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6632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tx2"/>
                </a:solidFill>
              </a:rPr>
              <a:t>II.3- Calcul de la section économique ou optimale: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7452320" y="3212976"/>
            <a:ext cx="1368152" cy="1274658"/>
            <a:chOff x="7236296" y="1484784"/>
            <a:chExt cx="1080120" cy="1274658"/>
          </a:xfrm>
        </p:grpSpPr>
        <p:grpSp>
          <p:nvGrpSpPr>
            <p:cNvPr id="26" name="Groupe 25"/>
            <p:cNvGrpSpPr/>
            <p:nvPr/>
          </p:nvGrpSpPr>
          <p:grpSpPr>
            <a:xfrm>
              <a:off x="7236296" y="1484784"/>
              <a:ext cx="1080120" cy="864096"/>
              <a:chOff x="7236296" y="1916832"/>
              <a:chExt cx="1080120" cy="864096"/>
            </a:xfrm>
          </p:grpSpPr>
          <p:grpSp>
            <p:nvGrpSpPr>
              <p:cNvPr id="22" name="Groupe 21"/>
              <p:cNvGrpSpPr/>
              <p:nvPr/>
            </p:nvGrpSpPr>
            <p:grpSpPr>
              <a:xfrm>
                <a:off x="7236296" y="1916832"/>
                <a:ext cx="1080120" cy="864096"/>
                <a:chOff x="7236296" y="1916832"/>
                <a:chExt cx="1080120" cy="864096"/>
              </a:xfrm>
            </p:grpSpPr>
            <p:cxnSp>
              <p:nvCxnSpPr>
                <p:cNvPr id="7" name="Connecteur droit 6"/>
                <p:cNvCxnSpPr/>
                <p:nvPr/>
              </p:nvCxnSpPr>
              <p:spPr>
                <a:xfrm>
                  <a:off x="7236296" y="1916832"/>
                  <a:ext cx="0" cy="86409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onnecteur droit 8"/>
                <p:cNvCxnSpPr/>
                <p:nvPr/>
              </p:nvCxnSpPr>
              <p:spPr>
                <a:xfrm>
                  <a:off x="7236296" y="2780928"/>
                  <a:ext cx="1080120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Connecteur droit 9"/>
                <p:cNvCxnSpPr/>
                <p:nvPr/>
              </p:nvCxnSpPr>
              <p:spPr>
                <a:xfrm>
                  <a:off x="8316416" y="1916832"/>
                  <a:ext cx="0" cy="864096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droit 11"/>
                <p:cNvCxnSpPr/>
                <p:nvPr/>
              </p:nvCxnSpPr>
              <p:spPr>
                <a:xfrm>
                  <a:off x="7236296" y="2132856"/>
                  <a:ext cx="108012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e 20"/>
                <p:cNvGrpSpPr/>
                <p:nvPr/>
              </p:nvGrpSpPr>
              <p:grpSpPr>
                <a:xfrm>
                  <a:off x="7270204" y="2151906"/>
                  <a:ext cx="360040" cy="81533"/>
                  <a:chOff x="7524328" y="2204864"/>
                  <a:chExt cx="360040" cy="81533"/>
                </a:xfrm>
              </p:grpSpPr>
              <p:cxnSp>
                <p:nvCxnSpPr>
                  <p:cNvPr id="14" name="Connecteur droit 13"/>
                  <p:cNvCxnSpPr/>
                  <p:nvPr/>
                </p:nvCxnSpPr>
                <p:spPr>
                  <a:xfrm>
                    <a:off x="7524328" y="2204864"/>
                    <a:ext cx="36004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Connecteur droit 15"/>
                  <p:cNvCxnSpPr/>
                  <p:nvPr/>
                </p:nvCxnSpPr>
                <p:spPr>
                  <a:xfrm>
                    <a:off x="7571953" y="2233439"/>
                    <a:ext cx="28803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Connecteur droit 17"/>
                  <p:cNvCxnSpPr/>
                  <p:nvPr/>
                </p:nvCxnSpPr>
                <p:spPr>
                  <a:xfrm>
                    <a:off x="7702252" y="2286397"/>
                    <a:ext cx="7200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Connecteur droit 19"/>
                  <p:cNvCxnSpPr/>
                  <p:nvPr/>
                </p:nvCxnSpPr>
                <p:spPr>
                  <a:xfrm>
                    <a:off x="7624911" y="2257822"/>
                    <a:ext cx="216024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4" name="Connecteur droit 23"/>
              <p:cNvCxnSpPr/>
              <p:nvPr/>
            </p:nvCxnSpPr>
            <p:spPr>
              <a:xfrm>
                <a:off x="7740352" y="2132856"/>
                <a:ext cx="0" cy="648072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ZoneTexte 24"/>
              <p:cNvSpPr txBox="1"/>
              <p:nvPr/>
            </p:nvSpPr>
            <p:spPr>
              <a:xfrm>
                <a:off x="7711777" y="2238772"/>
                <a:ext cx="277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/>
                  <a:t>y</a:t>
                </a:r>
                <a:endParaRPr lang="fr-FR" sz="1600" dirty="0"/>
              </a:p>
            </p:txBody>
          </p:sp>
        </p:grpSp>
        <p:cxnSp>
          <p:nvCxnSpPr>
            <p:cNvPr id="28" name="Connecteur droit avec flèche 27"/>
            <p:cNvCxnSpPr/>
            <p:nvPr/>
          </p:nvCxnSpPr>
          <p:spPr>
            <a:xfrm>
              <a:off x="7236296" y="2492896"/>
              <a:ext cx="108012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7668344" y="2420888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L</a:t>
              </a:r>
              <a:endParaRPr lang="fr-FR" sz="1600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539552" y="921494"/>
            <a:ext cx="8532440" cy="923330"/>
          </a:xfrm>
          <a:prstGeom prst="rect">
            <a:avLst/>
          </a:prstGeom>
          <a:ln>
            <a:solidFill>
              <a:srgbClr val="FF66FF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</a:rPr>
              <a:t>La construction d’un canal pour transporter un débit Q, avec une pente I et un</a:t>
            </a:r>
          </a:p>
          <a:p>
            <a:r>
              <a:rPr lang="fr-FR" b="1" dirty="0" smtClean="0">
                <a:solidFill>
                  <a:srgbClr val="00B0F0"/>
                </a:solidFill>
              </a:rPr>
              <a:t>coefficient de rugosité n, coûtera d’autant moins cher que la section, S, sera  optimale </a:t>
            </a:r>
            <a:r>
              <a:rPr lang="fr-FR" b="1" dirty="0" err="1" smtClean="0">
                <a:solidFill>
                  <a:srgbClr val="00B0F0"/>
                </a:solidFill>
              </a:rPr>
              <a:t>càd</a:t>
            </a:r>
            <a:r>
              <a:rPr lang="fr-FR" b="1" dirty="0" smtClean="0">
                <a:solidFill>
                  <a:srgbClr val="00B0F0"/>
                </a:solidFill>
              </a:rPr>
              <a:t>  correspondant à la valeur minimale du périmètre mouillé. </a:t>
            </a:r>
            <a:endParaRPr lang="fr-FR" b="1" i="1" dirty="0" smtClean="0">
              <a:solidFill>
                <a:srgbClr val="00B0F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14876" y="2443142"/>
            <a:ext cx="4429124" cy="2209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467545" y="3236842"/>
            <a:ext cx="3888431" cy="8402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</a:pPr>
            <a:r>
              <a:rPr lang="fr-FR" dirty="0" smtClean="0">
                <a:solidFill>
                  <a:schemeClr val="accent2"/>
                </a:solidFill>
                <a:cs typeface="Times New Roman" pitchFamily="18" charset="0"/>
              </a:rPr>
              <a:t>Une même section mouillée peut correspondre à des périmètres mouillés différents</a:t>
            </a:r>
            <a:r>
              <a:rPr lang="fr-FR" dirty="0">
                <a:solidFill>
                  <a:schemeClr val="accent2"/>
                </a:solidFill>
                <a:cs typeface="Times New Roman" pitchFamily="18" charset="0"/>
              </a:rPr>
              <a:t> </a:t>
            </a:r>
          </a:p>
        </p:txBody>
      </p:sp>
      <p:graphicFrame>
        <p:nvGraphicFramePr>
          <p:cNvPr id="53" name="Objet 52"/>
          <p:cNvGraphicFramePr>
            <a:graphicFrameLocks noChangeAspect="1"/>
          </p:cNvGraphicFramePr>
          <p:nvPr/>
        </p:nvGraphicFramePr>
        <p:xfrm>
          <a:off x="4427984" y="4581128"/>
          <a:ext cx="2148781" cy="792088"/>
        </p:xfrm>
        <a:graphic>
          <a:graphicData uri="http://schemas.openxmlformats.org/presentationml/2006/ole">
            <p:oleObj spid="_x0000_s32774" name="Équation" r:id="rId3" imgW="1523880" imgH="482400" progId="Equation.3">
              <p:embed/>
            </p:oleObj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/>
        </p:nvGraphicFramePr>
        <p:xfrm>
          <a:off x="7020272" y="4581128"/>
          <a:ext cx="2123728" cy="792088"/>
        </p:xfrm>
        <a:graphic>
          <a:graphicData uri="http://schemas.openxmlformats.org/presentationml/2006/ole">
            <p:oleObj spid="_x0000_s32775" name="Équation" r:id="rId4" imgW="1549080" imgH="482400" progId="Equation.3">
              <p:embed/>
            </p:oleObj>
          </a:graphicData>
        </a:graphic>
      </p:graphicFrame>
      <p:grpSp>
        <p:nvGrpSpPr>
          <p:cNvPr id="58" name="Groupe 57"/>
          <p:cNvGrpSpPr/>
          <p:nvPr/>
        </p:nvGrpSpPr>
        <p:grpSpPr>
          <a:xfrm>
            <a:off x="4644008" y="2204864"/>
            <a:ext cx="4248472" cy="2232248"/>
            <a:chOff x="5689350" y="2532022"/>
            <a:chExt cx="3061076" cy="1285884"/>
          </a:xfrm>
        </p:grpSpPr>
        <p:sp>
          <p:nvSpPr>
            <p:cNvPr id="37" name="Rectangle 36"/>
            <p:cNvSpPr/>
            <p:nvPr/>
          </p:nvSpPr>
          <p:spPr>
            <a:xfrm>
              <a:off x="5689896" y="2746336"/>
              <a:ext cx="785818" cy="57150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8" name="Connecteur droit 37"/>
            <p:cNvCxnSpPr/>
            <p:nvPr/>
          </p:nvCxnSpPr>
          <p:spPr>
            <a:xfrm rot="16200000" flipV="1">
              <a:off x="5306332" y="2915040"/>
              <a:ext cx="768170" cy="21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rot="16200000" flipV="1">
              <a:off x="6090562" y="2915040"/>
              <a:ext cx="768170" cy="21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riangle isocèle 39"/>
            <p:cNvSpPr/>
            <p:nvPr/>
          </p:nvSpPr>
          <p:spPr>
            <a:xfrm rot="10800000">
              <a:off x="6007922" y="2653382"/>
              <a:ext cx="142876" cy="7143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1" name="Connecteur droit avec flèche 40"/>
            <p:cNvCxnSpPr/>
            <p:nvPr/>
          </p:nvCxnSpPr>
          <p:spPr>
            <a:xfrm rot="16200000" flipH="1">
              <a:off x="5655194" y="3032088"/>
              <a:ext cx="571504" cy="1588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5899811" y="2889213"/>
              <a:ext cx="6432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C00000"/>
                  </a:solidFill>
                </a:rPr>
                <a:t>y = 1 m</a:t>
              </a:r>
              <a:endParaRPr lang="fr-FR" sz="1200" dirty="0">
                <a:solidFill>
                  <a:srgbClr val="C00000"/>
                </a:solidFill>
              </a:endParaRPr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 rot="10800000" flipH="1">
              <a:off x="5707544" y="3530565"/>
              <a:ext cx="785818" cy="1588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>
              <a:off x="5773722" y="3333506"/>
              <a:ext cx="9218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C00000"/>
                  </a:solidFill>
                </a:rPr>
                <a:t>b = 0,5 m</a:t>
              </a:r>
              <a:endParaRPr lang="fr-FR" sz="1200" dirty="0">
                <a:solidFill>
                  <a:srgbClr val="C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546738" y="2960650"/>
              <a:ext cx="1071570" cy="357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6" name="Connecteur droit 45"/>
            <p:cNvCxnSpPr/>
            <p:nvPr/>
          </p:nvCxnSpPr>
          <p:spPr>
            <a:xfrm rot="16200000" flipV="1">
              <a:off x="7163174" y="2915040"/>
              <a:ext cx="768170" cy="21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rot="16200000" flipV="1">
              <a:off x="8233156" y="2915040"/>
              <a:ext cx="768170" cy="21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riangle isocèle 47"/>
            <p:cNvSpPr/>
            <p:nvPr/>
          </p:nvSpPr>
          <p:spPr>
            <a:xfrm rot="10800000">
              <a:off x="8007640" y="2871564"/>
              <a:ext cx="142876" cy="7143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9" name="Connecteur droit avec flèche 48"/>
            <p:cNvCxnSpPr/>
            <p:nvPr/>
          </p:nvCxnSpPr>
          <p:spPr>
            <a:xfrm rot="5400000">
              <a:off x="7777170" y="3123002"/>
              <a:ext cx="360000" cy="1588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/>
            <p:cNvSpPr txBox="1"/>
            <p:nvPr/>
          </p:nvSpPr>
          <p:spPr>
            <a:xfrm>
              <a:off x="7929482" y="2989057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C00000"/>
                  </a:solidFill>
                </a:rPr>
                <a:t>y = 0,5 m </a:t>
              </a:r>
              <a:endParaRPr lang="fr-FR" sz="1200" dirty="0">
                <a:solidFill>
                  <a:srgbClr val="C00000"/>
                </a:solidFill>
              </a:endParaRPr>
            </a:p>
          </p:txBody>
        </p:sp>
        <p:cxnSp>
          <p:nvCxnSpPr>
            <p:cNvPr id="51" name="Connecteur droit avec flèche 50"/>
            <p:cNvCxnSpPr/>
            <p:nvPr/>
          </p:nvCxnSpPr>
          <p:spPr>
            <a:xfrm>
              <a:off x="7546738" y="3532153"/>
              <a:ext cx="1071570" cy="1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>
              <a:off x="7785590" y="3333506"/>
              <a:ext cx="9648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C00000"/>
                  </a:solidFill>
                </a:rPr>
                <a:t>b = 1 m</a:t>
              </a:r>
              <a:endParaRPr lang="fr-FR" sz="1200" dirty="0">
                <a:solidFill>
                  <a:srgbClr val="C00000"/>
                </a:solidFill>
              </a:endParaRPr>
            </a:p>
          </p:txBody>
        </p:sp>
        <p:sp>
          <p:nvSpPr>
            <p:cNvPr id="54" name="Flèche vers le bas 53"/>
            <p:cNvSpPr/>
            <p:nvPr/>
          </p:nvSpPr>
          <p:spPr>
            <a:xfrm>
              <a:off x="6046540" y="3603592"/>
              <a:ext cx="71438" cy="214314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Flèche vers le bas 55"/>
            <p:cNvSpPr/>
            <p:nvPr/>
          </p:nvSpPr>
          <p:spPr>
            <a:xfrm>
              <a:off x="8046804" y="3603592"/>
              <a:ext cx="71438" cy="214314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57" name="Connecteur en angle 56"/>
          <p:cNvCxnSpPr/>
          <p:nvPr/>
        </p:nvCxnSpPr>
        <p:spPr>
          <a:xfrm>
            <a:off x="3852032" y="3935906"/>
            <a:ext cx="1008000" cy="35719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0" y="-642918"/>
            <a:ext cx="9144000" cy="642918"/>
          </a:xfrm>
          <a:prstGeom prst="rect">
            <a:avLst/>
          </a:prstGeom>
          <a:solidFill>
            <a:srgbClr val="FFFFCC"/>
          </a:solidFill>
        </p:spPr>
        <p:txBody>
          <a:bodyPr/>
          <a:lstStyle/>
          <a:p>
            <a:pPr marL="571500" indent="-571500" algn="ctr">
              <a:buFont typeface="+mj-lt"/>
              <a:buAutoNum type="romanUcPeriod" startAt="6"/>
              <a:defRPr/>
            </a:pPr>
            <a:r>
              <a:rPr lang="fr-FR" sz="2800" b="1" kern="0" dirty="0" smtClean="0">
                <a:solidFill>
                  <a:schemeClr val="accent2"/>
                </a:solidFill>
                <a:latin typeface="+mj-lt"/>
                <a:ea typeface="+mj-ea"/>
                <a:cs typeface="Times New Roman" pitchFamily="18" charset="0"/>
              </a:rPr>
              <a:t>DIMENSIONS OPTIMALES D’UNE SECTION</a:t>
            </a:r>
            <a:endParaRPr lang="fr-FR" sz="2800" b="1" kern="0" dirty="0">
              <a:solidFill>
                <a:schemeClr val="accent2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72" name="Rectangle 8"/>
          <p:cNvSpPr>
            <a:spLocks noChangeArrowheads="1"/>
          </p:cNvSpPr>
          <p:nvPr/>
        </p:nvSpPr>
        <p:spPr bwMode="auto">
          <a:xfrm>
            <a:off x="221846" y="260648"/>
            <a:ext cx="874264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</a:pPr>
            <a:r>
              <a:rPr lang="fr-FR" sz="2000" b="1" i="1" dirty="0" smtClean="0">
                <a:solidFill>
                  <a:srgbClr val="0000FF"/>
                </a:solidFill>
                <a:cs typeface="Times New Roman" pitchFamily="18" charset="0"/>
              </a:rPr>
              <a:t>Connaissant I et </a:t>
            </a:r>
            <a:r>
              <a:rPr lang="el-GR" sz="2000" b="1" i="1" dirty="0" smtClean="0">
                <a:solidFill>
                  <a:srgbClr val="0000FF"/>
                </a:solidFill>
                <a:cs typeface="Times New Roman" pitchFamily="18" charset="0"/>
              </a:rPr>
              <a:t>α</a:t>
            </a:r>
            <a:r>
              <a:rPr lang="fr-FR" sz="2000" b="1" i="1" dirty="0" smtClean="0">
                <a:solidFill>
                  <a:srgbClr val="0000FF"/>
                </a:solidFill>
                <a:cs typeface="Times New Roman" pitchFamily="18" charset="0"/>
              </a:rPr>
              <a:t>,  d’un canal trapézoïdal quelle est de toutes les sections ayant la même surface celle qui donne </a:t>
            </a:r>
            <a:r>
              <a:rPr lang="fr-FR" sz="2000" b="1" i="1" dirty="0" err="1" smtClean="0">
                <a:solidFill>
                  <a:srgbClr val="0000FF"/>
                </a:solidFill>
                <a:cs typeface="Times New Roman" pitchFamily="18" charset="0"/>
              </a:rPr>
              <a:t>Q</a:t>
            </a:r>
            <a:r>
              <a:rPr lang="fr-FR" sz="2000" b="1" i="1" baseline="-25000" dirty="0" err="1" smtClean="0">
                <a:solidFill>
                  <a:srgbClr val="0000FF"/>
                </a:solidFill>
                <a:cs typeface="Times New Roman" pitchFamily="18" charset="0"/>
              </a:rPr>
              <a:t>max</a:t>
            </a:r>
            <a:r>
              <a:rPr lang="fr-FR" sz="2000" b="1" i="1" baseline="-25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fr-FR" sz="2000" b="1" i="1" dirty="0" smtClean="0">
                <a:solidFill>
                  <a:srgbClr val="0000FF"/>
                </a:solidFill>
                <a:cs typeface="Times New Roman" pitchFamily="18" charset="0"/>
              </a:rPr>
              <a:t>? Les variables étant b et y</a:t>
            </a:r>
            <a:endParaRPr lang="fr-FR" sz="2000" b="1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aphicFrame>
        <p:nvGraphicFramePr>
          <p:cNvPr id="139269" name="Object 5"/>
          <p:cNvGraphicFramePr>
            <a:graphicFrameLocks noChangeAspect="1"/>
          </p:cNvGraphicFramePr>
          <p:nvPr/>
        </p:nvGraphicFramePr>
        <p:xfrm>
          <a:off x="611560" y="1052736"/>
          <a:ext cx="5688632" cy="2448272"/>
        </p:xfrm>
        <a:graphic>
          <a:graphicData uri="http://schemas.openxmlformats.org/presentationml/2006/ole">
            <p:oleObj spid="_x0000_s924677" name="Équation" r:id="rId3" imgW="3429000" imgH="1625400" progId="Equation.3">
              <p:embed/>
            </p:oleObj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6444208" y="1196752"/>
            <a:ext cx="2592288" cy="1768533"/>
            <a:chOff x="539552" y="368400"/>
            <a:chExt cx="4085613" cy="2340520"/>
          </a:xfrm>
        </p:grpSpPr>
        <p:grpSp>
          <p:nvGrpSpPr>
            <p:cNvPr id="44" name="Groupe 53"/>
            <p:cNvGrpSpPr/>
            <p:nvPr/>
          </p:nvGrpSpPr>
          <p:grpSpPr>
            <a:xfrm>
              <a:off x="539552" y="368400"/>
              <a:ext cx="4085613" cy="2340520"/>
              <a:chOff x="1619672" y="639308"/>
              <a:chExt cx="4085613" cy="2340520"/>
            </a:xfrm>
          </p:grpSpPr>
          <p:grpSp>
            <p:nvGrpSpPr>
              <p:cNvPr id="49" name="Groupe 44"/>
              <p:cNvGrpSpPr/>
              <p:nvPr/>
            </p:nvGrpSpPr>
            <p:grpSpPr>
              <a:xfrm>
                <a:off x="1619672" y="639308"/>
                <a:ext cx="4085613" cy="2340520"/>
                <a:chOff x="1937180" y="567300"/>
                <a:chExt cx="4085613" cy="2340520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2195736" y="764704"/>
                  <a:ext cx="3786182" cy="21431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grpSp>
              <p:nvGrpSpPr>
                <p:cNvPr id="59" name="Groupe 41"/>
                <p:cNvGrpSpPr/>
                <p:nvPr/>
              </p:nvGrpSpPr>
              <p:grpSpPr>
                <a:xfrm>
                  <a:off x="2410050" y="1334203"/>
                  <a:ext cx="3143272" cy="1502203"/>
                  <a:chOff x="5429256" y="5072074"/>
                  <a:chExt cx="3143272" cy="1502203"/>
                </a:xfrm>
                <a:noFill/>
              </p:grpSpPr>
              <p:sp>
                <p:nvSpPr>
                  <p:cNvPr id="100" name="Trapèze 99"/>
                  <p:cNvSpPr/>
                  <p:nvPr/>
                </p:nvSpPr>
                <p:spPr>
                  <a:xfrm flipV="1">
                    <a:off x="5429256" y="5072074"/>
                    <a:ext cx="3143272" cy="1143008"/>
                  </a:xfrm>
                  <a:prstGeom prst="trapezoid">
                    <a:avLst>
                      <a:gd name="adj" fmla="val 87117"/>
                    </a:avLst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104" name="Connecteur droit avec flèche 103"/>
                  <p:cNvCxnSpPr>
                    <a:stCxn id="100" idx="2"/>
                    <a:endCxn id="100" idx="0"/>
                  </p:cNvCxnSpPr>
                  <p:nvPr/>
                </p:nvCxnSpPr>
                <p:spPr>
                  <a:xfrm rot="16200000" flipH="1">
                    <a:off x="6429388" y="5643578"/>
                    <a:ext cx="1143008" cy="1588"/>
                  </a:xfrm>
                  <a:prstGeom prst="straightConnector1">
                    <a:avLst/>
                  </a:prstGeom>
                  <a:grpFill/>
                  <a:ln>
                    <a:solidFill>
                      <a:srgbClr val="0000FF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6" name="ZoneTexte 105"/>
                  <p:cNvSpPr txBox="1"/>
                  <p:nvPr/>
                </p:nvSpPr>
                <p:spPr>
                  <a:xfrm>
                    <a:off x="6983244" y="5446912"/>
                    <a:ext cx="571504" cy="276999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 smtClean="0">
                        <a:solidFill>
                          <a:srgbClr val="C00000"/>
                        </a:solidFill>
                      </a:rPr>
                      <a:t>y </a:t>
                    </a:r>
                    <a:endParaRPr lang="fr-FR" sz="1200" dirty="0">
                      <a:solidFill>
                        <a:srgbClr val="C00000"/>
                      </a:solidFill>
                    </a:endParaRPr>
                  </a:p>
                </p:txBody>
              </p:sp>
              <p:cxnSp>
                <p:nvCxnSpPr>
                  <p:cNvPr id="107" name="Connecteur droit avec flèche 6"/>
                  <p:cNvCxnSpPr/>
                  <p:nvPr/>
                </p:nvCxnSpPr>
                <p:spPr>
                  <a:xfrm>
                    <a:off x="6429388" y="6357958"/>
                    <a:ext cx="1143008" cy="1588"/>
                  </a:xfrm>
                  <a:prstGeom prst="straightConnector1">
                    <a:avLst/>
                  </a:prstGeom>
                  <a:grpFill/>
                  <a:ln>
                    <a:solidFill>
                      <a:srgbClr val="C0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8" name="ZoneTexte 7"/>
                  <p:cNvSpPr txBox="1"/>
                  <p:nvPr/>
                </p:nvSpPr>
                <p:spPr>
                  <a:xfrm>
                    <a:off x="6911806" y="6297278"/>
                    <a:ext cx="571504" cy="276999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 smtClean="0">
                        <a:solidFill>
                          <a:srgbClr val="C00000"/>
                        </a:solidFill>
                      </a:rPr>
                      <a:t>b </a:t>
                    </a:r>
                    <a:endParaRPr lang="fr-FR" sz="1200" dirty="0">
                      <a:solidFill>
                        <a:srgbClr val="C00000"/>
                      </a:solidFill>
                    </a:endParaRPr>
                  </a:p>
                </p:txBody>
              </p:sp>
              <p:cxnSp>
                <p:nvCxnSpPr>
                  <p:cNvPr id="109" name="Connecteur droit 8"/>
                  <p:cNvCxnSpPr>
                    <a:stCxn id="100" idx="0"/>
                  </p:cNvCxnSpPr>
                  <p:nvPr/>
                </p:nvCxnSpPr>
                <p:spPr>
                  <a:xfrm>
                    <a:off x="7000892" y="6215082"/>
                    <a:ext cx="1166378" cy="15685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0" name="Arc 9"/>
                  <p:cNvSpPr/>
                  <p:nvPr/>
                </p:nvSpPr>
                <p:spPr>
                  <a:xfrm rot="2760000">
                    <a:off x="7529364" y="6038241"/>
                    <a:ext cx="214314" cy="214314"/>
                  </a:xfrm>
                  <a:prstGeom prst="arc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3" name="ZoneTexte 10"/>
                  <p:cNvSpPr txBox="1"/>
                  <p:nvPr/>
                </p:nvSpPr>
                <p:spPr>
                  <a:xfrm>
                    <a:off x="7682998" y="5968494"/>
                    <a:ext cx="436752" cy="276999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200" dirty="0" smtClean="0">
                        <a:solidFill>
                          <a:srgbClr val="C00000"/>
                        </a:solidFill>
                        <a:sym typeface="Symbol"/>
                      </a:rPr>
                      <a:t></a:t>
                    </a:r>
                    <a:r>
                      <a:rPr lang="fr-FR" sz="1200" dirty="0" smtClean="0">
                        <a:solidFill>
                          <a:srgbClr val="C00000"/>
                        </a:solidFill>
                      </a:rPr>
                      <a:t> </a:t>
                    </a:r>
                    <a:endParaRPr lang="fr-FR" sz="1200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60" name="ZoneTexte 59"/>
                <p:cNvSpPr txBox="1"/>
                <p:nvPr/>
              </p:nvSpPr>
              <p:spPr>
                <a:xfrm>
                  <a:off x="3779911" y="567300"/>
                  <a:ext cx="30057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>
                      <a:solidFill>
                        <a:srgbClr val="C00000"/>
                      </a:solidFill>
                    </a:rPr>
                    <a:t>B</a:t>
                  </a:r>
                  <a:endParaRPr lang="fr-FR" sz="1200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61" name="Connecteur droit avec flèche 60"/>
                <p:cNvCxnSpPr/>
                <p:nvPr/>
              </p:nvCxnSpPr>
              <p:spPr>
                <a:xfrm>
                  <a:off x="2397370" y="868611"/>
                  <a:ext cx="3132000" cy="1588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eur droit 61"/>
                <p:cNvCxnSpPr/>
                <p:nvPr/>
              </p:nvCxnSpPr>
              <p:spPr>
                <a:xfrm rot="5400000">
                  <a:off x="2838678" y="1907712"/>
                  <a:ext cx="114300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eur droit 62"/>
                <p:cNvCxnSpPr/>
                <p:nvPr/>
              </p:nvCxnSpPr>
              <p:spPr>
                <a:xfrm rot="5400000">
                  <a:off x="3904395" y="1808094"/>
                  <a:ext cx="1296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ZoneTexte 65"/>
                <p:cNvSpPr txBox="1"/>
                <p:nvPr/>
              </p:nvSpPr>
              <p:spPr>
                <a:xfrm>
                  <a:off x="4965141" y="1971716"/>
                  <a:ext cx="28440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>
                      <a:solidFill>
                        <a:srgbClr val="C00000"/>
                      </a:solidFill>
                    </a:rPr>
                    <a:t>m</a:t>
                  </a:r>
                  <a:endParaRPr lang="fr-FR" sz="1200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67" name="Connecteur droit 66"/>
                <p:cNvCxnSpPr>
                  <a:cxnSpLocks noChangeAspect="1"/>
                </p:cNvCxnSpPr>
                <p:nvPr/>
              </p:nvCxnSpPr>
              <p:spPr>
                <a:xfrm flipH="1" flipV="1">
                  <a:off x="2138893" y="1016768"/>
                  <a:ext cx="283500" cy="324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eur droit 67"/>
                <p:cNvCxnSpPr>
                  <a:cxnSpLocks noChangeAspect="1"/>
                </p:cNvCxnSpPr>
                <p:nvPr/>
              </p:nvCxnSpPr>
              <p:spPr>
                <a:xfrm flipV="1">
                  <a:off x="5540003" y="1016768"/>
                  <a:ext cx="283500" cy="324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cteur droit 68"/>
                <p:cNvCxnSpPr/>
                <p:nvPr/>
              </p:nvCxnSpPr>
              <p:spPr>
                <a:xfrm flipV="1">
                  <a:off x="2411760" y="764704"/>
                  <a:ext cx="0" cy="540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cteur droit 69"/>
                <p:cNvCxnSpPr/>
                <p:nvPr/>
              </p:nvCxnSpPr>
              <p:spPr>
                <a:xfrm flipV="1">
                  <a:off x="5518737" y="764704"/>
                  <a:ext cx="0" cy="540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necteur droit 70"/>
                <p:cNvCxnSpPr/>
                <p:nvPr/>
              </p:nvCxnSpPr>
              <p:spPr>
                <a:xfrm flipV="1">
                  <a:off x="3419872" y="2492896"/>
                  <a:ext cx="0" cy="2160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cteur droit 72"/>
                <p:cNvCxnSpPr/>
                <p:nvPr/>
              </p:nvCxnSpPr>
              <p:spPr>
                <a:xfrm flipV="1">
                  <a:off x="4550734" y="2492896"/>
                  <a:ext cx="0" cy="2160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cteur droit 73"/>
                <p:cNvCxnSpPr/>
                <p:nvPr/>
              </p:nvCxnSpPr>
              <p:spPr>
                <a:xfrm>
                  <a:off x="1937180" y="1023260"/>
                  <a:ext cx="21602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necteur droit 82"/>
                <p:cNvCxnSpPr/>
                <p:nvPr/>
              </p:nvCxnSpPr>
              <p:spPr>
                <a:xfrm>
                  <a:off x="5806769" y="1031470"/>
                  <a:ext cx="21602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Connecteur droit 91"/>
                <p:cNvCxnSpPr/>
                <p:nvPr/>
              </p:nvCxnSpPr>
              <p:spPr>
                <a:xfrm>
                  <a:off x="2123728" y="1020837"/>
                  <a:ext cx="64807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e 52"/>
              <p:cNvGrpSpPr/>
              <p:nvPr/>
            </p:nvGrpSpPr>
            <p:grpSpPr>
              <a:xfrm>
                <a:off x="2483768" y="1412776"/>
                <a:ext cx="432048" cy="112117"/>
                <a:chOff x="6497373" y="1124744"/>
                <a:chExt cx="432048" cy="112117"/>
              </a:xfrm>
            </p:grpSpPr>
            <p:cxnSp>
              <p:nvCxnSpPr>
                <p:cNvPr id="51" name="Connecteur droit 50"/>
                <p:cNvCxnSpPr/>
                <p:nvPr/>
              </p:nvCxnSpPr>
              <p:spPr>
                <a:xfrm>
                  <a:off x="6497373" y="1124744"/>
                  <a:ext cx="43204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cteur droit 52"/>
                <p:cNvCxnSpPr/>
                <p:nvPr/>
              </p:nvCxnSpPr>
              <p:spPr>
                <a:xfrm>
                  <a:off x="6524600" y="1146010"/>
                  <a:ext cx="360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necteur droit 53"/>
                <p:cNvCxnSpPr/>
                <p:nvPr/>
              </p:nvCxnSpPr>
              <p:spPr>
                <a:xfrm>
                  <a:off x="6588224" y="1164853"/>
                  <a:ext cx="288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54"/>
                <p:cNvCxnSpPr/>
                <p:nvPr/>
              </p:nvCxnSpPr>
              <p:spPr>
                <a:xfrm>
                  <a:off x="6638006" y="1186119"/>
                  <a:ext cx="216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55"/>
                <p:cNvCxnSpPr/>
                <p:nvPr/>
              </p:nvCxnSpPr>
              <p:spPr>
                <a:xfrm>
                  <a:off x="6692131" y="1207385"/>
                  <a:ext cx="144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56"/>
                <p:cNvCxnSpPr/>
                <p:nvPr/>
              </p:nvCxnSpPr>
              <p:spPr>
                <a:xfrm>
                  <a:off x="6732240" y="1236861"/>
                  <a:ext cx="72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5" name="Connecteur droit 44"/>
            <p:cNvCxnSpPr/>
            <p:nvPr/>
          </p:nvCxnSpPr>
          <p:spPr>
            <a:xfrm>
              <a:off x="3490271" y="1844824"/>
              <a:ext cx="3600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3881542" y="1412776"/>
              <a:ext cx="0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3865367" y="1491044"/>
              <a:ext cx="284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C00000"/>
                  </a:solidFill>
                </a:rPr>
                <a:t>1</a:t>
              </a:r>
              <a:endParaRPr lang="fr-FR" sz="1200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924678" name="Object 6"/>
          <p:cNvGraphicFramePr>
            <a:graphicFrameLocks noChangeAspect="1"/>
          </p:cNvGraphicFramePr>
          <p:nvPr/>
        </p:nvGraphicFramePr>
        <p:xfrm>
          <a:off x="611560" y="3743151"/>
          <a:ext cx="7920880" cy="2926209"/>
        </p:xfrm>
        <a:graphic>
          <a:graphicData uri="http://schemas.openxmlformats.org/presentationml/2006/ole">
            <p:oleObj spid="_x0000_s924678" name="Équation" r:id="rId4" imgW="5041800" imgH="1803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4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4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671513" y="692150"/>
          <a:ext cx="7226300" cy="3168898"/>
        </p:xfrm>
        <a:graphic>
          <a:graphicData uri="http://schemas.openxmlformats.org/presentationml/2006/ole">
            <p:oleObj spid="_x0000_s925698" name="Équation" r:id="rId3" imgW="3251160" imgH="1904760" progId="Equation.3">
              <p:embed/>
            </p:oleObj>
          </a:graphicData>
        </a:graphic>
      </p:graphicFrame>
      <p:graphicFrame>
        <p:nvGraphicFramePr>
          <p:cNvPr id="925699" name="Object 3"/>
          <p:cNvGraphicFramePr>
            <a:graphicFrameLocks noChangeAspect="1"/>
          </p:cNvGraphicFramePr>
          <p:nvPr/>
        </p:nvGraphicFramePr>
        <p:xfrm>
          <a:off x="665535" y="3866753"/>
          <a:ext cx="5778673" cy="858391"/>
        </p:xfrm>
        <a:graphic>
          <a:graphicData uri="http://schemas.openxmlformats.org/presentationml/2006/ole">
            <p:oleObj spid="_x0000_s925699" name="Équation" r:id="rId4" imgW="295884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92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48072" y="116632"/>
            <a:ext cx="1259632" cy="658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000" b="1" dirty="0" smtClean="0">
                <a:solidFill>
                  <a:schemeClr val="accent2"/>
                </a:solidFill>
              </a:rPr>
              <a:t>Exemple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51520" y="908720"/>
            <a:ext cx="8543860" cy="10075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fr-FR" dirty="0">
                <a:solidFill>
                  <a:schemeClr val="accent2"/>
                </a:solidFill>
                <a:cs typeface="Times New Roman" pitchFamily="18" charset="0"/>
              </a:rPr>
              <a:t>	</a:t>
            </a:r>
            <a:r>
              <a:rPr lang="fr-FR" dirty="0" smtClean="0">
                <a:solidFill>
                  <a:srgbClr val="990000"/>
                </a:solidFill>
                <a:cs typeface="Times New Roman" pitchFamily="18" charset="0"/>
              </a:rPr>
              <a:t>Trouver les caractéristiques de la section la plus avantageuse d’un canal rectangulaire transportant un débit de 10 m</a:t>
            </a:r>
            <a:r>
              <a:rPr lang="fr-FR" baseline="30000" dirty="0" smtClean="0">
                <a:solidFill>
                  <a:srgbClr val="990000"/>
                </a:solidFill>
                <a:cs typeface="Times New Roman" pitchFamily="18" charset="0"/>
              </a:rPr>
              <a:t>3</a:t>
            </a:r>
            <a:r>
              <a:rPr lang="fr-FR" dirty="0" smtClean="0">
                <a:solidFill>
                  <a:srgbClr val="990000"/>
                </a:solidFill>
                <a:cs typeface="Times New Roman" pitchFamily="18" charset="0"/>
              </a:rPr>
              <a:t>/s sous une pente de 0,0001. Le coefficient de Manning est pris égal à 0,019. </a:t>
            </a:r>
            <a:endParaRPr lang="fr-FR" b="1" baseline="-25000" dirty="0">
              <a:solidFill>
                <a:srgbClr val="990000"/>
              </a:solidFill>
              <a:cs typeface="Times New Roman" pitchFamily="18" charset="0"/>
            </a:endParaRPr>
          </a:p>
        </p:txBody>
      </p:sp>
      <p:graphicFrame>
        <p:nvGraphicFramePr>
          <p:cNvPr id="931841" name="Object 1"/>
          <p:cNvGraphicFramePr>
            <a:graphicFrameLocks noChangeAspect="1"/>
          </p:cNvGraphicFramePr>
          <p:nvPr/>
        </p:nvGraphicFramePr>
        <p:xfrm>
          <a:off x="730250" y="2432050"/>
          <a:ext cx="7204075" cy="4075113"/>
        </p:xfrm>
        <a:graphic>
          <a:graphicData uri="http://schemas.openxmlformats.org/presentationml/2006/ole">
            <p:oleObj spid="_x0000_s931841" name="Équation" r:id="rId3" imgW="4012920" imgH="2387520" progId="Equation.3">
              <p:embed/>
            </p:oleObj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3568" y="1772816"/>
            <a:ext cx="1259632" cy="658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000" b="1" dirty="0" smtClean="0">
                <a:solidFill>
                  <a:srgbClr val="00B0F0"/>
                </a:solidFill>
              </a:rPr>
              <a:t>Solution</a:t>
            </a:r>
            <a:endParaRPr lang="fr-FR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16024" y="-24"/>
            <a:ext cx="1259632" cy="658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000" b="1" dirty="0" smtClean="0">
                <a:solidFill>
                  <a:schemeClr val="accent2"/>
                </a:solidFill>
              </a:rPr>
              <a:t>Exemple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51520" y="548680"/>
            <a:ext cx="8712968" cy="12241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fr-FR" dirty="0" smtClean="0">
                <a:solidFill>
                  <a:srgbClr val="990000"/>
                </a:solidFill>
                <a:cs typeface="Times New Roman" pitchFamily="18" charset="0"/>
              </a:rPr>
              <a:t>Trouver les caractéristiques de la section la plus avantageuse d’un canal trapézoïdal (m = 2)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fr-FR" dirty="0" smtClean="0">
                <a:solidFill>
                  <a:srgbClr val="990000"/>
                </a:solidFill>
                <a:cs typeface="Times New Roman" pitchFamily="18" charset="0"/>
              </a:rPr>
              <a:t> transportant un débit de 10 m</a:t>
            </a:r>
            <a:r>
              <a:rPr lang="fr-FR" baseline="30000" dirty="0" smtClean="0">
                <a:solidFill>
                  <a:srgbClr val="990000"/>
                </a:solidFill>
                <a:cs typeface="Times New Roman" pitchFamily="18" charset="0"/>
              </a:rPr>
              <a:t>3</a:t>
            </a:r>
            <a:r>
              <a:rPr lang="fr-FR" dirty="0" smtClean="0">
                <a:solidFill>
                  <a:srgbClr val="990000"/>
                </a:solidFill>
                <a:cs typeface="Times New Roman" pitchFamily="18" charset="0"/>
              </a:rPr>
              <a:t>/s sous une pente de 0,0001. Le coefficient de  Manning est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fr-FR" dirty="0" smtClean="0">
                <a:solidFill>
                  <a:srgbClr val="990000"/>
                </a:solidFill>
                <a:cs typeface="Times New Roman" pitchFamily="18" charset="0"/>
              </a:rPr>
              <a:t> pris égal à 0,019. </a:t>
            </a:r>
            <a:endParaRPr lang="fr-FR" b="1" baseline="-25000" dirty="0">
              <a:solidFill>
                <a:srgbClr val="990000"/>
              </a:solidFill>
              <a:cs typeface="Times New Roman" pitchFamily="18" charset="0"/>
            </a:endParaRPr>
          </a:p>
        </p:txBody>
      </p:sp>
      <p:graphicFrame>
        <p:nvGraphicFramePr>
          <p:cNvPr id="929793" name="Object 1"/>
          <p:cNvGraphicFramePr>
            <a:graphicFrameLocks noChangeAspect="1"/>
          </p:cNvGraphicFramePr>
          <p:nvPr/>
        </p:nvGraphicFramePr>
        <p:xfrm>
          <a:off x="438150" y="2349500"/>
          <a:ext cx="8369300" cy="4319588"/>
        </p:xfrm>
        <a:graphic>
          <a:graphicData uri="http://schemas.openxmlformats.org/presentationml/2006/ole">
            <p:oleObj spid="_x0000_s929793" name="Équation" r:id="rId4" imgW="4508280" imgH="2463480" progId="Equation.3">
              <p:embed/>
            </p:oleObj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6024" y="1700808"/>
            <a:ext cx="1259632" cy="658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000" b="1" dirty="0" smtClean="0">
                <a:solidFill>
                  <a:srgbClr val="00B0F0"/>
                </a:solidFill>
              </a:rPr>
              <a:t>Solution</a:t>
            </a:r>
            <a:endParaRPr lang="fr-FR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6632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C00000"/>
                </a:solidFill>
              </a:rPr>
              <a:t>III-ECOULEMENT  GRADUELLEMENT VARIE:</a:t>
            </a:r>
            <a:endParaRPr lang="fr-FR" sz="2400" b="1" i="1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55576" y="620688"/>
            <a:ext cx="806489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i="1" dirty="0" smtClean="0"/>
              <a:t>Q = constant ;  S, V et y sont fonction de x ; Pente du fond </a:t>
            </a:r>
            <a:r>
              <a:rPr lang="fr-FR" i="1" dirty="0" smtClean="0">
                <a:sym typeface="Symbol"/>
              </a:rPr>
              <a:t>  pente de la surface libre</a:t>
            </a:r>
            <a:endParaRPr lang="fr-FR" i="1" dirty="0"/>
          </a:p>
        </p:txBody>
      </p:sp>
      <p:sp>
        <p:nvSpPr>
          <p:cNvPr id="4" name="Rectangle 3"/>
          <p:cNvSpPr/>
          <p:nvPr/>
        </p:nvSpPr>
        <p:spPr>
          <a:xfrm>
            <a:off x="755576" y="1300698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tx2"/>
                </a:solidFill>
              </a:rPr>
              <a:t>III.1- Equation du régime :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5148064" y="1295326"/>
            <a:ext cx="4024406" cy="2061666"/>
            <a:chOff x="468313" y="503238"/>
            <a:chExt cx="7832707" cy="2781300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8313" y="908050"/>
              <a:ext cx="7427912" cy="2376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1968500" y="1012825"/>
              <a:ext cx="1588" cy="8080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6936497" y="2473099"/>
              <a:ext cx="1588" cy="3524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 flipV="1">
              <a:off x="4851400" y="1484313"/>
              <a:ext cx="1588" cy="4762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1996199" y="1081323"/>
              <a:ext cx="911375" cy="539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fr-FR" sz="2000" b="1" i="1" dirty="0" err="1">
                  <a:latin typeface="Times New Roman" pitchFamily="18" charset="0"/>
                </a:rPr>
                <a:t>y</a:t>
              </a:r>
              <a:r>
                <a:rPr lang="fr-FR" sz="2000" b="1" i="1" baseline="-25000" dirty="0" err="1">
                  <a:latin typeface="Times New Roman" pitchFamily="18" charset="0"/>
                </a:rPr>
                <a:t>n</a:t>
              </a:r>
              <a:endParaRPr lang="fr-FR" sz="2000" dirty="0">
                <a:latin typeface="Times New Roman" pitchFamily="18" charset="0"/>
              </a:endParaRP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4138897" y="1321642"/>
              <a:ext cx="959996" cy="539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fr-FR" sz="2000" b="1" i="1" dirty="0" err="1">
                  <a:latin typeface="Times New Roman" pitchFamily="18" charset="0"/>
                </a:rPr>
                <a:t>y</a:t>
              </a:r>
              <a:r>
                <a:rPr lang="fr-FR" sz="2000" b="1" i="1" baseline="-25000" dirty="0" err="1">
                  <a:latin typeface="Times New Roman" pitchFamily="18" charset="0"/>
                </a:rPr>
                <a:t>c</a:t>
              </a:r>
              <a:endParaRPr lang="fr-FR" sz="2000" dirty="0">
                <a:latin typeface="Times New Roman" pitchFamily="18" charset="0"/>
              </a:endParaRP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1076326" y="503238"/>
              <a:ext cx="1719330" cy="456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 b="1" dirty="0"/>
                <a:t>FLUVIAL</a:t>
              </a:r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5915024" y="1633112"/>
              <a:ext cx="2385996" cy="456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 b="1" dirty="0"/>
                <a:t>TORRENTIEL</a:t>
              </a: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6830648" y="2370937"/>
              <a:ext cx="889002" cy="539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fr-FR" sz="2000" b="1" i="1" dirty="0" err="1">
                  <a:latin typeface="Times New Roman" pitchFamily="18" charset="0"/>
                </a:rPr>
                <a:t>y</a:t>
              </a:r>
              <a:r>
                <a:rPr lang="fr-FR" sz="2000" b="1" i="1" baseline="-25000" dirty="0" err="1">
                  <a:latin typeface="Times New Roman" pitchFamily="18" charset="0"/>
                </a:rPr>
                <a:t>n</a:t>
              </a:r>
              <a:endParaRPr lang="fr-FR" sz="2000" dirty="0">
                <a:latin typeface="Times New Roman" pitchFamily="18" charset="0"/>
              </a:endParaRPr>
            </a:p>
          </p:txBody>
        </p:sp>
        <p:graphicFrame>
          <p:nvGraphicFramePr>
            <p:cNvPr id="27" name="Object 22"/>
            <p:cNvGraphicFramePr>
              <a:graphicFrameLocks noChangeAspect="1"/>
            </p:cNvGraphicFramePr>
            <p:nvPr>
              <p:ph sz="quarter" idx="2"/>
            </p:nvPr>
          </p:nvGraphicFramePr>
          <p:xfrm>
            <a:off x="6584950" y="2584450"/>
            <a:ext cx="165100" cy="215900"/>
          </p:xfrm>
          <a:graphic>
            <a:graphicData uri="http://schemas.openxmlformats.org/presentationml/2006/ole">
              <p:oleObj spid="_x0000_s137226" name="Equation" r:id="rId4" imgW="164880" imgH="215640" progId="Equation.3">
                <p:embed/>
              </p:oleObj>
            </a:graphicData>
          </a:graphic>
        </p:graphicFrame>
      </p:grpSp>
      <p:pic>
        <p:nvPicPr>
          <p:cNvPr id="13722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8900" y="4941168"/>
            <a:ext cx="27051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Groupe 38"/>
          <p:cNvGrpSpPr/>
          <p:nvPr/>
        </p:nvGrpSpPr>
        <p:grpSpPr>
          <a:xfrm>
            <a:off x="827584" y="1700808"/>
            <a:ext cx="3816425" cy="1909490"/>
            <a:chOff x="827584" y="1700808"/>
            <a:chExt cx="3816425" cy="1909490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1259632" y="1700808"/>
            <a:ext cx="838200" cy="485775"/>
          </p:xfrm>
          <a:graphic>
            <a:graphicData uri="http://schemas.openxmlformats.org/presentationml/2006/ole">
              <p:oleObj spid="_x0000_s137217" name="Équation" r:id="rId6" imgW="609480" imgH="393480" progId="Equation.3">
                <p:embed/>
              </p:oleObj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827584" y="2277046"/>
            <a:ext cx="3160713" cy="574675"/>
          </p:xfrm>
          <a:graphic>
            <a:graphicData uri="http://schemas.openxmlformats.org/presentationml/2006/ole">
              <p:oleObj spid="_x0000_s137218" name="Équation" r:id="rId7" imgW="2298600" imgH="444240" progId="Equation.3">
                <p:embed/>
              </p:oleObj>
            </a:graphicData>
          </a:graphic>
        </p:graphicFrame>
        <p:graphicFrame>
          <p:nvGraphicFramePr>
            <p:cNvPr id="30" name="Object 5"/>
            <p:cNvGraphicFramePr>
              <a:graphicFrameLocks noChangeAspect="1"/>
            </p:cNvGraphicFramePr>
            <p:nvPr/>
          </p:nvGraphicFramePr>
          <p:xfrm>
            <a:off x="827584" y="3068960"/>
            <a:ext cx="3405188" cy="541338"/>
          </p:xfrm>
          <a:graphic>
            <a:graphicData uri="http://schemas.openxmlformats.org/presentationml/2006/ole">
              <p:oleObj spid="_x0000_s137229" name="Équation" r:id="rId8" imgW="2476440" imgH="419040" progId="Equation.3">
                <p:embed/>
              </p:oleObj>
            </a:graphicData>
          </a:graphic>
        </p:graphicFrame>
        <p:graphicFrame>
          <p:nvGraphicFramePr>
            <p:cNvPr id="32" name="Object 7"/>
            <p:cNvGraphicFramePr>
              <a:graphicFrameLocks noChangeAspect="1"/>
            </p:cNvGraphicFramePr>
            <p:nvPr/>
          </p:nvGraphicFramePr>
          <p:xfrm>
            <a:off x="4283969" y="3285232"/>
            <a:ext cx="360040" cy="230187"/>
          </p:xfrm>
          <a:graphic>
            <a:graphicData uri="http://schemas.openxmlformats.org/presentationml/2006/ole">
              <p:oleObj spid="_x0000_s137231" name="Équation" r:id="rId9" imgW="190440" imgH="152280" progId="Equation.3">
                <p:embed/>
              </p:oleObj>
            </a:graphicData>
          </a:graphic>
        </p:graphicFrame>
      </p:grpSp>
      <p:graphicFrame>
        <p:nvGraphicFramePr>
          <p:cNvPr id="33" name="Object 8"/>
          <p:cNvGraphicFramePr>
            <a:graphicFrameLocks noChangeAspect="1"/>
          </p:cNvGraphicFramePr>
          <p:nvPr/>
        </p:nvGraphicFramePr>
        <p:xfrm>
          <a:off x="1403648" y="3725367"/>
          <a:ext cx="3178175" cy="1216025"/>
        </p:xfrm>
        <a:graphic>
          <a:graphicData uri="http://schemas.openxmlformats.org/presentationml/2006/ole">
            <p:oleObj spid="_x0000_s137232" name="Équation" r:id="rId10" imgW="2311200" imgH="939600" progId="Equation.3">
              <p:embed/>
            </p:oleObj>
          </a:graphicData>
        </a:graphic>
      </p:graphicFrame>
      <p:graphicFrame>
        <p:nvGraphicFramePr>
          <p:cNvPr id="34" name="Object 9"/>
          <p:cNvGraphicFramePr>
            <a:graphicFrameLocks noChangeAspect="1"/>
          </p:cNvGraphicFramePr>
          <p:nvPr/>
        </p:nvGraphicFramePr>
        <p:xfrm>
          <a:off x="4629274" y="4055379"/>
          <a:ext cx="1309688" cy="576263"/>
        </p:xfrm>
        <a:graphic>
          <a:graphicData uri="http://schemas.openxmlformats.org/presentationml/2006/ole">
            <p:oleObj spid="_x0000_s137233" name="Équation" r:id="rId11" imgW="952200" imgH="444240" progId="Equation.3">
              <p:embed/>
            </p:oleObj>
          </a:graphicData>
        </a:graphic>
      </p:graphicFrame>
      <p:grpSp>
        <p:nvGrpSpPr>
          <p:cNvPr id="40" name="Groupe 39"/>
          <p:cNvGrpSpPr/>
          <p:nvPr/>
        </p:nvGrpSpPr>
        <p:grpSpPr>
          <a:xfrm>
            <a:off x="4786834" y="3068960"/>
            <a:ext cx="3529582" cy="584775"/>
            <a:chOff x="4786834" y="3068960"/>
            <a:chExt cx="3529582" cy="584775"/>
          </a:xfrm>
        </p:grpSpPr>
        <p:sp>
          <p:nvSpPr>
            <p:cNvPr id="18" name="ZoneTexte 17"/>
            <p:cNvSpPr txBox="1"/>
            <p:nvPr/>
          </p:nvSpPr>
          <p:spPr>
            <a:xfrm>
              <a:off x="6300192" y="3068960"/>
              <a:ext cx="2016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i="1" dirty="0" smtClean="0"/>
                <a:t>Equation du régime graduellement varié</a:t>
              </a:r>
              <a:endParaRPr lang="fr-FR" sz="1600" b="1" i="1" dirty="0"/>
            </a:p>
          </p:txBody>
        </p:sp>
        <p:graphicFrame>
          <p:nvGraphicFramePr>
            <p:cNvPr id="31" name="Object 6"/>
            <p:cNvGraphicFramePr>
              <a:graphicFrameLocks noChangeAspect="1"/>
            </p:cNvGraphicFramePr>
            <p:nvPr/>
          </p:nvGraphicFramePr>
          <p:xfrm>
            <a:off x="4786834" y="3069530"/>
            <a:ext cx="1150938" cy="576263"/>
          </p:xfrm>
          <a:graphic>
            <a:graphicData uri="http://schemas.openxmlformats.org/presentationml/2006/ole">
              <p:oleObj spid="_x0000_s137230" name="Équation" r:id="rId12" imgW="761760" imgH="393480" progId="Equation.3">
                <p:embed/>
              </p:oleObj>
            </a:graphicData>
          </a:graphic>
        </p:graphicFrame>
        <p:sp>
          <p:nvSpPr>
            <p:cNvPr id="35" name="ZoneTexte 34"/>
            <p:cNvSpPr txBox="1"/>
            <p:nvPr/>
          </p:nvSpPr>
          <p:spPr>
            <a:xfrm>
              <a:off x="5938962" y="3141737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(1)</a:t>
              </a:r>
              <a:endParaRPr lang="fr-FR" dirty="0"/>
            </a:p>
          </p:txBody>
        </p:sp>
      </p:grpSp>
      <p:sp>
        <p:nvSpPr>
          <p:cNvPr id="36" name="ZoneTexte 35"/>
          <p:cNvSpPr txBox="1"/>
          <p:nvPr/>
        </p:nvSpPr>
        <p:spPr>
          <a:xfrm>
            <a:off x="5938962" y="415719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(2)</a:t>
            </a:r>
            <a:endParaRPr lang="fr-FR" dirty="0"/>
          </a:p>
        </p:txBody>
      </p:sp>
      <p:grpSp>
        <p:nvGrpSpPr>
          <p:cNvPr id="41" name="Groupe 40"/>
          <p:cNvGrpSpPr/>
          <p:nvPr/>
        </p:nvGrpSpPr>
        <p:grpSpPr>
          <a:xfrm>
            <a:off x="1042418" y="5084763"/>
            <a:ext cx="5041750" cy="1410383"/>
            <a:chOff x="1042418" y="5084763"/>
            <a:chExt cx="5041750" cy="1410383"/>
          </a:xfrm>
        </p:grpSpPr>
        <p:sp>
          <p:nvSpPr>
            <p:cNvPr id="37" name="ZoneTexte 36"/>
            <p:cNvSpPr txBox="1"/>
            <p:nvPr/>
          </p:nvSpPr>
          <p:spPr>
            <a:xfrm>
              <a:off x="1042418" y="5186996"/>
              <a:ext cx="1282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(1)/(2)   </a:t>
              </a:r>
              <a:r>
                <a:rPr lang="fr-FR" dirty="0" smtClean="0">
                  <a:sym typeface="Symbol"/>
                </a:rPr>
                <a:t>  </a:t>
              </a:r>
              <a:endParaRPr lang="fr-FR" dirty="0"/>
            </a:p>
          </p:txBody>
        </p:sp>
        <p:graphicFrame>
          <p:nvGraphicFramePr>
            <p:cNvPr id="38" name="Object 10"/>
            <p:cNvGraphicFramePr>
              <a:graphicFrameLocks noChangeAspect="1"/>
            </p:cNvGraphicFramePr>
            <p:nvPr/>
          </p:nvGraphicFramePr>
          <p:xfrm>
            <a:off x="2255838" y="5084763"/>
            <a:ext cx="1608137" cy="822325"/>
          </p:xfrm>
          <a:graphic>
            <a:graphicData uri="http://schemas.openxmlformats.org/presentationml/2006/ole">
              <p:oleObj spid="_x0000_s137234" name="Équation" r:id="rId13" imgW="876240" imgH="634680" progId="Equation.3">
                <p:embed/>
              </p:oleObj>
            </a:graphicData>
          </a:graphic>
        </p:graphicFrame>
        <p:sp>
          <p:nvSpPr>
            <p:cNvPr id="29" name="ZoneTexte 28"/>
            <p:cNvSpPr txBox="1"/>
            <p:nvPr/>
          </p:nvSpPr>
          <p:spPr>
            <a:xfrm>
              <a:off x="1115616" y="5910371"/>
              <a:ext cx="49685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i="1" dirty="0" smtClean="0">
                  <a:solidFill>
                    <a:srgbClr val="0000FF"/>
                  </a:solidFill>
                </a:rPr>
                <a:t>Relation permettant de suivre l’évolution de la profondeur de l’eau dans le canal (y) en fonction de (x)</a:t>
              </a:r>
              <a:endParaRPr lang="fr-FR" sz="1600" b="1" i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6632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tx2"/>
                </a:solidFill>
              </a:rPr>
              <a:t>III.2- Profondeur normale &amp; profondeur critique: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611396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chemeClr val="tx2"/>
                </a:solidFill>
              </a:rPr>
              <a:t>III.2.1- Profondeur normale (</a:t>
            </a:r>
            <a:r>
              <a:rPr lang="fr-FR" b="1" i="1" dirty="0" err="1" smtClean="0">
                <a:solidFill>
                  <a:schemeClr val="tx2"/>
                </a:solidFill>
              </a:rPr>
              <a:t>y</a:t>
            </a:r>
            <a:r>
              <a:rPr lang="fr-FR" sz="1400" b="1" i="1" dirty="0" err="1" smtClean="0">
                <a:solidFill>
                  <a:schemeClr val="tx2"/>
                </a:solidFill>
              </a:rPr>
              <a:t>n</a:t>
            </a:r>
            <a:r>
              <a:rPr lang="fr-FR" b="1" i="1" dirty="0" smtClean="0">
                <a:solidFill>
                  <a:schemeClr val="tx2"/>
                </a:solidFill>
              </a:rPr>
              <a:t>):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9552" y="980728"/>
            <a:ext cx="853244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750" dirty="0" smtClean="0"/>
              <a:t>Valeur de </a:t>
            </a:r>
            <a:r>
              <a:rPr lang="fr-FR" sz="1750" dirty="0" err="1" smtClean="0"/>
              <a:t>y</a:t>
            </a:r>
            <a:r>
              <a:rPr lang="fr-FR" sz="1400" dirty="0" err="1" smtClean="0"/>
              <a:t>n</a:t>
            </a:r>
            <a:r>
              <a:rPr lang="fr-FR" sz="1750" dirty="0" smtClean="0"/>
              <a:t>  pour laquelle </a:t>
            </a:r>
            <a:r>
              <a:rPr lang="fr-FR" sz="2000" dirty="0" smtClean="0"/>
              <a:t>I - j = 0</a:t>
            </a:r>
            <a:r>
              <a:rPr lang="fr-FR" sz="1750" dirty="0" smtClean="0"/>
              <a:t>. Il correspond au tirant d’eau de l’écoulement uniforme </a:t>
            </a:r>
            <a:endParaRPr lang="fr-FR" sz="1750" dirty="0"/>
          </a:p>
        </p:txBody>
      </p:sp>
      <p:graphicFrame>
        <p:nvGraphicFramePr>
          <p:cNvPr id="135169" name="Object 1"/>
          <p:cNvGraphicFramePr>
            <a:graphicFrameLocks noChangeAspect="1"/>
          </p:cNvGraphicFramePr>
          <p:nvPr/>
        </p:nvGraphicFramePr>
        <p:xfrm>
          <a:off x="1547664" y="1412776"/>
          <a:ext cx="3744416" cy="792088"/>
        </p:xfrm>
        <a:graphic>
          <a:graphicData uri="http://schemas.openxmlformats.org/presentationml/2006/ole">
            <p:oleObj spid="_x0000_s135169" name="Équation" r:id="rId3" imgW="1981080" imgH="444240" progId="Equation.3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539552" y="2339588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chemeClr val="tx2"/>
                </a:solidFill>
              </a:rPr>
              <a:t>III.2.2- Profondeur critique (</a:t>
            </a:r>
            <a:r>
              <a:rPr lang="fr-FR" b="1" i="1" dirty="0" err="1" smtClean="0">
                <a:solidFill>
                  <a:schemeClr val="tx2"/>
                </a:solidFill>
              </a:rPr>
              <a:t>y</a:t>
            </a:r>
            <a:r>
              <a:rPr lang="fr-FR" sz="1400" b="1" i="1" dirty="0" err="1" smtClean="0">
                <a:solidFill>
                  <a:schemeClr val="tx2"/>
                </a:solidFill>
              </a:rPr>
              <a:t>c</a:t>
            </a:r>
            <a:r>
              <a:rPr lang="fr-FR" b="1" i="1" dirty="0" smtClean="0">
                <a:solidFill>
                  <a:schemeClr val="tx2"/>
                </a:solidFill>
              </a:rPr>
              <a:t>):</a:t>
            </a:r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796925" y="4249738"/>
          <a:ext cx="5480050" cy="565150"/>
        </p:xfrm>
        <a:graphic>
          <a:graphicData uri="http://schemas.openxmlformats.org/presentationml/2006/ole">
            <p:oleObj spid="_x0000_s135170" name="Équation" r:id="rId4" imgW="4000320" imgH="444240" progId="Equation.3">
              <p:embed/>
            </p:oleObj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971600" y="2780928"/>
            <a:ext cx="3342172" cy="504056"/>
            <a:chOff x="941796" y="2996952"/>
            <a:chExt cx="3054140" cy="360040"/>
          </a:xfrm>
          <a:solidFill>
            <a:schemeClr val="bg1">
              <a:lumMod val="95000"/>
            </a:schemeClr>
          </a:solidFill>
        </p:grpSpPr>
        <p:sp>
          <p:nvSpPr>
            <p:cNvPr id="7" name="ZoneTexte 6"/>
            <p:cNvSpPr txBox="1"/>
            <p:nvPr/>
          </p:nvSpPr>
          <p:spPr>
            <a:xfrm>
              <a:off x="941796" y="2996952"/>
              <a:ext cx="3054140" cy="338554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Valeur de y  pour laquelle </a:t>
              </a:r>
              <a:endParaRPr lang="fr-FR" sz="1600" dirty="0"/>
            </a:p>
          </p:txBody>
        </p:sp>
        <p:graphicFrame>
          <p:nvGraphicFramePr>
            <p:cNvPr id="135171" name="Object 3"/>
            <p:cNvGraphicFramePr>
              <a:graphicFrameLocks noChangeAspect="1"/>
            </p:cNvGraphicFramePr>
            <p:nvPr/>
          </p:nvGraphicFramePr>
          <p:xfrm>
            <a:off x="3131840" y="2996952"/>
            <a:ext cx="648072" cy="360040"/>
          </p:xfrm>
          <a:graphic>
            <a:graphicData uri="http://schemas.openxmlformats.org/presentationml/2006/ole">
              <p:oleObj spid="_x0000_s135171" name="Équation" r:id="rId5" imgW="558720" imgH="419040" progId="Equation.3">
                <p:embed/>
              </p:oleObj>
            </a:graphicData>
          </a:graphic>
        </p:graphicFrame>
      </p:grpSp>
      <p:sp>
        <p:nvSpPr>
          <p:cNvPr id="11" name="ZoneTexte 10"/>
          <p:cNvSpPr txBox="1"/>
          <p:nvPr/>
        </p:nvSpPr>
        <p:spPr>
          <a:xfrm>
            <a:off x="611560" y="3314164"/>
            <a:ext cx="5328592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50" dirty="0" smtClean="0"/>
              <a:t>Pour Q donné, c’est la valeur de y pour laquelle </a:t>
            </a:r>
            <a:r>
              <a:rPr lang="fr-FR" sz="1550" dirty="0" err="1" smtClean="0"/>
              <a:t>Hs</a:t>
            </a:r>
            <a:r>
              <a:rPr lang="fr-FR" sz="1550" dirty="0" smtClean="0"/>
              <a:t> est minimale</a:t>
            </a:r>
            <a:endParaRPr lang="fr-FR" sz="1550" dirty="0"/>
          </a:p>
        </p:txBody>
      </p:sp>
      <p:grpSp>
        <p:nvGrpSpPr>
          <p:cNvPr id="35" name="Groupe 34"/>
          <p:cNvGrpSpPr/>
          <p:nvPr/>
        </p:nvGrpSpPr>
        <p:grpSpPr>
          <a:xfrm>
            <a:off x="6300192" y="2348880"/>
            <a:ext cx="2664296" cy="2232248"/>
            <a:chOff x="6084168" y="1988840"/>
            <a:chExt cx="2880320" cy="2232248"/>
          </a:xfrm>
        </p:grpSpPr>
        <p:grpSp>
          <p:nvGrpSpPr>
            <p:cNvPr id="33" name="Groupe 32"/>
            <p:cNvGrpSpPr/>
            <p:nvPr/>
          </p:nvGrpSpPr>
          <p:grpSpPr>
            <a:xfrm>
              <a:off x="6084168" y="1988840"/>
              <a:ext cx="2880320" cy="2232248"/>
              <a:chOff x="6084168" y="2060848"/>
              <a:chExt cx="2880320" cy="2232248"/>
            </a:xfrm>
          </p:grpSpPr>
          <p:grpSp>
            <p:nvGrpSpPr>
              <p:cNvPr id="27" name="Groupe 26"/>
              <p:cNvGrpSpPr/>
              <p:nvPr/>
            </p:nvGrpSpPr>
            <p:grpSpPr>
              <a:xfrm>
                <a:off x="6084168" y="2204864"/>
                <a:ext cx="2880320" cy="2088232"/>
                <a:chOff x="5868144" y="4005064"/>
                <a:chExt cx="2952328" cy="2551127"/>
              </a:xfrm>
            </p:grpSpPr>
            <p:grpSp>
              <p:nvGrpSpPr>
                <p:cNvPr id="12" name="Groupe 11"/>
                <p:cNvGrpSpPr/>
                <p:nvPr/>
              </p:nvGrpSpPr>
              <p:grpSpPr>
                <a:xfrm>
                  <a:off x="5868144" y="4005064"/>
                  <a:ext cx="2952328" cy="2167102"/>
                  <a:chOff x="5940152" y="3306470"/>
                  <a:chExt cx="2952328" cy="2167102"/>
                </a:xfrm>
              </p:grpSpPr>
              <p:grpSp>
                <p:nvGrpSpPr>
                  <p:cNvPr id="13" name="Groupe 42"/>
                  <p:cNvGrpSpPr/>
                  <p:nvPr/>
                </p:nvGrpSpPr>
                <p:grpSpPr>
                  <a:xfrm>
                    <a:off x="5940152" y="3306470"/>
                    <a:ext cx="2952328" cy="2167102"/>
                    <a:chOff x="6588224" y="5335602"/>
                    <a:chExt cx="2016224" cy="1243655"/>
                  </a:xfrm>
                </p:grpSpPr>
                <p:cxnSp>
                  <p:nvCxnSpPr>
                    <p:cNvPr id="17" name="Connecteur droit 16"/>
                    <p:cNvCxnSpPr/>
                    <p:nvPr/>
                  </p:nvCxnSpPr>
                  <p:spPr>
                    <a:xfrm>
                      <a:off x="6588224" y="5405386"/>
                      <a:ext cx="0" cy="117387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Connecteur droit avec flèche 17"/>
                    <p:cNvCxnSpPr/>
                    <p:nvPr/>
                  </p:nvCxnSpPr>
                  <p:spPr>
                    <a:xfrm>
                      <a:off x="6588224" y="6579257"/>
                      <a:ext cx="2016224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" name="ZoneTexte 18"/>
                    <p:cNvSpPr txBox="1"/>
                    <p:nvPr/>
                  </p:nvSpPr>
                  <p:spPr>
                    <a:xfrm>
                      <a:off x="6588225" y="5335602"/>
                      <a:ext cx="295056" cy="19428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1600" dirty="0" err="1" smtClean="0"/>
                        <a:t>Hs</a:t>
                      </a:r>
                      <a:endParaRPr lang="fr-FR" sz="1600" dirty="0"/>
                    </a:p>
                  </p:txBody>
                </p:sp>
              </p:grpSp>
              <p:sp>
                <p:nvSpPr>
                  <p:cNvPr id="14" name="ZoneTexte 13"/>
                  <p:cNvSpPr txBox="1"/>
                  <p:nvPr/>
                </p:nvSpPr>
                <p:spPr>
                  <a:xfrm>
                    <a:off x="8532440" y="5065868"/>
                    <a:ext cx="34424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600" dirty="0" smtClean="0"/>
                      <a:t>y</a:t>
                    </a:r>
                    <a:endParaRPr lang="fr-FR" sz="1600" dirty="0"/>
                  </a:p>
                </p:txBody>
              </p:sp>
              <p:cxnSp>
                <p:nvCxnSpPr>
                  <p:cNvPr id="15" name="Connecteur droit 14"/>
                  <p:cNvCxnSpPr/>
                  <p:nvPr/>
                </p:nvCxnSpPr>
                <p:spPr>
                  <a:xfrm flipV="1">
                    <a:off x="5940152" y="3810526"/>
                    <a:ext cx="2088232" cy="165618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Forme libre 15"/>
                  <p:cNvSpPr/>
                  <p:nvPr/>
                </p:nvSpPr>
                <p:spPr>
                  <a:xfrm rot="21086858">
                    <a:off x="6009846" y="3626663"/>
                    <a:ext cx="1929898" cy="1081588"/>
                  </a:xfrm>
                  <a:custGeom>
                    <a:avLst/>
                    <a:gdLst>
                      <a:gd name="connsiteX0" fmla="*/ 259443 w 2131786"/>
                      <a:gd name="connsiteY0" fmla="*/ 0 h 1369786"/>
                      <a:gd name="connsiteX1" fmla="*/ 302986 w 2131786"/>
                      <a:gd name="connsiteY1" fmla="*/ 1338943 h 1369786"/>
                      <a:gd name="connsiteX2" fmla="*/ 2077357 w 2131786"/>
                      <a:gd name="connsiteY2" fmla="*/ 185058 h 1369786"/>
                      <a:gd name="connsiteX3" fmla="*/ 2077357 w 2131786"/>
                      <a:gd name="connsiteY3" fmla="*/ 185058 h 1369786"/>
                      <a:gd name="connsiteX4" fmla="*/ 2131786 w 2131786"/>
                      <a:gd name="connsiteY4" fmla="*/ 130629 h 1369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31786" h="1369786">
                        <a:moveTo>
                          <a:pt x="259443" y="0"/>
                        </a:moveTo>
                        <a:cubicBezTo>
                          <a:pt x="129721" y="654050"/>
                          <a:pt x="0" y="1308100"/>
                          <a:pt x="302986" y="1338943"/>
                        </a:cubicBezTo>
                        <a:cubicBezTo>
                          <a:pt x="605972" y="1369786"/>
                          <a:pt x="2077357" y="185058"/>
                          <a:pt x="2077357" y="185058"/>
                        </a:cubicBezTo>
                        <a:lnTo>
                          <a:pt x="2077357" y="185058"/>
                        </a:lnTo>
                        <a:lnTo>
                          <a:pt x="2131786" y="130629"/>
                        </a:ln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cxnSp>
              <p:nvCxnSpPr>
                <p:cNvPr id="21" name="Connecteur droit 20"/>
                <p:cNvCxnSpPr/>
                <p:nvPr/>
              </p:nvCxnSpPr>
              <p:spPr>
                <a:xfrm>
                  <a:off x="6254407" y="5479458"/>
                  <a:ext cx="3581" cy="685846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eur droit 24"/>
                <p:cNvCxnSpPr/>
                <p:nvPr/>
              </p:nvCxnSpPr>
              <p:spPr>
                <a:xfrm>
                  <a:off x="6084168" y="5473360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ZoneTexte 25"/>
                <p:cNvSpPr txBox="1"/>
                <p:nvPr/>
              </p:nvSpPr>
              <p:spPr>
                <a:xfrm>
                  <a:off x="6128039" y="6138834"/>
                  <a:ext cx="404378" cy="417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err="1" smtClean="0"/>
                    <a:t>y</a:t>
                  </a:r>
                  <a:r>
                    <a:rPr lang="fr-FR" sz="1100" dirty="0" err="1" smtClean="0"/>
                    <a:t>c</a:t>
                  </a:r>
                  <a:endParaRPr lang="fr-FR" dirty="0"/>
                </a:p>
              </p:txBody>
            </p:sp>
          </p:grpSp>
          <p:graphicFrame>
            <p:nvGraphicFramePr>
              <p:cNvPr id="135174" name="Object 6"/>
              <p:cNvGraphicFramePr>
                <a:graphicFrameLocks noChangeAspect="1"/>
              </p:cNvGraphicFramePr>
              <p:nvPr/>
            </p:nvGraphicFramePr>
            <p:xfrm>
              <a:off x="6300192" y="2564904"/>
              <a:ext cx="648071" cy="432048"/>
            </p:xfrm>
            <a:graphic>
              <a:graphicData uri="http://schemas.openxmlformats.org/presentationml/2006/ole">
                <p:oleObj spid="_x0000_s135174" name="Équation" r:id="rId6" imgW="558720" imgH="419040" progId="Equation.3">
                  <p:embed/>
                </p:oleObj>
              </a:graphicData>
            </a:graphic>
          </p:graphicFrame>
          <p:graphicFrame>
            <p:nvGraphicFramePr>
              <p:cNvPr id="135175" name="Object 7"/>
              <p:cNvGraphicFramePr>
                <a:graphicFrameLocks noChangeAspect="1"/>
              </p:cNvGraphicFramePr>
              <p:nvPr/>
            </p:nvGraphicFramePr>
            <p:xfrm>
              <a:off x="7308304" y="2060848"/>
              <a:ext cx="648072" cy="432048"/>
            </p:xfrm>
            <a:graphic>
              <a:graphicData uri="http://schemas.openxmlformats.org/presentationml/2006/ole">
                <p:oleObj spid="_x0000_s135175" name="Équation" r:id="rId7" imgW="558720" imgH="419040" progId="Equation.3">
                  <p:embed/>
                </p:oleObj>
              </a:graphicData>
            </a:graphic>
          </p:graphicFrame>
        </p:grpSp>
        <p:graphicFrame>
          <p:nvGraphicFramePr>
            <p:cNvPr id="135179" name="Object 12"/>
            <p:cNvGraphicFramePr>
              <a:graphicFrameLocks noChangeAspect="1"/>
            </p:cNvGraphicFramePr>
            <p:nvPr/>
          </p:nvGraphicFramePr>
          <p:xfrm>
            <a:off x="8100392" y="2420888"/>
            <a:ext cx="530225" cy="265113"/>
          </p:xfrm>
          <a:graphic>
            <a:graphicData uri="http://schemas.openxmlformats.org/presentationml/2006/ole">
              <p:oleObj spid="_x0000_s135179" name="Équation" r:id="rId8" imgW="469800" imgH="228600" progId="Equation.3">
                <p:embed/>
              </p:oleObj>
            </a:graphicData>
          </a:graphic>
        </p:graphicFrame>
      </p:grpSp>
      <p:graphicFrame>
        <p:nvGraphicFramePr>
          <p:cNvPr id="42" name="Object 3"/>
          <p:cNvGraphicFramePr>
            <a:graphicFrameLocks noChangeAspect="1"/>
          </p:cNvGraphicFramePr>
          <p:nvPr/>
        </p:nvGraphicFramePr>
        <p:xfrm>
          <a:off x="899592" y="3570130"/>
          <a:ext cx="4092848" cy="610617"/>
        </p:xfrm>
        <a:graphic>
          <a:graphicData uri="http://schemas.openxmlformats.org/presentationml/2006/ole">
            <p:oleObj spid="_x0000_s135184" name="Équation" r:id="rId9" imgW="2336760" imgH="457200" progId="Equation.3">
              <p:embed/>
            </p:oleObj>
          </a:graphicData>
        </a:graphic>
      </p:graphicFrame>
      <p:graphicFrame>
        <p:nvGraphicFramePr>
          <p:cNvPr id="43" name="Object 4"/>
          <p:cNvGraphicFramePr>
            <a:graphicFrameLocks noChangeAspect="1"/>
          </p:cNvGraphicFramePr>
          <p:nvPr/>
        </p:nvGraphicFramePr>
        <p:xfrm>
          <a:off x="755576" y="4941168"/>
          <a:ext cx="7920880" cy="1584176"/>
        </p:xfrm>
        <a:graphic>
          <a:graphicData uri="http://schemas.openxmlformats.org/presentationml/2006/ole">
            <p:oleObj spid="_x0000_s135185" name="Équation" r:id="rId10" imgW="3962160" imgH="990360" progId="Equation.3">
              <p:embed/>
            </p:oleObj>
          </a:graphicData>
        </a:graphic>
      </p:graphicFrame>
      <p:sp>
        <p:nvSpPr>
          <p:cNvPr id="34" name="ZoneTexte 33"/>
          <p:cNvSpPr txBox="1"/>
          <p:nvPr/>
        </p:nvSpPr>
        <p:spPr>
          <a:xfrm>
            <a:off x="5508104" y="1593175"/>
            <a:ext cx="2903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d’où on peut tirer la valeur de </a:t>
            </a:r>
            <a:r>
              <a:rPr lang="fr-FR" sz="1600" dirty="0" err="1" smtClean="0">
                <a:solidFill>
                  <a:srgbClr val="FF0000"/>
                </a:solidFill>
              </a:rPr>
              <a:t>yn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3419708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chemeClr val="tx2"/>
                </a:solidFill>
              </a:rPr>
              <a:t>III.2.4- Pente critique (</a:t>
            </a:r>
            <a:r>
              <a:rPr lang="fr-FR" b="1" i="1" dirty="0" err="1" smtClean="0">
                <a:solidFill>
                  <a:schemeClr val="tx2"/>
                </a:solidFill>
              </a:rPr>
              <a:t>I</a:t>
            </a:r>
            <a:r>
              <a:rPr lang="fr-FR" sz="1400" b="1" i="1" dirty="0" err="1" smtClean="0">
                <a:solidFill>
                  <a:schemeClr val="tx2"/>
                </a:solidFill>
              </a:rPr>
              <a:t>cr</a:t>
            </a:r>
            <a:r>
              <a:rPr lang="fr-FR" b="1" i="1" dirty="0" smtClean="0">
                <a:solidFill>
                  <a:schemeClr val="tx2"/>
                </a:solidFill>
              </a:rPr>
              <a:t>):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31640" y="3820978"/>
            <a:ext cx="482453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Valeur de  la pente I pour laquelle </a:t>
            </a:r>
            <a:r>
              <a:rPr lang="fr-FR" dirty="0" err="1" smtClean="0"/>
              <a:t>yn</a:t>
            </a:r>
            <a:r>
              <a:rPr lang="fr-FR" dirty="0" smtClean="0"/>
              <a:t> = </a:t>
            </a:r>
            <a:r>
              <a:rPr lang="fr-FR" dirty="0" err="1" smtClean="0"/>
              <a:t>ycr</a:t>
            </a:r>
            <a:r>
              <a:rPr lang="fr-FR" dirty="0" smtClean="0"/>
              <a:t>. </a:t>
            </a:r>
            <a:endParaRPr lang="fr-FR" dirty="0"/>
          </a:p>
        </p:txBody>
      </p:sp>
      <p:graphicFrame>
        <p:nvGraphicFramePr>
          <p:cNvPr id="135169" name="Object 1"/>
          <p:cNvGraphicFramePr>
            <a:graphicFrameLocks noChangeAspect="1"/>
          </p:cNvGraphicFramePr>
          <p:nvPr/>
        </p:nvGraphicFramePr>
        <p:xfrm>
          <a:off x="1636713" y="4244380"/>
          <a:ext cx="3854450" cy="912812"/>
        </p:xfrm>
        <a:graphic>
          <a:graphicData uri="http://schemas.openxmlformats.org/presentationml/2006/ole">
            <p:oleObj spid="_x0000_s523266" name="Équation" r:id="rId3" imgW="2209680" imgH="469800" progId="Equation.3">
              <p:embed/>
            </p:oleObj>
          </a:graphicData>
        </a:graphic>
      </p:graphicFrame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1692275" y="5157192"/>
          <a:ext cx="5183188" cy="1680171"/>
        </p:xfrm>
        <a:graphic>
          <a:graphicData uri="http://schemas.openxmlformats.org/presentationml/2006/ole">
            <p:oleObj spid="_x0000_s523267" name="Équation" r:id="rId4" imgW="2743200" imgH="939600" progId="Equation.3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590132" y="188640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chemeClr val="tx2"/>
                </a:solidFill>
              </a:rPr>
              <a:t>III.2.3- Nombre de Froude (régimes d’écoulement)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92088" y="63927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Posons: </a:t>
            </a:r>
            <a:endParaRPr lang="fr-FR" sz="1600" dirty="0"/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1644650" y="495300"/>
          <a:ext cx="3389313" cy="701675"/>
        </p:xfrm>
        <a:graphic>
          <a:graphicData uri="http://schemas.openxmlformats.org/presentationml/2006/ole">
            <p:oleObj spid="_x0000_s523272" name="Équation" r:id="rId5" imgW="1942920" imgH="482400" progId="Equation.3">
              <p:embed/>
            </p:oleObj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949349" y="1340768"/>
          <a:ext cx="5782891" cy="1944216"/>
        </p:xfrm>
        <a:graphic>
          <a:graphicData uri="http://schemas.openxmlformats.org/presentationml/2006/ole">
            <p:oleObj spid="_x0000_s523273" name="Équation" r:id="rId6" imgW="3708360" imgH="1307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23528" y="116632"/>
            <a:ext cx="1115616" cy="3326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b="1" dirty="0" smtClean="0">
                <a:solidFill>
                  <a:schemeClr val="accent2"/>
                </a:solidFill>
              </a:rPr>
              <a:t>EXEMPLE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476672"/>
            <a:ext cx="8748464" cy="20882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fr-FR" dirty="0">
                <a:solidFill>
                  <a:schemeClr val="accent2"/>
                </a:solidFill>
                <a:cs typeface="Times New Roman" pitchFamily="18" charset="0"/>
              </a:rPr>
              <a:t>	</a:t>
            </a:r>
            <a:r>
              <a:rPr lang="fr-FR" dirty="0" smtClean="0">
                <a:solidFill>
                  <a:srgbClr val="990000"/>
                </a:solidFill>
                <a:cs typeface="Times New Roman" pitchFamily="18" charset="0"/>
              </a:rPr>
              <a:t>Un canal rectangulaire 12 m de large débite 14 m</a:t>
            </a:r>
            <a:r>
              <a:rPr lang="fr-FR" baseline="30000" dirty="0" smtClean="0">
                <a:solidFill>
                  <a:srgbClr val="990000"/>
                </a:solidFill>
                <a:cs typeface="Times New Roman" pitchFamily="18" charset="0"/>
              </a:rPr>
              <a:t>3</a:t>
            </a:r>
            <a:r>
              <a:rPr lang="fr-FR" dirty="0" smtClean="0">
                <a:solidFill>
                  <a:srgbClr val="990000"/>
                </a:solidFill>
                <a:cs typeface="Times New Roman" pitchFamily="18" charset="0"/>
              </a:rPr>
              <a:t>/s sous une profondeur de 1,22 m.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fr-FR" dirty="0" smtClean="0">
              <a:solidFill>
                <a:srgbClr val="990000"/>
              </a:solidFill>
              <a:cs typeface="Times New Roman" pitchFamily="18" charset="0"/>
            </a:endParaRP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fr-FR" dirty="0" smtClean="0">
                <a:solidFill>
                  <a:srgbClr val="990000"/>
                </a:solidFill>
                <a:cs typeface="Times New Roman" pitchFamily="18" charset="0"/>
              </a:rPr>
              <a:t>Quel est le régime d’écoulement dans ces conditions si le coefficient de Manning est pris égal à 0,017?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fr-FR" dirty="0" smtClean="0">
                <a:solidFill>
                  <a:srgbClr val="990000"/>
                </a:solidFill>
                <a:cs typeface="Times New Roman" pitchFamily="18" charset="0"/>
              </a:rPr>
              <a:t>Calculer la pente critique de ce canal.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fr-FR" dirty="0" smtClean="0">
                <a:solidFill>
                  <a:srgbClr val="990000"/>
                </a:solidFill>
                <a:cs typeface="Times New Roman" pitchFamily="18" charset="0"/>
              </a:rPr>
              <a:t>Quelle pente faut il donner à ce canal pour produire un écoulement uniforme sous une profondeur de 1,22 m?</a:t>
            </a:r>
            <a:endParaRPr lang="fr-FR" b="1" baseline="-25000" dirty="0">
              <a:solidFill>
                <a:srgbClr val="990000"/>
              </a:solidFill>
              <a:cs typeface="Times New Roman" pitchFamily="18" charset="0"/>
            </a:endParaRPr>
          </a:p>
        </p:txBody>
      </p:sp>
      <p:graphicFrame>
        <p:nvGraphicFramePr>
          <p:cNvPr id="1057793" name="Object 1"/>
          <p:cNvGraphicFramePr>
            <a:graphicFrameLocks noChangeAspect="1"/>
          </p:cNvGraphicFramePr>
          <p:nvPr/>
        </p:nvGraphicFramePr>
        <p:xfrm>
          <a:off x="755650" y="3678238"/>
          <a:ext cx="8064822" cy="1766986"/>
        </p:xfrm>
        <a:graphic>
          <a:graphicData uri="http://schemas.openxmlformats.org/presentationml/2006/ole">
            <p:oleObj spid="_x0000_s1057793" name="Équation" r:id="rId3" imgW="4533840" imgH="990360" progId="Equation.3">
              <p:embed/>
            </p:oleObj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7544" y="3096320"/>
            <a:ext cx="1259632" cy="404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b="1" dirty="0" smtClean="0">
                <a:solidFill>
                  <a:srgbClr val="0000FF"/>
                </a:solidFill>
              </a:rPr>
              <a:t>SOLUTION</a:t>
            </a:r>
            <a:endParaRPr lang="fr-FR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57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57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071546"/>
            <a:ext cx="9069388" cy="4751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fr-FR" dirty="0">
                <a:solidFill>
                  <a:schemeClr val="accent2"/>
                </a:solidFill>
                <a:cs typeface="Times New Roman" pitchFamily="18" charset="0"/>
              </a:rPr>
              <a:t>	</a:t>
            </a:r>
            <a:endParaRPr lang="fr-FR" b="1" baseline="-25000" dirty="0">
              <a:solidFill>
                <a:srgbClr val="990000"/>
              </a:solidFill>
              <a:cs typeface="Times New Roman" pitchFamily="18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628650" y="4581128"/>
          <a:ext cx="8191822" cy="2088232"/>
        </p:xfrm>
        <a:graphic>
          <a:graphicData uri="http://schemas.openxmlformats.org/presentationml/2006/ole">
            <p:oleObj spid="_x0000_s65538" name="Équation" r:id="rId3" imgW="5295600" imgH="1244520" progId="Equation.3">
              <p:embed/>
            </p:oleObj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611560" y="260648"/>
          <a:ext cx="8136904" cy="4248472"/>
        </p:xfrm>
        <a:graphic>
          <a:graphicData uri="http://schemas.openxmlformats.org/presentationml/2006/ole">
            <p:oleObj spid="_x0000_s65540" name="Équation" r:id="rId4" imgW="5092560" imgH="2844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422473" y="324569"/>
            <a:ext cx="8181975" cy="6200775"/>
            <a:chOff x="422473" y="324569"/>
            <a:chExt cx="8181975" cy="6200775"/>
          </a:xfrm>
        </p:grpSpPr>
        <p:grpSp>
          <p:nvGrpSpPr>
            <p:cNvPr id="12" name="Groupe 11"/>
            <p:cNvGrpSpPr/>
            <p:nvPr/>
          </p:nvGrpSpPr>
          <p:grpSpPr>
            <a:xfrm>
              <a:off x="422473" y="324569"/>
              <a:ext cx="8181975" cy="6200775"/>
              <a:chOff x="422473" y="180553"/>
              <a:chExt cx="8181975" cy="6200775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422473" y="180553"/>
                <a:ext cx="8181975" cy="6200775"/>
                <a:chOff x="-585639" y="324569"/>
                <a:chExt cx="8181975" cy="6200775"/>
              </a:xfrm>
            </p:grpSpPr>
            <p:pic>
              <p:nvPicPr>
                <p:cNvPr id="343043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-585639" y="324569"/>
                  <a:ext cx="8181975" cy="6200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8" name="Connecteur droit avec flèche 7"/>
                <p:cNvCxnSpPr/>
                <p:nvPr/>
              </p:nvCxnSpPr>
              <p:spPr>
                <a:xfrm flipH="1" flipV="1">
                  <a:off x="4499992" y="2204864"/>
                  <a:ext cx="360040" cy="43204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ZoneTexte 9"/>
                <p:cNvSpPr txBox="1"/>
                <p:nvPr/>
              </p:nvSpPr>
              <p:spPr>
                <a:xfrm>
                  <a:off x="4932040" y="2564904"/>
                  <a:ext cx="1824538" cy="3770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850" b="1" dirty="0" smtClean="0"/>
                    <a:t>Section mouillée</a:t>
                  </a:r>
                  <a:endParaRPr lang="fr-FR" sz="1850" b="1" dirty="0"/>
                </a:p>
              </p:txBody>
            </p:sp>
          </p:grpSp>
          <p:graphicFrame>
            <p:nvGraphicFramePr>
              <p:cNvPr id="7" name="Object 23"/>
              <p:cNvGraphicFramePr>
                <a:graphicFrameLocks noChangeAspect="1"/>
              </p:cNvGraphicFramePr>
              <p:nvPr/>
            </p:nvGraphicFramePr>
            <p:xfrm>
              <a:off x="971600" y="5174877"/>
              <a:ext cx="2318965" cy="630387"/>
            </p:xfrm>
            <a:graphic>
              <a:graphicData uri="http://schemas.openxmlformats.org/presentationml/2006/ole">
                <p:oleObj spid="_x0000_s343042" name="Équation" r:id="rId4" imgW="1739880" imgH="419040" progId="Equation.3">
                  <p:embed/>
                </p:oleObj>
              </a:graphicData>
            </a:graphic>
          </p:graphicFrame>
        </p:grpSp>
        <p:sp>
          <p:nvSpPr>
            <p:cNvPr id="9" name="Flèche droite 8"/>
            <p:cNvSpPr/>
            <p:nvPr/>
          </p:nvSpPr>
          <p:spPr>
            <a:xfrm rot="402991">
              <a:off x="1979712" y="4365104"/>
              <a:ext cx="504056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7452320" y="4869160"/>
              <a:ext cx="807302" cy="1034426"/>
              <a:chOff x="7452320" y="4869160"/>
              <a:chExt cx="807302" cy="1034426"/>
            </a:xfrm>
          </p:grpSpPr>
          <p:cxnSp>
            <p:nvCxnSpPr>
              <p:cNvPr id="14" name="Connecteur droit 13"/>
              <p:cNvCxnSpPr/>
              <p:nvPr/>
            </p:nvCxnSpPr>
            <p:spPr>
              <a:xfrm>
                <a:off x="7452320" y="4869160"/>
                <a:ext cx="0" cy="79208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>
                <a:off x="7452320" y="5661248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ZoneTexte 16"/>
              <p:cNvSpPr txBox="1"/>
              <p:nvPr/>
            </p:nvSpPr>
            <p:spPr>
              <a:xfrm>
                <a:off x="7524328" y="4869160"/>
                <a:ext cx="833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400" dirty="0" smtClean="0"/>
                  <a:t>Z</a:t>
                </a:r>
                <a:endParaRPr lang="fr-FR" sz="1400" dirty="0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8181074" y="5688142"/>
                <a:ext cx="785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400" dirty="0" smtClean="0"/>
                  <a:t>x</a:t>
                </a:r>
                <a:endParaRPr lang="fr-FR" sz="1400" dirty="0"/>
              </a:p>
            </p:txBody>
          </p:sp>
        </p:grpSp>
      </p:grpSp>
      <p:sp>
        <p:nvSpPr>
          <p:cNvPr id="21" name="Forme libre 20"/>
          <p:cNvSpPr/>
          <p:nvPr/>
        </p:nvSpPr>
        <p:spPr>
          <a:xfrm>
            <a:off x="3079444" y="1978324"/>
            <a:ext cx="3131575" cy="1006416"/>
          </a:xfrm>
          <a:custGeom>
            <a:avLst/>
            <a:gdLst>
              <a:gd name="connsiteX0" fmla="*/ 8813 w 3131575"/>
              <a:gd name="connsiteY0" fmla="*/ 17253 h 1006416"/>
              <a:gd name="connsiteX1" fmla="*/ 31816 w 3131575"/>
              <a:gd name="connsiteY1" fmla="*/ 80514 h 1006416"/>
              <a:gd name="connsiteX2" fmla="*/ 43318 w 3131575"/>
              <a:gd name="connsiteY2" fmla="*/ 115019 h 1006416"/>
              <a:gd name="connsiteX3" fmla="*/ 49069 w 3131575"/>
              <a:gd name="connsiteY3" fmla="*/ 132272 h 1006416"/>
              <a:gd name="connsiteX4" fmla="*/ 54820 w 3131575"/>
              <a:gd name="connsiteY4" fmla="*/ 155276 h 1006416"/>
              <a:gd name="connsiteX5" fmla="*/ 100828 w 3131575"/>
              <a:gd name="connsiteY5" fmla="*/ 241540 h 1006416"/>
              <a:gd name="connsiteX6" fmla="*/ 118081 w 3131575"/>
              <a:gd name="connsiteY6" fmla="*/ 304800 h 1006416"/>
              <a:gd name="connsiteX7" fmla="*/ 129582 w 3131575"/>
              <a:gd name="connsiteY7" fmla="*/ 322053 h 1006416"/>
              <a:gd name="connsiteX8" fmla="*/ 141084 w 3131575"/>
              <a:gd name="connsiteY8" fmla="*/ 414068 h 1006416"/>
              <a:gd name="connsiteX9" fmla="*/ 158337 w 3131575"/>
              <a:gd name="connsiteY9" fmla="*/ 448574 h 1006416"/>
              <a:gd name="connsiteX10" fmla="*/ 175590 w 3131575"/>
              <a:gd name="connsiteY10" fmla="*/ 488831 h 1006416"/>
              <a:gd name="connsiteX11" fmla="*/ 192843 w 3131575"/>
              <a:gd name="connsiteY11" fmla="*/ 609600 h 1006416"/>
              <a:gd name="connsiteX12" fmla="*/ 215847 w 3131575"/>
              <a:gd name="connsiteY12" fmla="*/ 644106 h 1006416"/>
              <a:gd name="connsiteX13" fmla="*/ 227348 w 3131575"/>
              <a:gd name="connsiteY13" fmla="*/ 661359 h 1006416"/>
              <a:gd name="connsiteX14" fmla="*/ 238850 w 3131575"/>
              <a:gd name="connsiteY14" fmla="*/ 741872 h 1006416"/>
              <a:gd name="connsiteX15" fmla="*/ 267605 w 3131575"/>
              <a:gd name="connsiteY15" fmla="*/ 770627 h 1006416"/>
              <a:gd name="connsiteX16" fmla="*/ 284858 w 3131575"/>
              <a:gd name="connsiteY16" fmla="*/ 787880 h 1006416"/>
              <a:gd name="connsiteX17" fmla="*/ 302111 w 3131575"/>
              <a:gd name="connsiteY17" fmla="*/ 793631 h 1006416"/>
              <a:gd name="connsiteX18" fmla="*/ 336616 w 3131575"/>
              <a:gd name="connsiteY18" fmla="*/ 816634 h 1006416"/>
              <a:gd name="connsiteX19" fmla="*/ 394126 w 3131575"/>
              <a:gd name="connsiteY19" fmla="*/ 839638 h 1006416"/>
              <a:gd name="connsiteX20" fmla="*/ 411379 w 3131575"/>
              <a:gd name="connsiteY20" fmla="*/ 851140 h 1006416"/>
              <a:gd name="connsiteX21" fmla="*/ 428631 w 3131575"/>
              <a:gd name="connsiteY21" fmla="*/ 856891 h 1006416"/>
              <a:gd name="connsiteX22" fmla="*/ 463137 w 3131575"/>
              <a:gd name="connsiteY22" fmla="*/ 874144 h 1006416"/>
              <a:gd name="connsiteX23" fmla="*/ 486141 w 3131575"/>
              <a:gd name="connsiteY23" fmla="*/ 891397 h 1006416"/>
              <a:gd name="connsiteX24" fmla="*/ 520647 w 3131575"/>
              <a:gd name="connsiteY24" fmla="*/ 920151 h 1006416"/>
              <a:gd name="connsiteX25" fmla="*/ 555152 w 3131575"/>
              <a:gd name="connsiteY25" fmla="*/ 931653 h 1006416"/>
              <a:gd name="connsiteX26" fmla="*/ 572405 w 3131575"/>
              <a:gd name="connsiteY26" fmla="*/ 937404 h 1006416"/>
              <a:gd name="connsiteX27" fmla="*/ 647167 w 3131575"/>
              <a:gd name="connsiteY27" fmla="*/ 948906 h 1006416"/>
              <a:gd name="connsiteX28" fmla="*/ 744933 w 3131575"/>
              <a:gd name="connsiteY28" fmla="*/ 960408 h 1006416"/>
              <a:gd name="connsiteX29" fmla="*/ 802443 w 3131575"/>
              <a:gd name="connsiteY29" fmla="*/ 971910 h 1006416"/>
              <a:gd name="connsiteX30" fmla="*/ 825447 w 3131575"/>
              <a:gd name="connsiteY30" fmla="*/ 977661 h 1006416"/>
              <a:gd name="connsiteX31" fmla="*/ 877205 w 3131575"/>
              <a:gd name="connsiteY31" fmla="*/ 983412 h 1006416"/>
              <a:gd name="connsiteX32" fmla="*/ 928964 w 3131575"/>
              <a:gd name="connsiteY32" fmla="*/ 994914 h 1006416"/>
              <a:gd name="connsiteX33" fmla="*/ 951967 w 3131575"/>
              <a:gd name="connsiteY33" fmla="*/ 1000665 h 1006416"/>
              <a:gd name="connsiteX34" fmla="*/ 1112994 w 3131575"/>
              <a:gd name="connsiteY34" fmla="*/ 1006416 h 1006416"/>
              <a:gd name="connsiteX35" fmla="*/ 1233764 w 3131575"/>
              <a:gd name="connsiteY35" fmla="*/ 1000665 h 1006416"/>
              <a:gd name="connsiteX36" fmla="*/ 1251016 w 3131575"/>
              <a:gd name="connsiteY36" fmla="*/ 994914 h 1006416"/>
              <a:gd name="connsiteX37" fmla="*/ 1481054 w 3131575"/>
              <a:gd name="connsiteY37" fmla="*/ 989163 h 1006416"/>
              <a:gd name="connsiteX38" fmla="*/ 1596073 w 3131575"/>
              <a:gd name="connsiteY38" fmla="*/ 971910 h 1006416"/>
              <a:gd name="connsiteX39" fmla="*/ 1619077 w 3131575"/>
              <a:gd name="connsiteY39" fmla="*/ 954657 h 1006416"/>
              <a:gd name="connsiteX40" fmla="*/ 1670835 w 3131575"/>
              <a:gd name="connsiteY40" fmla="*/ 948906 h 1006416"/>
              <a:gd name="connsiteX41" fmla="*/ 1688088 w 3131575"/>
              <a:gd name="connsiteY41" fmla="*/ 943155 h 1006416"/>
              <a:gd name="connsiteX42" fmla="*/ 1705341 w 3131575"/>
              <a:gd name="connsiteY42" fmla="*/ 931653 h 1006416"/>
              <a:gd name="connsiteX43" fmla="*/ 1734096 w 3131575"/>
              <a:gd name="connsiteY43" fmla="*/ 925902 h 1006416"/>
              <a:gd name="connsiteX44" fmla="*/ 1757099 w 3131575"/>
              <a:gd name="connsiteY44" fmla="*/ 920151 h 1006416"/>
              <a:gd name="connsiteX45" fmla="*/ 1837613 w 3131575"/>
              <a:gd name="connsiteY45" fmla="*/ 908649 h 1006416"/>
              <a:gd name="connsiteX46" fmla="*/ 1872118 w 3131575"/>
              <a:gd name="connsiteY46" fmla="*/ 897148 h 1006416"/>
              <a:gd name="connsiteX47" fmla="*/ 1895122 w 3131575"/>
              <a:gd name="connsiteY47" fmla="*/ 885646 h 1006416"/>
              <a:gd name="connsiteX48" fmla="*/ 1929628 w 3131575"/>
              <a:gd name="connsiteY48" fmla="*/ 879895 h 1006416"/>
              <a:gd name="connsiteX49" fmla="*/ 1964133 w 3131575"/>
              <a:gd name="connsiteY49" fmla="*/ 868393 h 1006416"/>
              <a:gd name="connsiteX50" fmla="*/ 1981386 w 3131575"/>
              <a:gd name="connsiteY50" fmla="*/ 862642 h 1006416"/>
              <a:gd name="connsiteX51" fmla="*/ 2015892 w 3131575"/>
              <a:gd name="connsiteY51" fmla="*/ 828136 h 1006416"/>
              <a:gd name="connsiteX52" fmla="*/ 2050398 w 3131575"/>
              <a:gd name="connsiteY52" fmla="*/ 816634 h 1006416"/>
              <a:gd name="connsiteX53" fmla="*/ 2067650 w 3131575"/>
              <a:gd name="connsiteY53" fmla="*/ 810883 h 1006416"/>
              <a:gd name="connsiteX54" fmla="*/ 2073401 w 3131575"/>
              <a:gd name="connsiteY54" fmla="*/ 793631 h 1006416"/>
              <a:gd name="connsiteX55" fmla="*/ 2125160 w 3131575"/>
              <a:gd name="connsiteY55" fmla="*/ 776378 h 1006416"/>
              <a:gd name="connsiteX56" fmla="*/ 2142413 w 3131575"/>
              <a:gd name="connsiteY56" fmla="*/ 770627 h 1006416"/>
              <a:gd name="connsiteX57" fmla="*/ 2159665 w 3131575"/>
              <a:gd name="connsiteY57" fmla="*/ 759125 h 1006416"/>
              <a:gd name="connsiteX58" fmla="*/ 2182669 w 3131575"/>
              <a:gd name="connsiteY58" fmla="*/ 753374 h 1006416"/>
              <a:gd name="connsiteX59" fmla="*/ 2234428 w 3131575"/>
              <a:gd name="connsiteY59" fmla="*/ 741872 h 1006416"/>
              <a:gd name="connsiteX60" fmla="*/ 2263182 w 3131575"/>
              <a:gd name="connsiteY60" fmla="*/ 713117 h 1006416"/>
              <a:gd name="connsiteX61" fmla="*/ 2297688 w 3131575"/>
              <a:gd name="connsiteY61" fmla="*/ 678612 h 1006416"/>
              <a:gd name="connsiteX62" fmla="*/ 2320692 w 3131575"/>
              <a:gd name="connsiteY62" fmla="*/ 644106 h 1006416"/>
              <a:gd name="connsiteX63" fmla="*/ 2355198 w 3131575"/>
              <a:gd name="connsiteY63" fmla="*/ 632604 h 1006416"/>
              <a:gd name="connsiteX64" fmla="*/ 2360948 w 3131575"/>
              <a:gd name="connsiteY64" fmla="*/ 615351 h 1006416"/>
              <a:gd name="connsiteX65" fmla="*/ 2383952 w 3131575"/>
              <a:gd name="connsiteY65" fmla="*/ 609600 h 1006416"/>
              <a:gd name="connsiteX66" fmla="*/ 2401205 w 3131575"/>
              <a:gd name="connsiteY66" fmla="*/ 603849 h 1006416"/>
              <a:gd name="connsiteX67" fmla="*/ 2435711 w 3131575"/>
              <a:gd name="connsiteY67" fmla="*/ 575095 h 1006416"/>
              <a:gd name="connsiteX68" fmla="*/ 2452964 w 3131575"/>
              <a:gd name="connsiteY68" fmla="*/ 569344 h 1006416"/>
              <a:gd name="connsiteX69" fmla="*/ 2493220 w 3131575"/>
              <a:gd name="connsiteY69" fmla="*/ 523336 h 1006416"/>
              <a:gd name="connsiteX70" fmla="*/ 2504722 w 3131575"/>
              <a:gd name="connsiteY70" fmla="*/ 506083 h 1006416"/>
              <a:gd name="connsiteX71" fmla="*/ 2516224 w 3131575"/>
              <a:gd name="connsiteY71" fmla="*/ 488831 h 1006416"/>
              <a:gd name="connsiteX72" fmla="*/ 2527726 w 3131575"/>
              <a:gd name="connsiteY72" fmla="*/ 465827 h 1006416"/>
              <a:gd name="connsiteX73" fmla="*/ 2533477 w 3131575"/>
              <a:gd name="connsiteY73" fmla="*/ 448574 h 1006416"/>
              <a:gd name="connsiteX74" fmla="*/ 2573733 w 3131575"/>
              <a:gd name="connsiteY74" fmla="*/ 437072 h 1006416"/>
              <a:gd name="connsiteX75" fmla="*/ 2590986 w 3131575"/>
              <a:gd name="connsiteY75" fmla="*/ 425570 h 1006416"/>
              <a:gd name="connsiteX76" fmla="*/ 2613990 w 3131575"/>
              <a:gd name="connsiteY76" fmla="*/ 419819 h 1006416"/>
              <a:gd name="connsiteX77" fmla="*/ 2648496 w 3131575"/>
              <a:gd name="connsiteY77" fmla="*/ 402566 h 1006416"/>
              <a:gd name="connsiteX78" fmla="*/ 2683001 w 3131575"/>
              <a:gd name="connsiteY78" fmla="*/ 368061 h 1006416"/>
              <a:gd name="connsiteX79" fmla="*/ 2694503 w 3131575"/>
              <a:gd name="connsiteY79" fmla="*/ 350808 h 1006416"/>
              <a:gd name="connsiteX80" fmla="*/ 2711756 w 3131575"/>
              <a:gd name="connsiteY80" fmla="*/ 339306 h 1006416"/>
              <a:gd name="connsiteX81" fmla="*/ 2729009 w 3131575"/>
              <a:gd name="connsiteY81" fmla="*/ 322053 h 1006416"/>
              <a:gd name="connsiteX82" fmla="*/ 2775016 w 3131575"/>
              <a:gd name="connsiteY82" fmla="*/ 304800 h 1006416"/>
              <a:gd name="connsiteX83" fmla="*/ 2803771 w 3131575"/>
              <a:gd name="connsiteY83" fmla="*/ 276046 h 1006416"/>
              <a:gd name="connsiteX84" fmla="*/ 2821024 w 3131575"/>
              <a:gd name="connsiteY84" fmla="*/ 258793 h 1006416"/>
              <a:gd name="connsiteX85" fmla="*/ 2832526 w 3131575"/>
              <a:gd name="connsiteY85" fmla="*/ 241540 h 1006416"/>
              <a:gd name="connsiteX86" fmla="*/ 2867031 w 3131575"/>
              <a:gd name="connsiteY86" fmla="*/ 207034 h 1006416"/>
              <a:gd name="connsiteX87" fmla="*/ 2878533 w 3131575"/>
              <a:gd name="connsiteY87" fmla="*/ 189782 h 1006416"/>
              <a:gd name="connsiteX88" fmla="*/ 2913039 w 3131575"/>
              <a:gd name="connsiteY88" fmla="*/ 166778 h 1006416"/>
              <a:gd name="connsiteX89" fmla="*/ 2941794 w 3131575"/>
              <a:gd name="connsiteY89" fmla="*/ 132272 h 1006416"/>
              <a:gd name="connsiteX90" fmla="*/ 2976299 w 3131575"/>
              <a:gd name="connsiteY90" fmla="*/ 109268 h 1006416"/>
              <a:gd name="connsiteX91" fmla="*/ 2993552 w 3131575"/>
              <a:gd name="connsiteY91" fmla="*/ 92016 h 1006416"/>
              <a:gd name="connsiteX92" fmla="*/ 3010805 w 3131575"/>
              <a:gd name="connsiteY92" fmla="*/ 86265 h 1006416"/>
              <a:gd name="connsiteX93" fmla="*/ 3051062 w 3131575"/>
              <a:gd name="connsiteY93" fmla="*/ 74763 h 1006416"/>
              <a:gd name="connsiteX94" fmla="*/ 3062564 w 3131575"/>
              <a:gd name="connsiteY94" fmla="*/ 57510 h 1006416"/>
              <a:gd name="connsiteX95" fmla="*/ 3079816 w 3131575"/>
              <a:gd name="connsiteY95" fmla="*/ 51759 h 1006416"/>
              <a:gd name="connsiteX96" fmla="*/ 3097069 w 3131575"/>
              <a:gd name="connsiteY96" fmla="*/ 40257 h 1006416"/>
              <a:gd name="connsiteX97" fmla="*/ 3108571 w 3131575"/>
              <a:gd name="connsiteY97" fmla="*/ 23004 h 1006416"/>
              <a:gd name="connsiteX98" fmla="*/ 3114322 w 3131575"/>
              <a:gd name="connsiteY98" fmla="*/ 5751 h 1006416"/>
              <a:gd name="connsiteX99" fmla="*/ 3131575 w 3131575"/>
              <a:gd name="connsiteY99" fmla="*/ 0 h 100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31575" h="1006416">
                <a:moveTo>
                  <a:pt x="8813" y="17253"/>
                </a:moveTo>
                <a:cubicBezTo>
                  <a:pt x="22483" y="126609"/>
                  <a:pt x="0" y="23244"/>
                  <a:pt x="31816" y="80514"/>
                </a:cubicBezTo>
                <a:cubicBezTo>
                  <a:pt x="37704" y="91112"/>
                  <a:pt x="39484" y="103517"/>
                  <a:pt x="43318" y="115019"/>
                </a:cubicBezTo>
                <a:cubicBezTo>
                  <a:pt x="45235" y="120770"/>
                  <a:pt x="47599" y="126391"/>
                  <a:pt x="49069" y="132272"/>
                </a:cubicBezTo>
                <a:cubicBezTo>
                  <a:pt x="50986" y="139940"/>
                  <a:pt x="51652" y="148035"/>
                  <a:pt x="54820" y="155276"/>
                </a:cubicBezTo>
                <a:cubicBezTo>
                  <a:pt x="78745" y="209961"/>
                  <a:pt x="78734" y="208399"/>
                  <a:pt x="100828" y="241540"/>
                </a:cubicBezTo>
                <a:cubicBezTo>
                  <a:pt x="103915" y="256974"/>
                  <a:pt x="109741" y="292289"/>
                  <a:pt x="118081" y="304800"/>
                </a:cubicBezTo>
                <a:lnTo>
                  <a:pt x="129582" y="322053"/>
                </a:lnTo>
                <a:cubicBezTo>
                  <a:pt x="143752" y="378734"/>
                  <a:pt x="126438" y="304228"/>
                  <a:pt x="141084" y="414068"/>
                </a:cubicBezTo>
                <a:cubicBezTo>
                  <a:pt x="143376" y="431260"/>
                  <a:pt x="149908" y="433823"/>
                  <a:pt x="158337" y="448574"/>
                </a:cubicBezTo>
                <a:cubicBezTo>
                  <a:pt x="169707" y="468472"/>
                  <a:pt x="169138" y="469475"/>
                  <a:pt x="175590" y="488831"/>
                </a:cubicBezTo>
                <a:cubicBezTo>
                  <a:pt x="176703" y="505525"/>
                  <a:pt x="174518" y="582113"/>
                  <a:pt x="192843" y="609600"/>
                </a:cubicBezTo>
                <a:lnTo>
                  <a:pt x="215847" y="644106"/>
                </a:lnTo>
                <a:lnTo>
                  <a:pt x="227348" y="661359"/>
                </a:lnTo>
                <a:cubicBezTo>
                  <a:pt x="228362" y="671501"/>
                  <a:pt x="230693" y="722838"/>
                  <a:pt x="238850" y="741872"/>
                </a:cubicBezTo>
                <a:cubicBezTo>
                  <a:pt x="248222" y="763740"/>
                  <a:pt x="250565" y="756427"/>
                  <a:pt x="267605" y="770627"/>
                </a:cubicBezTo>
                <a:cubicBezTo>
                  <a:pt x="273853" y="775834"/>
                  <a:pt x="278091" y="783369"/>
                  <a:pt x="284858" y="787880"/>
                </a:cubicBezTo>
                <a:cubicBezTo>
                  <a:pt x="289902" y="791243"/>
                  <a:pt x="296812" y="790687"/>
                  <a:pt x="302111" y="793631"/>
                </a:cubicBezTo>
                <a:cubicBezTo>
                  <a:pt x="314195" y="800344"/>
                  <a:pt x="323502" y="812263"/>
                  <a:pt x="336616" y="816634"/>
                </a:cubicBezTo>
                <a:cubicBezTo>
                  <a:pt x="364895" y="826060"/>
                  <a:pt x="370432" y="826099"/>
                  <a:pt x="394126" y="839638"/>
                </a:cubicBezTo>
                <a:cubicBezTo>
                  <a:pt x="400127" y="843067"/>
                  <a:pt x="405197" y="848049"/>
                  <a:pt x="411379" y="851140"/>
                </a:cubicBezTo>
                <a:cubicBezTo>
                  <a:pt x="416801" y="853851"/>
                  <a:pt x="423209" y="854180"/>
                  <a:pt x="428631" y="856891"/>
                </a:cubicBezTo>
                <a:cubicBezTo>
                  <a:pt x="473221" y="879187"/>
                  <a:pt x="419775" y="859690"/>
                  <a:pt x="463137" y="874144"/>
                </a:cubicBezTo>
                <a:cubicBezTo>
                  <a:pt x="470805" y="879895"/>
                  <a:pt x="478863" y="885159"/>
                  <a:pt x="486141" y="891397"/>
                </a:cubicBezTo>
                <a:cubicBezTo>
                  <a:pt x="500725" y="903897"/>
                  <a:pt x="503049" y="912330"/>
                  <a:pt x="520647" y="920151"/>
                </a:cubicBezTo>
                <a:cubicBezTo>
                  <a:pt x="531726" y="925075"/>
                  <a:pt x="543650" y="927819"/>
                  <a:pt x="555152" y="931653"/>
                </a:cubicBezTo>
                <a:cubicBezTo>
                  <a:pt x="560903" y="933570"/>
                  <a:pt x="566461" y="936215"/>
                  <a:pt x="572405" y="937404"/>
                </a:cubicBezTo>
                <a:cubicBezTo>
                  <a:pt x="616315" y="946186"/>
                  <a:pt x="591461" y="941943"/>
                  <a:pt x="647167" y="948906"/>
                </a:cubicBezTo>
                <a:cubicBezTo>
                  <a:pt x="694960" y="964837"/>
                  <a:pt x="636115" y="946806"/>
                  <a:pt x="744933" y="960408"/>
                </a:cubicBezTo>
                <a:cubicBezTo>
                  <a:pt x="764332" y="962833"/>
                  <a:pt x="783273" y="968076"/>
                  <a:pt x="802443" y="971910"/>
                </a:cubicBezTo>
                <a:cubicBezTo>
                  <a:pt x="810194" y="973460"/>
                  <a:pt x="817635" y="976459"/>
                  <a:pt x="825447" y="977661"/>
                </a:cubicBezTo>
                <a:cubicBezTo>
                  <a:pt x="842604" y="980301"/>
                  <a:pt x="859952" y="981495"/>
                  <a:pt x="877205" y="983412"/>
                </a:cubicBezTo>
                <a:cubicBezTo>
                  <a:pt x="933315" y="997440"/>
                  <a:pt x="863244" y="980309"/>
                  <a:pt x="928964" y="994914"/>
                </a:cubicBezTo>
                <a:cubicBezTo>
                  <a:pt x="936679" y="996629"/>
                  <a:pt x="944079" y="1000172"/>
                  <a:pt x="951967" y="1000665"/>
                </a:cubicBezTo>
                <a:cubicBezTo>
                  <a:pt x="1005572" y="1004015"/>
                  <a:pt x="1059318" y="1004499"/>
                  <a:pt x="1112994" y="1006416"/>
                </a:cubicBezTo>
                <a:cubicBezTo>
                  <a:pt x="1153251" y="1004499"/>
                  <a:pt x="1193601" y="1004012"/>
                  <a:pt x="1233764" y="1000665"/>
                </a:cubicBezTo>
                <a:cubicBezTo>
                  <a:pt x="1239805" y="1000162"/>
                  <a:pt x="1244961" y="995196"/>
                  <a:pt x="1251016" y="994914"/>
                </a:cubicBezTo>
                <a:cubicBezTo>
                  <a:pt x="1327636" y="991350"/>
                  <a:pt x="1404375" y="991080"/>
                  <a:pt x="1481054" y="989163"/>
                </a:cubicBezTo>
                <a:cubicBezTo>
                  <a:pt x="1531596" y="955468"/>
                  <a:pt x="1462470" y="997358"/>
                  <a:pt x="1596073" y="971910"/>
                </a:cubicBezTo>
                <a:cubicBezTo>
                  <a:pt x="1605489" y="970117"/>
                  <a:pt x="1609916" y="957476"/>
                  <a:pt x="1619077" y="954657"/>
                </a:cubicBezTo>
                <a:cubicBezTo>
                  <a:pt x="1635668" y="949552"/>
                  <a:pt x="1653582" y="950823"/>
                  <a:pt x="1670835" y="948906"/>
                </a:cubicBezTo>
                <a:cubicBezTo>
                  <a:pt x="1676586" y="946989"/>
                  <a:pt x="1682666" y="945866"/>
                  <a:pt x="1688088" y="943155"/>
                </a:cubicBezTo>
                <a:cubicBezTo>
                  <a:pt x="1694270" y="940064"/>
                  <a:pt x="1698869" y="934080"/>
                  <a:pt x="1705341" y="931653"/>
                </a:cubicBezTo>
                <a:cubicBezTo>
                  <a:pt x="1714493" y="928221"/>
                  <a:pt x="1724554" y="928022"/>
                  <a:pt x="1734096" y="925902"/>
                </a:cubicBezTo>
                <a:cubicBezTo>
                  <a:pt x="1741811" y="924187"/>
                  <a:pt x="1749303" y="921450"/>
                  <a:pt x="1757099" y="920151"/>
                </a:cubicBezTo>
                <a:cubicBezTo>
                  <a:pt x="1783841" y="915694"/>
                  <a:pt x="1837613" y="908649"/>
                  <a:pt x="1837613" y="908649"/>
                </a:cubicBezTo>
                <a:cubicBezTo>
                  <a:pt x="1849115" y="904815"/>
                  <a:pt x="1861274" y="902570"/>
                  <a:pt x="1872118" y="897148"/>
                </a:cubicBezTo>
                <a:cubicBezTo>
                  <a:pt x="1879786" y="893314"/>
                  <a:pt x="1886910" y="888109"/>
                  <a:pt x="1895122" y="885646"/>
                </a:cubicBezTo>
                <a:cubicBezTo>
                  <a:pt x="1906291" y="882295"/>
                  <a:pt x="1918316" y="882723"/>
                  <a:pt x="1929628" y="879895"/>
                </a:cubicBezTo>
                <a:cubicBezTo>
                  <a:pt x="1941390" y="876954"/>
                  <a:pt x="1952631" y="872227"/>
                  <a:pt x="1964133" y="868393"/>
                </a:cubicBezTo>
                <a:lnTo>
                  <a:pt x="1981386" y="862642"/>
                </a:lnTo>
                <a:cubicBezTo>
                  <a:pt x="1993061" y="845130"/>
                  <a:pt x="1994492" y="838836"/>
                  <a:pt x="2015892" y="828136"/>
                </a:cubicBezTo>
                <a:cubicBezTo>
                  <a:pt x="2026736" y="822714"/>
                  <a:pt x="2038896" y="820468"/>
                  <a:pt x="2050398" y="816634"/>
                </a:cubicBezTo>
                <a:lnTo>
                  <a:pt x="2067650" y="810883"/>
                </a:lnTo>
                <a:cubicBezTo>
                  <a:pt x="2069567" y="805132"/>
                  <a:pt x="2069115" y="797917"/>
                  <a:pt x="2073401" y="793631"/>
                </a:cubicBezTo>
                <a:cubicBezTo>
                  <a:pt x="2086157" y="780876"/>
                  <a:pt x="2109652" y="780255"/>
                  <a:pt x="2125160" y="776378"/>
                </a:cubicBezTo>
                <a:cubicBezTo>
                  <a:pt x="2131041" y="774908"/>
                  <a:pt x="2136662" y="772544"/>
                  <a:pt x="2142413" y="770627"/>
                </a:cubicBezTo>
                <a:cubicBezTo>
                  <a:pt x="2148164" y="766793"/>
                  <a:pt x="2153312" y="761848"/>
                  <a:pt x="2159665" y="759125"/>
                </a:cubicBezTo>
                <a:cubicBezTo>
                  <a:pt x="2166930" y="756011"/>
                  <a:pt x="2174953" y="755089"/>
                  <a:pt x="2182669" y="753374"/>
                </a:cubicBezTo>
                <a:cubicBezTo>
                  <a:pt x="2248379" y="738772"/>
                  <a:pt x="2178326" y="755897"/>
                  <a:pt x="2234428" y="741872"/>
                </a:cubicBezTo>
                <a:cubicBezTo>
                  <a:pt x="2258127" y="706323"/>
                  <a:pt x="2231816" y="740998"/>
                  <a:pt x="2263182" y="713117"/>
                </a:cubicBezTo>
                <a:cubicBezTo>
                  <a:pt x="2275339" y="702310"/>
                  <a:pt x="2297688" y="678612"/>
                  <a:pt x="2297688" y="678612"/>
                </a:cubicBezTo>
                <a:cubicBezTo>
                  <a:pt x="2303092" y="662400"/>
                  <a:pt x="2303069" y="653897"/>
                  <a:pt x="2320692" y="644106"/>
                </a:cubicBezTo>
                <a:cubicBezTo>
                  <a:pt x="2331290" y="638218"/>
                  <a:pt x="2355198" y="632604"/>
                  <a:pt x="2355198" y="632604"/>
                </a:cubicBezTo>
                <a:cubicBezTo>
                  <a:pt x="2357115" y="626853"/>
                  <a:pt x="2356214" y="619138"/>
                  <a:pt x="2360948" y="615351"/>
                </a:cubicBezTo>
                <a:cubicBezTo>
                  <a:pt x="2367120" y="610413"/>
                  <a:pt x="2376352" y="611771"/>
                  <a:pt x="2383952" y="609600"/>
                </a:cubicBezTo>
                <a:cubicBezTo>
                  <a:pt x="2389781" y="607935"/>
                  <a:pt x="2395783" y="606560"/>
                  <a:pt x="2401205" y="603849"/>
                </a:cubicBezTo>
                <a:cubicBezTo>
                  <a:pt x="2438837" y="585034"/>
                  <a:pt x="2397553" y="600533"/>
                  <a:pt x="2435711" y="575095"/>
                </a:cubicBezTo>
                <a:cubicBezTo>
                  <a:pt x="2440755" y="571732"/>
                  <a:pt x="2447213" y="571261"/>
                  <a:pt x="2452964" y="569344"/>
                </a:cubicBezTo>
                <a:cubicBezTo>
                  <a:pt x="2481718" y="550174"/>
                  <a:pt x="2466382" y="563593"/>
                  <a:pt x="2493220" y="523336"/>
                </a:cubicBezTo>
                <a:lnTo>
                  <a:pt x="2504722" y="506083"/>
                </a:lnTo>
                <a:cubicBezTo>
                  <a:pt x="2508556" y="500332"/>
                  <a:pt x="2513133" y="495013"/>
                  <a:pt x="2516224" y="488831"/>
                </a:cubicBezTo>
                <a:cubicBezTo>
                  <a:pt x="2520058" y="481163"/>
                  <a:pt x="2524349" y="473707"/>
                  <a:pt x="2527726" y="465827"/>
                </a:cubicBezTo>
                <a:cubicBezTo>
                  <a:pt x="2530114" y="460255"/>
                  <a:pt x="2529190" y="452861"/>
                  <a:pt x="2533477" y="448574"/>
                </a:cubicBezTo>
                <a:cubicBezTo>
                  <a:pt x="2536227" y="445824"/>
                  <a:pt x="2573534" y="437122"/>
                  <a:pt x="2573733" y="437072"/>
                </a:cubicBezTo>
                <a:cubicBezTo>
                  <a:pt x="2579484" y="433238"/>
                  <a:pt x="2584633" y="428293"/>
                  <a:pt x="2590986" y="425570"/>
                </a:cubicBezTo>
                <a:cubicBezTo>
                  <a:pt x="2598251" y="422456"/>
                  <a:pt x="2606390" y="421990"/>
                  <a:pt x="2613990" y="419819"/>
                </a:cubicBezTo>
                <a:cubicBezTo>
                  <a:pt x="2628716" y="415612"/>
                  <a:pt x="2636557" y="413178"/>
                  <a:pt x="2648496" y="402566"/>
                </a:cubicBezTo>
                <a:cubicBezTo>
                  <a:pt x="2660653" y="391760"/>
                  <a:pt x="2673978" y="381595"/>
                  <a:pt x="2683001" y="368061"/>
                </a:cubicBezTo>
                <a:cubicBezTo>
                  <a:pt x="2686835" y="362310"/>
                  <a:pt x="2689616" y="355695"/>
                  <a:pt x="2694503" y="350808"/>
                </a:cubicBezTo>
                <a:cubicBezTo>
                  <a:pt x="2699390" y="345921"/>
                  <a:pt x="2706446" y="343731"/>
                  <a:pt x="2711756" y="339306"/>
                </a:cubicBezTo>
                <a:cubicBezTo>
                  <a:pt x="2718004" y="334099"/>
                  <a:pt x="2722391" y="326780"/>
                  <a:pt x="2729009" y="322053"/>
                </a:cubicBezTo>
                <a:cubicBezTo>
                  <a:pt x="2745202" y="310487"/>
                  <a:pt x="2756492" y="309431"/>
                  <a:pt x="2775016" y="304800"/>
                </a:cubicBezTo>
                <a:cubicBezTo>
                  <a:pt x="2806645" y="283716"/>
                  <a:pt x="2779810" y="304800"/>
                  <a:pt x="2803771" y="276046"/>
                </a:cubicBezTo>
                <a:cubicBezTo>
                  <a:pt x="2808978" y="269798"/>
                  <a:pt x="2815817" y="265041"/>
                  <a:pt x="2821024" y="258793"/>
                </a:cubicBezTo>
                <a:cubicBezTo>
                  <a:pt x="2825449" y="253483"/>
                  <a:pt x="2827934" y="246706"/>
                  <a:pt x="2832526" y="241540"/>
                </a:cubicBezTo>
                <a:cubicBezTo>
                  <a:pt x="2843332" y="229382"/>
                  <a:pt x="2858008" y="220568"/>
                  <a:pt x="2867031" y="207034"/>
                </a:cubicBezTo>
                <a:cubicBezTo>
                  <a:pt x="2870865" y="201283"/>
                  <a:pt x="2873331" y="194333"/>
                  <a:pt x="2878533" y="189782"/>
                </a:cubicBezTo>
                <a:cubicBezTo>
                  <a:pt x="2888936" y="180679"/>
                  <a:pt x="2913039" y="166778"/>
                  <a:pt x="2913039" y="166778"/>
                </a:cubicBezTo>
                <a:cubicBezTo>
                  <a:pt x="2923263" y="151442"/>
                  <a:pt x="2926466" y="144194"/>
                  <a:pt x="2941794" y="132272"/>
                </a:cubicBezTo>
                <a:cubicBezTo>
                  <a:pt x="2952705" y="123785"/>
                  <a:pt x="2966524" y="119042"/>
                  <a:pt x="2976299" y="109268"/>
                </a:cubicBezTo>
                <a:cubicBezTo>
                  <a:pt x="2982050" y="103517"/>
                  <a:pt x="2986785" y="96527"/>
                  <a:pt x="2993552" y="92016"/>
                </a:cubicBezTo>
                <a:cubicBezTo>
                  <a:pt x="2998596" y="88653"/>
                  <a:pt x="3004976" y="87930"/>
                  <a:pt x="3010805" y="86265"/>
                </a:cubicBezTo>
                <a:cubicBezTo>
                  <a:pt x="3061354" y="71822"/>
                  <a:pt x="3009695" y="88552"/>
                  <a:pt x="3051062" y="74763"/>
                </a:cubicBezTo>
                <a:cubicBezTo>
                  <a:pt x="3054896" y="69012"/>
                  <a:pt x="3057167" y="61828"/>
                  <a:pt x="3062564" y="57510"/>
                </a:cubicBezTo>
                <a:cubicBezTo>
                  <a:pt x="3067297" y="53723"/>
                  <a:pt x="3074394" y="54470"/>
                  <a:pt x="3079816" y="51759"/>
                </a:cubicBezTo>
                <a:cubicBezTo>
                  <a:pt x="3085998" y="48668"/>
                  <a:pt x="3091318" y="44091"/>
                  <a:pt x="3097069" y="40257"/>
                </a:cubicBezTo>
                <a:cubicBezTo>
                  <a:pt x="3100903" y="34506"/>
                  <a:pt x="3105480" y="29186"/>
                  <a:pt x="3108571" y="23004"/>
                </a:cubicBezTo>
                <a:cubicBezTo>
                  <a:pt x="3111282" y="17582"/>
                  <a:pt x="3110035" y="10038"/>
                  <a:pt x="3114322" y="5751"/>
                </a:cubicBezTo>
                <a:cubicBezTo>
                  <a:pt x="3118609" y="1464"/>
                  <a:pt x="3131575" y="0"/>
                  <a:pt x="3131575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283968" y="3212976"/>
            <a:ext cx="2354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Radier = Fond du canal</a:t>
            </a:r>
            <a:endParaRPr lang="fr-FR" b="1" dirty="0"/>
          </a:p>
        </p:txBody>
      </p:sp>
      <p:cxnSp>
        <p:nvCxnSpPr>
          <p:cNvPr id="23" name="Connecteur droit avec flèche 22"/>
          <p:cNvCxnSpPr/>
          <p:nvPr/>
        </p:nvCxnSpPr>
        <p:spPr>
          <a:xfrm flipH="1" flipV="1">
            <a:off x="4283968" y="3027395"/>
            <a:ext cx="720080" cy="25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37"/>
          <p:cNvGrpSpPr/>
          <p:nvPr/>
        </p:nvGrpSpPr>
        <p:grpSpPr>
          <a:xfrm>
            <a:off x="1485379" y="2492896"/>
            <a:ext cx="6038949" cy="1944216"/>
            <a:chOff x="1427163" y="1484784"/>
            <a:chExt cx="7167562" cy="2281238"/>
          </a:xfrm>
        </p:grpSpPr>
        <p:pic>
          <p:nvPicPr>
            <p:cNvPr id="13328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7813" y="2132484"/>
              <a:ext cx="7046912" cy="1223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9" name="Text Box 15"/>
            <p:cNvSpPr txBox="1">
              <a:spLocks noChangeArrowheads="1"/>
            </p:cNvSpPr>
            <p:nvPr/>
          </p:nvSpPr>
          <p:spPr bwMode="auto">
            <a:xfrm>
              <a:off x="6731000" y="1838797"/>
              <a:ext cx="16446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fr-FR" b="1"/>
                <a:t>FLUVIAL</a:t>
              </a:r>
            </a:p>
          </p:txBody>
        </p:sp>
        <p:sp>
          <p:nvSpPr>
            <p:cNvPr id="13330" name="Text Box 16"/>
            <p:cNvSpPr txBox="1">
              <a:spLocks noChangeArrowheads="1"/>
            </p:cNvSpPr>
            <p:nvPr/>
          </p:nvSpPr>
          <p:spPr bwMode="auto">
            <a:xfrm>
              <a:off x="1427163" y="2416647"/>
              <a:ext cx="16446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b="1"/>
                <a:t>TORRENTIEL</a:t>
              </a:r>
            </a:p>
          </p:txBody>
        </p:sp>
        <p:sp>
          <p:nvSpPr>
            <p:cNvPr id="13331" name="Text Box 18"/>
            <p:cNvSpPr txBox="1">
              <a:spLocks noChangeArrowheads="1"/>
            </p:cNvSpPr>
            <p:nvPr/>
          </p:nvSpPr>
          <p:spPr bwMode="auto">
            <a:xfrm>
              <a:off x="3059113" y="1484784"/>
              <a:ext cx="1428750" cy="404813"/>
            </a:xfrm>
            <a:prstGeom prst="rect">
              <a:avLst/>
            </a:prstGeom>
            <a:noFill/>
            <a:ln w="38100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b="1">
                  <a:solidFill>
                    <a:srgbClr val="0000CC"/>
                  </a:solidFill>
                  <a:latin typeface="Arial Black" pitchFamily="34" charset="0"/>
                </a:rPr>
                <a:t>RESSAUT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13332" name="Line 19"/>
            <p:cNvSpPr>
              <a:spLocks noChangeShapeType="1"/>
            </p:cNvSpPr>
            <p:nvPr/>
          </p:nvSpPr>
          <p:spPr bwMode="auto">
            <a:xfrm>
              <a:off x="4578350" y="1749897"/>
              <a:ext cx="285750" cy="377825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33" name="Text Box 27"/>
            <p:cNvSpPr txBox="1">
              <a:spLocks noChangeArrowheads="1"/>
            </p:cNvSpPr>
            <p:nvPr/>
          </p:nvSpPr>
          <p:spPr bwMode="auto">
            <a:xfrm>
              <a:off x="4059238" y="3429472"/>
              <a:ext cx="238601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 b="1"/>
                <a:t>Longueur du ressaut : </a:t>
              </a:r>
              <a:endParaRPr lang="fr-FR" sz="1600">
                <a:latin typeface="Times New Roman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51520" y="87015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C00000"/>
                </a:solidFill>
              </a:rPr>
              <a:t>IV-ECOULEMENT RAPIDEMENT VARIE:</a:t>
            </a:r>
            <a:endParaRPr lang="fr-FR" sz="2400" b="1" i="1" dirty="0">
              <a:solidFill>
                <a:srgbClr val="C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1560" y="119675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 ressaut hydraulique est une surélévation brusque de la surface libre d’un</a:t>
            </a:r>
          </a:p>
          <a:p>
            <a:r>
              <a:rPr lang="fr-FR" dirty="0" smtClean="0"/>
              <a:t>écoulement permanent qui se produit lors du </a:t>
            </a:r>
            <a:r>
              <a:rPr lang="fr-FR" b="1" i="1" dirty="0" smtClean="0">
                <a:solidFill>
                  <a:srgbClr val="0070C0"/>
                </a:solidFill>
              </a:rPr>
              <a:t>passage du régime torrentiel au régime fluvial.</a:t>
            </a:r>
            <a:r>
              <a:rPr lang="fr-FR" dirty="0" smtClean="0"/>
              <a:t> Il est accompagné d’une agitation marquée et de grandes pertes d’énergie.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899592" y="479715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Les hauteurs y</a:t>
            </a:r>
            <a:r>
              <a:rPr lang="fr-FR" sz="1200" dirty="0" smtClean="0"/>
              <a:t>1</a:t>
            </a:r>
            <a:r>
              <a:rPr lang="fr-FR" dirty="0" smtClean="0"/>
              <a:t> et y</a:t>
            </a:r>
            <a:r>
              <a:rPr lang="fr-FR" sz="1200" dirty="0" smtClean="0"/>
              <a:t>2</a:t>
            </a:r>
            <a:r>
              <a:rPr lang="fr-FR" dirty="0" smtClean="0"/>
              <a:t> sont appelées « </a:t>
            </a:r>
            <a:r>
              <a:rPr lang="fr-FR" b="1" i="1" dirty="0" smtClean="0"/>
              <a:t>profondeurs conjuguées du ressaut </a:t>
            </a:r>
            <a:r>
              <a:rPr lang="fr-FR" dirty="0" smtClean="0"/>
              <a:t>». La perte de charge est représentée par Δh.</a:t>
            </a:r>
            <a:endParaRPr lang="fr-FR" dirty="0"/>
          </a:p>
        </p:txBody>
      </p:sp>
      <p:cxnSp>
        <p:nvCxnSpPr>
          <p:cNvPr id="42" name="Connecteur droit 41"/>
          <p:cNvCxnSpPr/>
          <p:nvPr/>
        </p:nvCxnSpPr>
        <p:spPr>
          <a:xfrm>
            <a:off x="3059832" y="3501008"/>
            <a:ext cx="0" cy="432048"/>
          </a:xfrm>
          <a:prstGeom prst="line">
            <a:avLst/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940152" y="3068960"/>
            <a:ext cx="0" cy="864000"/>
          </a:xfrm>
          <a:prstGeom prst="line">
            <a:avLst/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9"/>
          <p:cNvGraphicFramePr>
            <a:graphicFrameLocks noChangeAspect="1"/>
          </p:cNvGraphicFramePr>
          <p:nvPr/>
        </p:nvGraphicFramePr>
        <p:xfrm>
          <a:off x="2730272" y="3496816"/>
          <a:ext cx="315912" cy="379983"/>
        </p:xfrm>
        <a:graphic>
          <a:graphicData uri="http://schemas.openxmlformats.org/presentationml/2006/ole">
            <p:oleObj spid="_x0000_s347151" name="Équation" r:id="rId5" imgW="164880" imgH="215640" progId="Equation.3">
              <p:embed/>
            </p:oleObj>
          </a:graphicData>
        </a:graphic>
      </p:graphicFrame>
      <p:graphicFrame>
        <p:nvGraphicFramePr>
          <p:cNvPr id="45" name="Object 9"/>
          <p:cNvGraphicFramePr>
            <a:graphicFrameLocks noChangeAspect="1"/>
          </p:cNvGraphicFramePr>
          <p:nvPr/>
        </p:nvGraphicFramePr>
        <p:xfrm>
          <a:off x="5999163" y="3284538"/>
          <a:ext cx="341312" cy="381000"/>
        </p:xfrm>
        <a:graphic>
          <a:graphicData uri="http://schemas.openxmlformats.org/presentationml/2006/ole">
            <p:oleObj spid="_x0000_s347152" name="Équation" r:id="rId6" imgW="177480" imgH="215640" progId="Equation.3">
              <p:embed/>
            </p:oleObj>
          </a:graphicData>
        </a:graphic>
      </p:graphicFrame>
      <p:cxnSp>
        <p:nvCxnSpPr>
          <p:cNvPr id="47" name="Connecteur droit 46"/>
          <p:cNvCxnSpPr/>
          <p:nvPr/>
        </p:nvCxnSpPr>
        <p:spPr>
          <a:xfrm>
            <a:off x="5004048" y="3084200"/>
            <a:ext cx="0" cy="468000"/>
          </a:xfrm>
          <a:prstGeom prst="line">
            <a:avLst/>
          </a:prstGeom>
          <a:ln w="2857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en angle 48"/>
          <p:cNvCxnSpPr/>
          <p:nvPr/>
        </p:nvCxnSpPr>
        <p:spPr>
          <a:xfrm>
            <a:off x="3635896" y="3501008"/>
            <a:ext cx="1440160" cy="0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7153" name="Object 17"/>
          <p:cNvGraphicFramePr>
            <a:graphicFrameLocks noChangeAspect="1"/>
          </p:cNvGraphicFramePr>
          <p:nvPr/>
        </p:nvGraphicFramePr>
        <p:xfrm>
          <a:off x="4644008" y="3250555"/>
          <a:ext cx="350088" cy="254645"/>
        </p:xfrm>
        <a:graphic>
          <a:graphicData uri="http://schemas.openxmlformats.org/presentationml/2006/ole">
            <p:oleObj spid="_x0000_s347153" name="Équation" r:id="rId7" imgW="215640" imgH="177480" progId="Equation.3">
              <p:embed/>
            </p:oleObj>
          </a:graphicData>
        </a:graphic>
      </p:graphicFrame>
      <p:sp>
        <p:nvSpPr>
          <p:cNvPr id="51" name="Rectangle 50"/>
          <p:cNvSpPr/>
          <p:nvPr/>
        </p:nvSpPr>
        <p:spPr>
          <a:xfrm>
            <a:off x="611560" y="620688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tx2"/>
                </a:solidFill>
              </a:rPr>
              <a:t>IV.1- Définition: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e 46"/>
          <p:cNvGrpSpPr/>
          <p:nvPr/>
        </p:nvGrpSpPr>
        <p:grpSpPr>
          <a:xfrm>
            <a:off x="1907704" y="2348880"/>
            <a:ext cx="5812333" cy="3096344"/>
            <a:chOff x="1907704" y="1484784"/>
            <a:chExt cx="5812333" cy="3096344"/>
          </a:xfrm>
        </p:grpSpPr>
        <p:sp>
          <p:nvSpPr>
            <p:cNvPr id="48" name="ZoneTexte 47"/>
            <p:cNvSpPr txBox="1"/>
            <p:nvPr/>
          </p:nvSpPr>
          <p:spPr>
            <a:xfrm>
              <a:off x="3131840" y="4396462"/>
              <a:ext cx="16561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dirty="0" smtClean="0"/>
                <a:t>Section  amont du ressaut</a:t>
              </a:r>
              <a:endParaRPr lang="fr-FR" sz="1200" dirty="0"/>
            </a:p>
          </p:txBody>
        </p:sp>
        <p:pic>
          <p:nvPicPr>
            <p:cNvPr id="49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7704" y="1628800"/>
              <a:ext cx="5760640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Flèche gauche 49"/>
            <p:cNvSpPr/>
            <p:nvPr/>
          </p:nvSpPr>
          <p:spPr>
            <a:xfrm>
              <a:off x="5769848" y="2708920"/>
              <a:ext cx="504000" cy="216000"/>
            </a:xfrm>
            <a:prstGeom prst="lef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Flèche droite 50"/>
            <p:cNvSpPr/>
            <p:nvPr/>
          </p:nvSpPr>
          <p:spPr>
            <a:xfrm>
              <a:off x="3511312" y="3341752"/>
              <a:ext cx="396000" cy="1800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2" name="Connecteur droit avec flèche 51"/>
            <p:cNvCxnSpPr/>
            <p:nvPr/>
          </p:nvCxnSpPr>
          <p:spPr>
            <a:xfrm>
              <a:off x="6084168" y="3068960"/>
              <a:ext cx="828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/>
            <p:cNvCxnSpPr/>
            <p:nvPr/>
          </p:nvCxnSpPr>
          <p:spPr>
            <a:xfrm>
              <a:off x="3923928" y="3402712"/>
              <a:ext cx="432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lèche vers le bas 53"/>
            <p:cNvSpPr/>
            <p:nvPr/>
          </p:nvSpPr>
          <p:spPr>
            <a:xfrm>
              <a:off x="4901560" y="2678440"/>
              <a:ext cx="216024" cy="432048"/>
            </a:xfrm>
            <a:prstGeom prst="downArrow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aphicFrame>
          <p:nvGraphicFramePr>
            <p:cNvPr id="55" name="Object 8"/>
            <p:cNvGraphicFramePr>
              <a:graphicFrameLocks noChangeAspect="1"/>
            </p:cNvGraphicFramePr>
            <p:nvPr/>
          </p:nvGraphicFramePr>
          <p:xfrm>
            <a:off x="6948264" y="2780928"/>
            <a:ext cx="317500" cy="378395"/>
          </p:xfrm>
          <a:graphic>
            <a:graphicData uri="http://schemas.openxmlformats.org/presentationml/2006/ole">
              <p:oleObj spid="_x0000_s739343" name="Équation" r:id="rId4" imgW="164880" imgH="215640" progId="Equation.3">
                <p:embed/>
              </p:oleObj>
            </a:graphicData>
          </a:graphic>
        </p:graphicFrame>
        <p:graphicFrame>
          <p:nvGraphicFramePr>
            <p:cNvPr id="56" name="Object 5"/>
            <p:cNvGraphicFramePr>
              <a:graphicFrameLocks noChangeAspect="1"/>
            </p:cNvGraphicFramePr>
            <p:nvPr/>
          </p:nvGraphicFramePr>
          <p:xfrm>
            <a:off x="6243424" y="2348880"/>
            <a:ext cx="488816" cy="414908"/>
          </p:xfrm>
          <a:graphic>
            <a:graphicData uri="http://schemas.openxmlformats.org/presentationml/2006/ole">
              <p:oleObj spid="_x0000_s739344" name="Équation" r:id="rId5" imgW="241200" imgH="241200" progId="Equation.3">
                <p:embed/>
              </p:oleObj>
            </a:graphicData>
          </a:graphic>
        </p:graphicFrame>
        <p:cxnSp>
          <p:nvCxnSpPr>
            <p:cNvPr id="57" name="Connecteur droit 56"/>
            <p:cNvCxnSpPr/>
            <p:nvPr/>
          </p:nvCxnSpPr>
          <p:spPr>
            <a:xfrm>
              <a:off x="7308304" y="1988840"/>
              <a:ext cx="0" cy="1548000"/>
            </a:xfrm>
            <a:prstGeom prst="line">
              <a:avLst/>
            </a:prstGeom>
            <a:ln w="28575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3059832" y="3207496"/>
              <a:ext cx="0" cy="396000"/>
            </a:xfrm>
            <a:prstGeom prst="line">
              <a:avLst/>
            </a:prstGeom>
            <a:ln w="28575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9" name="Object 10"/>
            <p:cNvGraphicFramePr>
              <a:graphicFrameLocks noChangeAspect="1"/>
            </p:cNvGraphicFramePr>
            <p:nvPr/>
          </p:nvGraphicFramePr>
          <p:xfrm>
            <a:off x="7380312" y="2420888"/>
            <a:ext cx="339725" cy="450403"/>
          </p:xfrm>
          <a:graphic>
            <a:graphicData uri="http://schemas.openxmlformats.org/presentationml/2006/ole">
              <p:oleObj spid="_x0000_s739345" name="Équation" r:id="rId6" imgW="177480" imgH="215640" progId="Equation.3">
                <p:embed/>
              </p:oleObj>
            </a:graphicData>
          </a:graphic>
        </p:graphicFrame>
        <p:graphicFrame>
          <p:nvGraphicFramePr>
            <p:cNvPr id="60" name="Object 9"/>
            <p:cNvGraphicFramePr>
              <a:graphicFrameLocks noChangeAspect="1"/>
            </p:cNvGraphicFramePr>
            <p:nvPr/>
          </p:nvGraphicFramePr>
          <p:xfrm>
            <a:off x="2699792" y="3186688"/>
            <a:ext cx="315912" cy="379983"/>
          </p:xfrm>
          <a:graphic>
            <a:graphicData uri="http://schemas.openxmlformats.org/presentationml/2006/ole">
              <p:oleObj spid="_x0000_s739346" name="Équation" r:id="rId7" imgW="164880" imgH="215640" progId="Equation.3">
                <p:embed/>
              </p:oleObj>
            </a:graphicData>
          </a:graphic>
        </p:graphicFrame>
        <p:graphicFrame>
          <p:nvGraphicFramePr>
            <p:cNvPr id="61" name="Object 4"/>
            <p:cNvGraphicFramePr>
              <a:graphicFrameLocks noChangeAspect="1"/>
            </p:cNvGraphicFramePr>
            <p:nvPr/>
          </p:nvGraphicFramePr>
          <p:xfrm>
            <a:off x="3070880" y="3201928"/>
            <a:ext cx="438150" cy="419100"/>
          </p:xfrm>
          <a:graphic>
            <a:graphicData uri="http://schemas.openxmlformats.org/presentationml/2006/ole">
              <p:oleObj spid="_x0000_s739347" name="Équation" r:id="rId8" imgW="228600" imgH="241200" progId="Equation.3">
                <p:embed/>
              </p:oleObj>
            </a:graphicData>
          </a:graphic>
        </p:graphicFrame>
        <p:graphicFrame>
          <p:nvGraphicFramePr>
            <p:cNvPr id="62" name="Object 7"/>
            <p:cNvGraphicFramePr>
              <a:graphicFrameLocks noChangeAspect="1"/>
            </p:cNvGraphicFramePr>
            <p:nvPr/>
          </p:nvGraphicFramePr>
          <p:xfrm>
            <a:off x="4299208" y="3148900"/>
            <a:ext cx="292100" cy="408876"/>
          </p:xfrm>
          <a:graphic>
            <a:graphicData uri="http://schemas.openxmlformats.org/presentationml/2006/ole">
              <p:oleObj spid="_x0000_s739348" name="Équation" r:id="rId9" imgW="152280" imgH="215640" progId="Equation.3">
                <p:embed/>
              </p:oleObj>
            </a:graphicData>
          </a:graphic>
        </p:graphicFrame>
        <p:sp>
          <p:nvSpPr>
            <p:cNvPr id="63" name="ZoneTexte 62"/>
            <p:cNvSpPr txBox="1"/>
            <p:nvPr/>
          </p:nvSpPr>
          <p:spPr>
            <a:xfrm>
              <a:off x="3995936" y="1484784"/>
              <a:ext cx="194470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 smtClean="0"/>
                <a:t>Ressaut  hydraulique</a:t>
              </a:r>
              <a:endParaRPr lang="fr-FR" dirty="0"/>
            </a:p>
          </p:txBody>
        </p:sp>
        <p:graphicFrame>
          <p:nvGraphicFramePr>
            <p:cNvPr id="64" name="Object 6"/>
            <p:cNvGraphicFramePr>
              <a:graphicFrameLocks noChangeAspect="1"/>
            </p:cNvGraphicFramePr>
            <p:nvPr/>
          </p:nvGraphicFramePr>
          <p:xfrm>
            <a:off x="5148064" y="2708920"/>
            <a:ext cx="360040" cy="360040"/>
          </p:xfrm>
          <a:graphic>
            <a:graphicData uri="http://schemas.openxmlformats.org/presentationml/2006/ole">
              <p:oleObj spid="_x0000_s739349" name="Équation" r:id="rId10" imgW="152280" imgH="164880" progId="Equation.3">
                <p:embed/>
              </p:oleObj>
            </a:graphicData>
          </a:graphic>
        </p:graphicFrame>
        <p:graphicFrame>
          <p:nvGraphicFramePr>
            <p:cNvPr id="65" name="Object 3"/>
            <p:cNvGraphicFramePr>
              <a:graphicFrameLocks noChangeAspect="1"/>
            </p:cNvGraphicFramePr>
            <p:nvPr/>
          </p:nvGraphicFramePr>
          <p:xfrm>
            <a:off x="4499992" y="3861048"/>
            <a:ext cx="504056" cy="432048"/>
          </p:xfrm>
          <a:graphic>
            <a:graphicData uri="http://schemas.openxmlformats.org/presentationml/2006/ole">
              <p:oleObj spid="_x0000_s739350" name="Équation" r:id="rId11" imgW="215640" imgH="241200" progId="Equation.3">
                <p:embed/>
              </p:oleObj>
            </a:graphicData>
          </a:graphic>
        </p:graphicFrame>
        <p:graphicFrame>
          <p:nvGraphicFramePr>
            <p:cNvPr id="66" name="Object 12"/>
            <p:cNvGraphicFramePr>
              <a:graphicFrameLocks noChangeAspect="1"/>
            </p:cNvGraphicFramePr>
            <p:nvPr/>
          </p:nvGraphicFramePr>
          <p:xfrm>
            <a:off x="2267744" y="3933056"/>
            <a:ext cx="1046609" cy="288925"/>
          </p:xfrm>
          <a:graphic>
            <a:graphicData uri="http://schemas.openxmlformats.org/presentationml/2006/ole">
              <p:oleObj spid="_x0000_s739351" name="Équation" r:id="rId12" imgW="622080" imgH="203040" progId="Equation.3">
                <p:embed/>
              </p:oleObj>
            </a:graphicData>
          </a:graphic>
        </p:graphicFrame>
        <p:sp>
          <p:nvSpPr>
            <p:cNvPr id="67" name="Ellipse 66"/>
            <p:cNvSpPr>
              <a:spLocks noChangeAspect="1"/>
            </p:cNvSpPr>
            <p:nvPr/>
          </p:nvSpPr>
          <p:spPr>
            <a:xfrm>
              <a:off x="3734192" y="4020304"/>
              <a:ext cx="324000" cy="324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>
                  <a:solidFill>
                    <a:schemeClr val="tx1"/>
                  </a:solidFill>
                </a:rPr>
                <a:t>1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68" name="Ellipse 67"/>
            <p:cNvSpPr>
              <a:spLocks noChangeAspect="1"/>
            </p:cNvSpPr>
            <p:nvPr/>
          </p:nvSpPr>
          <p:spPr>
            <a:xfrm>
              <a:off x="5595352" y="4020304"/>
              <a:ext cx="324000" cy="324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>
                  <a:solidFill>
                    <a:schemeClr val="tx1"/>
                  </a:solidFill>
                </a:rPr>
                <a:t>2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5148064" y="4396462"/>
              <a:ext cx="16561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dirty="0" smtClean="0"/>
                <a:t>Section  aval du ressaut</a:t>
              </a:r>
              <a:endParaRPr lang="fr-FR" sz="1200" dirty="0"/>
            </a:p>
          </p:txBody>
        </p:sp>
      </p:grpSp>
      <p:sp>
        <p:nvSpPr>
          <p:cNvPr id="70" name="Rectangle 69"/>
          <p:cNvSpPr/>
          <p:nvPr/>
        </p:nvSpPr>
        <p:spPr>
          <a:xfrm>
            <a:off x="611560" y="620688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On ne peut pas appliquer le théorème de Bernoulli entre la section 1 et 2. La perte de</a:t>
            </a:r>
          </a:p>
          <a:p>
            <a:r>
              <a:rPr lang="fr-FR" dirty="0" smtClean="0"/>
              <a:t>charge n’est pas connue et les formules du régime uniforme ne sont pas applicables. C’est le théorème d’Euler qui permet de résoudre le problème.</a:t>
            </a:r>
          </a:p>
          <a:p>
            <a:r>
              <a:rPr lang="fr-FR" dirty="0" smtClean="0"/>
              <a:t>En raisonnant, suivant un tube de courant en régime permanent, les forces qui</a:t>
            </a:r>
          </a:p>
          <a:p>
            <a:r>
              <a:rPr lang="fr-FR" dirty="0" smtClean="0"/>
              <a:t>agissent sur cet élément sont :</a:t>
            </a:r>
            <a:endParaRPr lang="fr-FR" dirty="0"/>
          </a:p>
        </p:txBody>
      </p:sp>
      <p:sp>
        <p:nvSpPr>
          <p:cNvPr id="71" name="Rectangle 70"/>
          <p:cNvSpPr/>
          <p:nvPr/>
        </p:nvSpPr>
        <p:spPr>
          <a:xfrm>
            <a:off x="611560" y="188640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tx2"/>
                </a:solidFill>
              </a:rPr>
              <a:t>IV.2- Détermination des profondeurs conjuguées: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3568" y="75105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En écrivant le théorème de la quantité de moment:</a:t>
            </a:r>
            <a:endParaRPr lang="fr-FR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735177" y="44624"/>
          <a:ext cx="2160240" cy="462529"/>
        </p:xfrm>
        <a:graphic>
          <a:graphicData uri="http://schemas.openxmlformats.org/presentationml/2006/ole">
            <p:oleObj spid="_x0000_s741379" name="Équation" r:id="rId3" imgW="1257120" imgH="27936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51397" y="639685"/>
          <a:ext cx="3978275" cy="454025"/>
        </p:xfrm>
        <a:graphic>
          <a:graphicData uri="http://schemas.openxmlformats.org/presentationml/2006/ole">
            <p:oleObj spid="_x0000_s741380" name="Équation" r:id="rId4" imgW="2171520" imgH="25380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683568" y="1227233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En négligeant la force de pesanteur et les forces de frottement, on a :</a:t>
            </a:r>
            <a:endParaRPr lang="fr-FR" dirty="0"/>
          </a:p>
        </p:txBody>
      </p:sp>
      <p:graphicFrame>
        <p:nvGraphicFramePr>
          <p:cNvPr id="741382" name="Object 6"/>
          <p:cNvGraphicFramePr>
            <a:graphicFrameLocks noChangeAspect="1"/>
          </p:cNvGraphicFramePr>
          <p:nvPr/>
        </p:nvGraphicFramePr>
        <p:xfrm>
          <a:off x="1115616" y="1700808"/>
          <a:ext cx="5328592" cy="553591"/>
        </p:xfrm>
        <a:graphic>
          <a:graphicData uri="http://schemas.openxmlformats.org/presentationml/2006/ole">
            <p:oleObj spid="_x0000_s741382" name="Équation" r:id="rId5" imgW="2031840" imgH="228600" progId="Equation.3">
              <p:embed/>
            </p:oleObj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115616" y="2777008"/>
          <a:ext cx="4752528" cy="3316288"/>
        </p:xfrm>
        <a:graphic>
          <a:graphicData uri="http://schemas.openxmlformats.org/presentationml/2006/ole">
            <p:oleObj spid="_x0000_s741384" name="Équation" r:id="rId6" imgW="2844720" imgH="2095200" progId="Equation.3">
              <p:embed/>
            </p:oleObj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827584" y="2420888"/>
            <a:ext cx="2833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Soit q: débit unitaire (l/h/m)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02" name="Object 3"/>
          <p:cNvGraphicFramePr>
            <a:graphicFrameLocks noChangeAspect="1"/>
          </p:cNvGraphicFramePr>
          <p:nvPr/>
        </p:nvGraphicFramePr>
        <p:xfrm>
          <a:off x="536897" y="495300"/>
          <a:ext cx="8283575" cy="2413000"/>
        </p:xfrm>
        <a:graphic>
          <a:graphicData uri="http://schemas.openxmlformats.org/presentationml/2006/ole">
            <p:oleObj spid="_x0000_s742402" name="Équation" r:id="rId3" imgW="4952880" imgH="1523880" progId="Equation.3">
              <p:embed/>
            </p:oleObj>
          </a:graphicData>
        </a:graphic>
      </p:graphicFrame>
      <p:graphicFrame>
        <p:nvGraphicFramePr>
          <p:cNvPr id="205827" name="Object 3"/>
          <p:cNvGraphicFramePr>
            <a:graphicFrameLocks noChangeAspect="1"/>
          </p:cNvGraphicFramePr>
          <p:nvPr/>
        </p:nvGraphicFramePr>
        <p:xfrm>
          <a:off x="4844182" y="3470182"/>
          <a:ext cx="3688258" cy="1110946"/>
        </p:xfrm>
        <a:graphic>
          <a:graphicData uri="http://schemas.openxmlformats.org/presentationml/2006/ole">
            <p:oleObj spid="_x0000_s742403" name="Équation" r:id="rId4" imgW="1688367" imgH="482391" progId="Equation.3">
              <p:embed/>
            </p:oleObj>
          </a:graphicData>
        </a:graphic>
      </p:graphicFrame>
      <p:graphicFrame>
        <p:nvGraphicFramePr>
          <p:cNvPr id="205828" name="Object 3"/>
          <p:cNvGraphicFramePr>
            <a:graphicFrameLocks noChangeAspect="1"/>
          </p:cNvGraphicFramePr>
          <p:nvPr/>
        </p:nvGraphicFramePr>
        <p:xfrm>
          <a:off x="611560" y="3429000"/>
          <a:ext cx="3456384" cy="1152128"/>
        </p:xfrm>
        <a:graphic>
          <a:graphicData uri="http://schemas.openxmlformats.org/presentationml/2006/ole">
            <p:oleObj spid="_x0000_s742404" name="Équation" r:id="rId5" imgW="1523339" imgH="406224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827584" y="5048192"/>
            <a:ext cx="7416824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</a:pPr>
            <a:r>
              <a:rPr lang="fr-FR" sz="2200" dirty="0" smtClean="0">
                <a:cs typeface="Times New Roman" pitchFamily="18" charset="0"/>
              </a:rPr>
              <a:t>y</a:t>
            </a:r>
            <a:r>
              <a:rPr lang="fr-FR" sz="2200" baseline="-25000" dirty="0" smtClean="0">
                <a:cs typeface="Times New Roman" pitchFamily="18" charset="0"/>
              </a:rPr>
              <a:t>1</a:t>
            </a:r>
            <a:r>
              <a:rPr lang="fr-FR" sz="2200" dirty="0" smtClean="0">
                <a:cs typeface="Times New Roman" pitchFamily="18" charset="0"/>
              </a:rPr>
              <a:t> et y</a:t>
            </a:r>
            <a:r>
              <a:rPr lang="fr-FR" sz="2200" baseline="-25000" dirty="0" smtClean="0">
                <a:cs typeface="Times New Roman" pitchFamily="18" charset="0"/>
              </a:rPr>
              <a:t>2</a:t>
            </a:r>
            <a:r>
              <a:rPr lang="fr-FR" sz="2200" dirty="0" smtClean="0">
                <a:cs typeface="Times New Roman" pitchFamily="18" charset="0"/>
              </a:rPr>
              <a:t> sont appelées profondeurs conjuguées du ressaut.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83968" y="3851756"/>
            <a:ext cx="42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et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99592" y="2852936"/>
            <a:ext cx="246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Finalement  on obtient: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-32" y="71415"/>
            <a:ext cx="5508136" cy="137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</a:pPr>
            <a:endParaRPr lang="fr-FR" sz="22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</a:pP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</a:pPr>
            <a:r>
              <a:rPr lang="fr-FR" dirty="0" smtClean="0">
                <a:cs typeface="Times New Roman" pitchFamily="18" charset="0"/>
              </a:rPr>
              <a:t>D’après l’expérimentation, cette longueur (m) peut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</a:pPr>
            <a:r>
              <a:rPr lang="fr-FR" dirty="0" smtClean="0">
                <a:cs typeface="Times New Roman" pitchFamily="18" charset="0"/>
              </a:rPr>
              <a:t> être calculée à partir de la formule de Miami:</a:t>
            </a:r>
            <a:endParaRPr lang="fr-FR" sz="2200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204802" name="Object 3"/>
          <p:cNvGraphicFramePr>
            <a:graphicFrameLocks noChangeAspect="1"/>
          </p:cNvGraphicFramePr>
          <p:nvPr/>
        </p:nvGraphicFramePr>
        <p:xfrm>
          <a:off x="558800" y="3374479"/>
          <a:ext cx="8421688" cy="2790825"/>
        </p:xfrm>
        <a:graphic>
          <a:graphicData uri="http://schemas.openxmlformats.org/presentationml/2006/ole">
            <p:oleObj spid="_x0000_s350210" name="Équation" r:id="rId3" imgW="5448240" imgH="1460160" progId="Equation.3">
              <p:embed/>
            </p:oleObj>
          </a:graphicData>
        </a:graphic>
      </p:graphicFrame>
      <p:graphicFrame>
        <p:nvGraphicFramePr>
          <p:cNvPr id="42" name="Object 3"/>
          <p:cNvGraphicFramePr>
            <a:graphicFrameLocks noChangeAspect="1"/>
          </p:cNvGraphicFramePr>
          <p:nvPr/>
        </p:nvGraphicFramePr>
        <p:xfrm>
          <a:off x="1259632" y="1776236"/>
          <a:ext cx="2160240" cy="428628"/>
        </p:xfrm>
        <a:graphic>
          <a:graphicData uri="http://schemas.openxmlformats.org/presentationml/2006/ole">
            <p:oleObj spid="_x0000_s350211" name="Équation" r:id="rId4" imgW="952087" imgH="215806" progId="Equation.3">
              <p:embed/>
            </p:oleObj>
          </a:graphicData>
        </a:graphic>
      </p:graphicFrame>
      <p:grpSp>
        <p:nvGrpSpPr>
          <p:cNvPr id="2" name="Groupe 59"/>
          <p:cNvGrpSpPr/>
          <p:nvPr/>
        </p:nvGrpSpPr>
        <p:grpSpPr>
          <a:xfrm>
            <a:off x="5436096" y="260648"/>
            <a:ext cx="3604089" cy="2160240"/>
            <a:chOff x="5143504" y="1714488"/>
            <a:chExt cx="3968119" cy="2714644"/>
          </a:xfrm>
        </p:grpSpPr>
        <p:cxnSp>
          <p:nvCxnSpPr>
            <p:cNvPr id="7" name="Connecteur droit 6"/>
            <p:cNvCxnSpPr/>
            <p:nvPr/>
          </p:nvCxnSpPr>
          <p:spPr bwMode="auto">
            <a:xfrm rot="60000" flipV="1">
              <a:off x="5143504" y="4043300"/>
              <a:ext cx="3816000" cy="7143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rot="5400000">
              <a:off x="7689401" y="3409427"/>
              <a:ext cx="1296000" cy="1588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rot="5400000">
              <a:off x="5747138" y="3811046"/>
              <a:ext cx="468000" cy="794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926149" y="3606469"/>
              <a:ext cx="3561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smtClean="0">
                  <a:cs typeface="Times New Roman" pitchFamily="18" charset="0"/>
                </a:rPr>
                <a:t>y</a:t>
              </a:r>
              <a:r>
                <a:rPr lang="fr-FR" sz="1600" baseline="-25000" dirty="0" smtClean="0">
                  <a:cs typeface="Times New Roman" pitchFamily="18" charset="0"/>
                </a:rPr>
                <a:t>1</a:t>
              </a:r>
              <a:endParaRPr lang="fr-FR" sz="16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283603" y="3171160"/>
              <a:ext cx="3561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smtClean="0">
                  <a:cs typeface="Times New Roman" pitchFamily="18" charset="0"/>
                </a:rPr>
                <a:t>y</a:t>
              </a:r>
              <a:r>
                <a:rPr lang="fr-FR" sz="1600" baseline="-25000" dirty="0" smtClean="0">
                  <a:cs typeface="Times New Roman" pitchFamily="18" charset="0"/>
                </a:rPr>
                <a:t>2</a:t>
              </a:r>
              <a:endParaRPr lang="fr-FR" sz="1600" dirty="0"/>
            </a:p>
          </p:txBody>
        </p:sp>
        <p:grpSp>
          <p:nvGrpSpPr>
            <p:cNvPr id="3" name="Groupe 36"/>
            <p:cNvGrpSpPr/>
            <p:nvPr/>
          </p:nvGrpSpPr>
          <p:grpSpPr>
            <a:xfrm rot="533536">
              <a:off x="6429388" y="3143248"/>
              <a:ext cx="1357322" cy="142876"/>
              <a:chOff x="4071934" y="2500306"/>
              <a:chExt cx="785818" cy="142876"/>
            </a:xfrm>
          </p:grpSpPr>
          <p:sp>
            <p:nvSpPr>
              <p:cNvPr id="34" name="Ellipse 33"/>
              <p:cNvSpPr/>
              <p:nvPr/>
            </p:nvSpPr>
            <p:spPr>
              <a:xfrm rot="19398362">
                <a:off x="4071934" y="2500306"/>
                <a:ext cx="785818" cy="14287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Ellipse 34"/>
              <p:cNvSpPr/>
              <p:nvPr/>
            </p:nvSpPr>
            <p:spPr>
              <a:xfrm rot="19398362">
                <a:off x="4176322" y="2539137"/>
                <a:ext cx="576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Ellipse 35"/>
              <p:cNvSpPr/>
              <p:nvPr/>
            </p:nvSpPr>
            <p:spPr>
              <a:xfrm rot="19398362">
                <a:off x="4282798" y="2552621"/>
                <a:ext cx="396000" cy="18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8" name="Forme libre 37"/>
            <p:cNvSpPr/>
            <p:nvPr/>
          </p:nvSpPr>
          <p:spPr>
            <a:xfrm>
              <a:off x="5641661" y="3400395"/>
              <a:ext cx="1123950" cy="188913"/>
            </a:xfrm>
            <a:custGeom>
              <a:avLst/>
              <a:gdLst>
                <a:gd name="connsiteX0" fmla="*/ 0 w 1123950"/>
                <a:gd name="connsiteY0" fmla="*/ 180975 h 188913"/>
                <a:gd name="connsiteX1" fmla="*/ 428625 w 1123950"/>
                <a:gd name="connsiteY1" fmla="*/ 180975 h 188913"/>
                <a:gd name="connsiteX2" fmla="*/ 790575 w 1123950"/>
                <a:gd name="connsiteY2" fmla="*/ 133350 h 188913"/>
                <a:gd name="connsiteX3" fmla="*/ 1123950 w 1123950"/>
                <a:gd name="connsiteY3" fmla="*/ 0 h 18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50" h="188913">
                  <a:moveTo>
                    <a:pt x="0" y="180975"/>
                  </a:moveTo>
                  <a:cubicBezTo>
                    <a:pt x="148431" y="184944"/>
                    <a:pt x="296863" y="188913"/>
                    <a:pt x="428625" y="180975"/>
                  </a:cubicBezTo>
                  <a:cubicBezTo>
                    <a:pt x="560388" y="173038"/>
                    <a:pt x="674688" y="163512"/>
                    <a:pt x="790575" y="133350"/>
                  </a:cubicBezTo>
                  <a:cubicBezTo>
                    <a:pt x="906462" y="103188"/>
                    <a:pt x="1015206" y="51594"/>
                    <a:pt x="1123950" y="0"/>
                  </a:cubicBezTo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Forme libre 38"/>
            <p:cNvSpPr/>
            <p:nvPr/>
          </p:nvSpPr>
          <p:spPr>
            <a:xfrm flipH="1" flipV="1">
              <a:off x="7384733" y="2811459"/>
              <a:ext cx="1123950" cy="188913"/>
            </a:xfrm>
            <a:custGeom>
              <a:avLst/>
              <a:gdLst>
                <a:gd name="connsiteX0" fmla="*/ 0 w 1123950"/>
                <a:gd name="connsiteY0" fmla="*/ 180975 h 188913"/>
                <a:gd name="connsiteX1" fmla="*/ 428625 w 1123950"/>
                <a:gd name="connsiteY1" fmla="*/ 180975 h 188913"/>
                <a:gd name="connsiteX2" fmla="*/ 790575 w 1123950"/>
                <a:gd name="connsiteY2" fmla="*/ 133350 h 188913"/>
                <a:gd name="connsiteX3" fmla="*/ 1123950 w 1123950"/>
                <a:gd name="connsiteY3" fmla="*/ 0 h 18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50" h="188913">
                  <a:moveTo>
                    <a:pt x="0" y="180975"/>
                  </a:moveTo>
                  <a:cubicBezTo>
                    <a:pt x="148431" y="184944"/>
                    <a:pt x="296863" y="188913"/>
                    <a:pt x="428625" y="180975"/>
                  </a:cubicBezTo>
                  <a:cubicBezTo>
                    <a:pt x="560388" y="173038"/>
                    <a:pt x="674688" y="163512"/>
                    <a:pt x="790575" y="133350"/>
                  </a:cubicBezTo>
                  <a:cubicBezTo>
                    <a:pt x="906462" y="103188"/>
                    <a:pt x="1015206" y="51594"/>
                    <a:pt x="1123950" y="0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Triangle isocèle 39"/>
            <p:cNvSpPr/>
            <p:nvPr/>
          </p:nvSpPr>
          <p:spPr>
            <a:xfrm flipV="1">
              <a:off x="6046723" y="3495651"/>
              <a:ext cx="71438" cy="71438"/>
            </a:xfrm>
            <a:prstGeom prst="triangle">
              <a:avLst/>
            </a:prstGeom>
            <a:no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Triangle isocèle 40"/>
            <p:cNvSpPr/>
            <p:nvPr/>
          </p:nvSpPr>
          <p:spPr>
            <a:xfrm flipV="1">
              <a:off x="8208651" y="2728268"/>
              <a:ext cx="71438" cy="71438"/>
            </a:xfrm>
            <a:prstGeom prst="triangle">
              <a:avLst/>
            </a:prstGeom>
            <a:no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5" name="Connecteur droit 44"/>
            <p:cNvCxnSpPr/>
            <p:nvPr/>
          </p:nvCxnSpPr>
          <p:spPr>
            <a:xfrm>
              <a:off x="5194923" y="2000216"/>
              <a:ext cx="3571900" cy="1588"/>
            </a:xfrm>
            <a:prstGeom prst="line">
              <a:avLst/>
            </a:prstGeom>
            <a:ln>
              <a:solidFill>
                <a:schemeClr val="tx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 rot="5400000">
              <a:off x="5189535" y="2774576"/>
              <a:ext cx="1584000" cy="1588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 rot="5400000">
              <a:off x="8104989" y="2537592"/>
              <a:ext cx="468000" cy="1588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7876" name="Object 4"/>
            <p:cNvGraphicFramePr>
              <a:graphicFrameLocks noChangeAspect="1"/>
            </p:cNvGraphicFramePr>
            <p:nvPr/>
          </p:nvGraphicFramePr>
          <p:xfrm>
            <a:off x="5980741" y="2607810"/>
            <a:ext cx="365898" cy="463976"/>
          </p:xfrm>
          <a:graphic>
            <a:graphicData uri="http://schemas.openxmlformats.org/presentationml/2006/ole">
              <p:oleObj spid="_x0000_s350212" name="Équation" r:id="rId5" imgW="291973" imgH="444307" progId="Equation.3">
                <p:embed/>
              </p:oleObj>
            </a:graphicData>
          </a:graphic>
        </p:graphicFrame>
        <p:graphicFrame>
          <p:nvGraphicFramePr>
            <p:cNvPr id="207877" name="Object 5"/>
            <p:cNvGraphicFramePr>
              <a:graphicFrameLocks noChangeAspect="1"/>
            </p:cNvGraphicFramePr>
            <p:nvPr/>
          </p:nvGraphicFramePr>
          <p:xfrm>
            <a:off x="8338195" y="2305638"/>
            <a:ext cx="365125" cy="463550"/>
          </p:xfrm>
          <a:graphic>
            <a:graphicData uri="http://schemas.openxmlformats.org/presentationml/2006/ole">
              <p:oleObj spid="_x0000_s350213" name="Équation" r:id="rId6" imgW="291973" imgH="444307" progId="Equation.3">
                <p:embed/>
              </p:oleObj>
            </a:graphicData>
          </a:graphic>
        </p:graphicFrame>
        <p:sp>
          <p:nvSpPr>
            <p:cNvPr id="49" name="Rectangle 48"/>
            <p:cNvSpPr/>
            <p:nvPr/>
          </p:nvSpPr>
          <p:spPr>
            <a:xfrm>
              <a:off x="6337931" y="1714488"/>
              <a:ext cx="15050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smtClean="0">
                  <a:cs typeface="Times New Roman" pitchFamily="18" charset="0"/>
                </a:rPr>
                <a:t>Ligne de charge</a:t>
              </a:r>
              <a:endParaRPr lang="fr-FR" sz="1600" dirty="0"/>
            </a:p>
          </p:txBody>
        </p:sp>
        <p:cxnSp>
          <p:nvCxnSpPr>
            <p:cNvPr id="50" name="Connecteur droit 49"/>
            <p:cNvCxnSpPr/>
            <p:nvPr/>
          </p:nvCxnSpPr>
          <p:spPr>
            <a:xfrm>
              <a:off x="7311623" y="2299616"/>
              <a:ext cx="1800000" cy="1588"/>
            </a:xfrm>
            <a:prstGeom prst="line">
              <a:avLst/>
            </a:prstGeom>
            <a:ln>
              <a:solidFill>
                <a:schemeClr val="tx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/>
            <p:cNvCxnSpPr/>
            <p:nvPr/>
          </p:nvCxnSpPr>
          <p:spPr>
            <a:xfrm rot="5400000">
              <a:off x="7819402" y="2150305"/>
              <a:ext cx="324000" cy="794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7878" name="Object 6"/>
            <p:cNvGraphicFramePr>
              <a:graphicFrameLocks noChangeAspect="1"/>
            </p:cNvGraphicFramePr>
            <p:nvPr/>
          </p:nvGraphicFramePr>
          <p:xfrm>
            <a:off x="7973070" y="2071654"/>
            <a:ext cx="365125" cy="171450"/>
          </p:xfrm>
          <a:graphic>
            <a:graphicData uri="http://schemas.openxmlformats.org/presentationml/2006/ole">
              <p:oleObj spid="_x0000_s350214" name="Équation" r:id="rId7" imgW="291847" imgH="164957" progId="Equation.3">
                <p:embed/>
              </p:oleObj>
            </a:graphicData>
          </a:graphic>
        </p:graphicFrame>
        <p:cxnSp>
          <p:nvCxnSpPr>
            <p:cNvPr id="55" name="Connecteur droit avec flèche 54"/>
            <p:cNvCxnSpPr/>
            <p:nvPr/>
          </p:nvCxnSpPr>
          <p:spPr>
            <a:xfrm>
              <a:off x="6500826" y="4357694"/>
              <a:ext cx="1224000" cy="1588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rot="16200000">
              <a:off x="6051620" y="3949645"/>
              <a:ext cx="900000" cy="1588"/>
            </a:xfrm>
            <a:prstGeom prst="line">
              <a:avLst/>
            </a:prstGeom>
            <a:ln>
              <a:solidFill>
                <a:schemeClr val="tx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rot="16200000">
              <a:off x="6960066" y="3614548"/>
              <a:ext cx="1512000" cy="1588"/>
            </a:xfrm>
            <a:prstGeom prst="line">
              <a:avLst/>
            </a:prstGeom>
            <a:ln>
              <a:solidFill>
                <a:schemeClr val="tx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956750" y="4090578"/>
              <a:ext cx="3097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smtClean="0">
                  <a:cs typeface="Times New Roman" pitchFamily="18" charset="0"/>
                </a:rPr>
                <a:t>L</a:t>
              </a:r>
              <a:endParaRPr lang="fr-FR" sz="1600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611560" y="188640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tx2"/>
                </a:solidFill>
              </a:rPr>
              <a:t>IV.3- Longueur du ressaut: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1560" y="2740858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tx2"/>
                </a:solidFill>
              </a:rPr>
              <a:t>IV.4- Pertes de charge d’un ressaut: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467544" y="764704"/>
          <a:ext cx="8424936" cy="1872208"/>
        </p:xfrm>
        <a:graphic>
          <a:graphicData uri="http://schemas.openxmlformats.org/presentationml/2006/ole">
            <p:oleObj spid="_x0000_s1135618" name="Équation" r:id="rId3" imgW="5155920" imgH="990360" progId="Equation.3">
              <p:embed/>
            </p:oleObj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2138363" y="2852738"/>
          <a:ext cx="1876425" cy="765175"/>
        </p:xfrm>
        <a:graphic>
          <a:graphicData uri="http://schemas.openxmlformats.org/presentationml/2006/ole">
            <p:oleObj spid="_x0000_s1135619" name="Équation" r:id="rId4" imgW="1002960" imgH="469800" progId="Equation.3">
              <p:embed/>
            </p:oleObj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259632" y="3023356"/>
            <a:ext cx="67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D’où: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5496" y="48614"/>
            <a:ext cx="1763688" cy="5000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EXEMPLE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0944" y="530536"/>
            <a:ext cx="9069388" cy="66132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fr-FR" sz="2500" dirty="0">
                <a:solidFill>
                  <a:schemeClr val="accent2"/>
                </a:solidFill>
                <a:cs typeface="Times New Roman" pitchFamily="18" charset="0"/>
              </a:rPr>
              <a:t>	</a:t>
            </a:r>
            <a:r>
              <a:rPr lang="fr-FR" sz="2500" dirty="0" smtClean="0">
                <a:solidFill>
                  <a:srgbClr val="990000"/>
                </a:solidFill>
                <a:cs typeface="Times New Roman" pitchFamily="18" charset="0"/>
              </a:rPr>
              <a:t>Un canal rectangulaire 10 m de large se compose de 3 tronçons. Le premier a une pente I</a:t>
            </a:r>
            <a:r>
              <a:rPr lang="fr-FR" sz="2500" baseline="-25000" dirty="0" smtClean="0">
                <a:solidFill>
                  <a:srgbClr val="990000"/>
                </a:solidFill>
                <a:cs typeface="Times New Roman" pitchFamily="18" charset="0"/>
              </a:rPr>
              <a:t>1</a:t>
            </a:r>
            <a:r>
              <a:rPr lang="fr-FR" sz="2500" dirty="0" smtClean="0">
                <a:solidFill>
                  <a:srgbClr val="990000"/>
                </a:solidFill>
                <a:cs typeface="Times New Roman" pitchFamily="18" charset="0"/>
              </a:rPr>
              <a:t> , le deuxième a une pente I</a:t>
            </a:r>
            <a:r>
              <a:rPr lang="fr-FR" sz="2500" baseline="-25000" dirty="0" smtClean="0">
                <a:solidFill>
                  <a:srgbClr val="990000"/>
                </a:solidFill>
                <a:cs typeface="Times New Roman" pitchFamily="18" charset="0"/>
              </a:rPr>
              <a:t>2 </a:t>
            </a:r>
            <a:r>
              <a:rPr lang="fr-FR" sz="2500" dirty="0" smtClean="0">
                <a:solidFill>
                  <a:srgbClr val="990000"/>
                </a:solidFill>
                <a:cs typeface="Times New Roman" pitchFamily="18" charset="0"/>
              </a:rPr>
              <a:t>=</a:t>
            </a:r>
            <a:r>
              <a:rPr lang="fr-FR" sz="2500" baseline="-25000" dirty="0" smtClean="0">
                <a:solidFill>
                  <a:srgbClr val="990000"/>
                </a:solidFill>
                <a:cs typeface="Times New Roman" pitchFamily="18" charset="0"/>
              </a:rPr>
              <a:t> </a:t>
            </a:r>
            <a:r>
              <a:rPr lang="fr-FR" sz="2500" dirty="0" smtClean="0">
                <a:solidFill>
                  <a:srgbClr val="990000"/>
                </a:solidFill>
                <a:cs typeface="Times New Roman" pitchFamily="18" charset="0"/>
              </a:rPr>
              <a:t>0,02 et le fond du troisième est horizontal. Le canal est en béton avec un coefficient </a:t>
            </a:r>
            <a:r>
              <a:rPr lang="fr-FR" sz="2500" smtClean="0">
                <a:solidFill>
                  <a:srgbClr val="990000"/>
                </a:solidFill>
                <a:cs typeface="Times New Roman" pitchFamily="18" charset="0"/>
              </a:rPr>
              <a:t>de rugosité de </a:t>
            </a:r>
            <a:r>
              <a:rPr lang="fr-FR" sz="2500" dirty="0" smtClean="0">
                <a:solidFill>
                  <a:srgbClr val="990000"/>
                </a:solidFill>
                <a:cs typeface="Times New Roman" pitchFamily="18" charset="0"/>
              </a:rPr>
              <a:t>Manning de 0,0133. Le débit étant de 100 m</a:t>
            </a:r>
            <a:r>
              <a:rPr lang="fr-FR" sz="2500" baseline="30000" dirty="0" smtClean="0">
                <a:solidFill>
                  <a:srgbClr val="990000"/>
                </a:solidFill>
                <a:cs typeface="Times New Roman" pitchFamily="18" charset="0"/>
              </a:rPr>
              <a:t>3</a:t>
            </a:r>
            <a:r>
              <a:rPr lang="fr-FR" sz="2500" dirty="0" smtClean="0">
                <a:solidFill>
                  <a:srgbClr val="990000"/>
                </a:solidFill>
                <a:cs typeface="Times New Roman" pitchFamily="18" charset="0"/>
              </a:rPr>
              <a:t>/s.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lang="fr-FR" sz="2500" dirty="0" smtClean="0">
              <a:solidFill>
                <a:srgbClr val="990000"/>
              </a:solidFill>
              <a:cs typeface="Times New Roman" pitchFamily="18" charset="0"/>
            </a:endParaRP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fr-FR" sz="2500" dirty="0" smtClean="0">
                <a:solidFill>
                  <a:srgbClr val="990000"/>
                </a:solidFill>
                <a:cs typeface="Times New Roman" pitchFamily="18" charset="0"/>
              </a:rPr>
              <a:t>Calculer la profondeur et la pente critiques de ce canal.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fr-FR" sz="2500" dirty="0" smtClean="0">
                <a:solidFill>
                  <a:srgbClr val="990000"/>
                </a:solidFill>
                <a:cs typeface="Times New Roman" pitchFamily="18" charset="0"/>
              </a:rPr>
              <a:t>Si la profondeur uniforme dans le 1</a:t>
            </a:r>
            <a:r>
              <a:rPr lang="fr-FR" sz="2500" baseline="30000" dirty="0" smtClean="0">
                <a:solidFill>
                  <a:srgbClr val="990000"/>
                </a:solidFill>
                <a:cs typeface="Times New Roman" pitchFamily="18" charset="0"/>
              </a:rPr>
              <a:t>er</a:t>
            </a:r>
            <a:r>
              <a:rPr lang="fr-FR" sz="2500" dirty="0" smtClean="0">
                <a:solidFill>
                  <a:srgbClr val="990000"/>
                </a:solidFill>
                <a:cs typeface="Times New Roman" pitchFamily="18" charset="0"/>
              </a:rPr>
              <a:t> tronçon est 5 m, Quel est le régime d’écoulement dans ce tronçon? Calculer son nombre de Froude.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fr-FR" sz="2500" dirty="0" smtClean="0">
                <a:solidFill>
                  <a:srgbClr val="990000"/>
                </a:solidFill>
                <a:cs typeface="Times New Roman" pitchFamily="18" charset="0"/>
              </a:rPr>
              <a:t>Quel est le régime d’écoulement dans le 2</a:t>
            </a:r>
            <a:r>
              <a:rPr lang="fr-FR" sz="2500" baseline="30000" dirty="0" smtClean="0">
                <a:solidFill>
                  <a:srgbClr val="990000"/>
                </a:solidFill>
                <a:cs typeface="Times New Roman" pitchFamily="18" charset="0"/>
              </a:rPr>
              <a:t>ème</a:t>
            </a:r>
            <a:r>
              <a:rPr lang="fr-FR" sz="2500" dirty="0" smtClean="0">
                <a:solidFill>
                  <a:srgbClr val="990000"/>
                </a:solidFill>
                <a:cs typeface="Times New Roman" pitchFamily="18" charset="0"/>
              </a:rPr>
              <a:t> tronçon ? Calculer son nombre de Froude.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fr-FR" sz="2500" dirty="0" smtClean="0">
                <a:solidFill>
                  <a:srgbClr val="990000"/>
                </a:solidFill>
                <a:cs typeface="Times New Roman" pitchFamily="18" charset="0"/>
              </a:rPr>
              <a:t>Calculer la profondeur à l’aval immédiat du ressaut qui se forme dans le tronçon horizontal.</a:t>
            </a:r>
          </a:p>
          <a:p>
            <a:pPr marL="914400" lvl="1" indent="-45720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Font typeface="+mj-lt"/>
              <a:buAutoNum type="arabicPeriod"/>
            </a:pPr>
            <a:r>
              <a:rPr lang="fr-FR" sz="2500" dirty="0" smtClean="0">
                <a:solidFill>
                  <a:srgbClr val="990000"/>
                </a:solidFill>
                <a:cs typeface="Times New Roman" pitchFamily="18" charset="0"/>
              </a:rPr>
              <a:t>Schématiser la ligne d’eau dans tout le canal.</a:t>
            </a:r>
            <a:endParaRPr lang="fr-FR" sz="2500" b="1" baseline="-25000" dirty="0">
              <a:solidFill>
                <a:srgbClr val="99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2008" y="144016"/>
            <a:ext cx="1403648" cy="47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SOLUTION</a:t>
            </a:r>
            <a:endParaRPr lang="fr-FR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827584" y="5229200"/>
          <a:ext cx="7280275" cy="1465263"/>
        </p:xfrm>
        <a:graphic>
          <a:graphicData uri="http://schemas.openxmlformats.org/presentationml/2006/ole">
            <p:oleObj spid="_x0000_s70658" name="Équation" r:id="rId3" imgW="5130720" imgH="1054080" progId="Equation.3">
              <p:embed/>
            </p:oleObj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836613" y="692150"/>
          <a:ext cx="7974012" cy="2881313"/>
        </p:xfrm>
        <a:graphic>
          <a:graphicData uri="http://schemas.openxmlformats.org/presentationml/2006/ole">
            <p:oleObj spid="_x0000_s70659" name="Équation" r:id="rId4" imgW="5422680" imgH="1955520" progId="Equation.3">
              <p:embed/>
            </p:oleObj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827584" y="3656434"/>
          <a:ext cx="6686550" cy="1428750"/>
        </p:xfrm>
        <a:graphic>
          <a:graphicData uri="http://schemas.openxmlformats.org/presentationml/2006/ole">
            <p:oleObj spid="_x0000_s70660" name="Équation" r:id="rId5" imgW="4711680" imgH="1028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071546"/>
            <a:ext cx="9069388" cy="4751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fr-FR" dirty="0">
                <a:solidFill>
                  <a:schemeClr val="accent2"/>
                </a:solidFill>
                <a:cs typeface="Times New Roman" pitchFamily="18" charset="0"/>
              </a:rPr>
              <a:t>	</a:t>
            </a:r>
            <a:endParaRPr lang="fr-FR" b="1" baseline="-25000" dirty="0">
              <a:solidFill>
                <a:srgbClr val="990000"/>
              </a:solidFill>
              <a:cs typeface="Times New Roman" pitchFamily="18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755576" y="5373216"/>
          <a:ext cx="4565650" cy="782637"/>
        </p:xfrm>
        <a:graphic>
          <a:graphicData uri="http://schemas.openxmlformats.org/presentationml/2006/ole">
            <p:oleObj spid="_x0000_s71682" name="Équation" r:id="rId3" imgW="3581280" imgH="634680" progId="Equation.3">
              <p:embed/>
            </p:oleObj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539552" y="404664"/>
          <a:ext cx="8208912" cy="4680520"/>
        </p:xfrm>
        <a:graphic>
          <a:graphicData uri="http://schemas.openxmlformats.org/presentationml/2006/ole">
            <p:oleObj spid="_x0000_s71683" name="Équation" r:id="rId4" imgW="6260760" imgH="3606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8"/>
          <p:cNvGrpSpPr/>
          <p:nvPr/>
        </p:nvGrpSpPr>
        <p:grpSpPr>
          <a:xfrm>
            <a:off x="214287" y="2285992"/>
            <a:ext cx="8858307" cy="2338818"/>
            <a:chOff x="214287" y="2285992"/>
            <a:chExt cx="8858307" cy="2338818"/>
          </a:xfrm>
        </p:grpSpPr>
        <p:cxnSp>
          <p:nvCxnSpPr>
            <p:cNvPr id="6" name="Connecteur droit 5"/>
            <p:cNvCxnSpPr/>
            <p:nvPr/>
          </p:nvCxnSpPr>
          <p:spPr bwMode="auto">
            <a:xfrm>
              <a:off x="214287" y="3378828"/>
              <a:ext cx="3000391" cy="714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 bwMode="auto">
            <a:xfrm>
              <a:off x="3201030" y="3449173"/>
              <a:ext cx="3000396" cy="7143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 bwMode="auto">
            <a:xfrm rot="60000" flipV="1">
              <a:off x="6159234" y="4140103"/>
              <a:ext cx="2844000" cy="441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357158" y="2643182"/>
              <a:ext cx="2714644" cy="71438"/>
            </a:xfrm>
            <a:prstGeom prst="line">
              <a:avLst/>
            </a:prstGeom>
            <a:ln>
              <a:solidFill>
                <a:srgbClr val="00660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3121974" y="2714620"/>
              <a:ext cx="3071834" cy="785818"/>
            </a:xfrm>
            <a:prstGeom prst="line">
              <a:avLst/>
            </a:prstGeom>
            <a:ln>
              <a:solidFill>
                <a:srgbClr val="00660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6143636" y="3500438"/>
              <a:ext cx="2714644" cy="1588"/>
            </a:xfrm>
            <a:prstGeom prst="line">
              <a:avLst/>
            </a:prstGeom>
            <a:ln>
              <a:solidFill>
                <a:srgbClr val="00660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e 23"/>
            <p:cNvGrpSpPr/>
            <p:nvPr/>
          </p:nvGrpSpPr>
          <p:grpSpPr>
            <a:xfrm rot="-120000">
              <a:off x="6062547" y="3527986"/>
              <a:ext cx="828000" cy="142876"/>
              <a:chOff x="6618934" y="1384159"/>
              <a:chExt cx="785818" cy="142876"/>
            </a:xfrm>
          </p:grpSpPr>
          <p:sp>
            <p:nvSpPr>
              <p:cNvPr id="21" name="Ellipse 20"/>
              <p:cNvSpPr/>
              <p:nvPr/>
            </p:nvSpPr>
            <p:spPr>
              <a:xfrm rot="19398362">
                <a:off x="6618934" y="1384159"/>
                <a:ext cx="785818" cy="14287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Ellipse 21"/>
              <p:cNvSpPr/>
              <p:nvPr/>
            </p:nvSpPr>
            <p:spPr>
              <a:xfrm rot="19398362">
                <a:off x="6723322" y="1438992"/>
                <a:ext cx="576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Ellipse 22"/>
              <p:cNvSpPr/>
              <p:nvPr/>
            </p:nvSpPr>
            <p:spPr>
              <a:xfrm rot="19398362">
                <a:off x="6829798" y="1452476"/>
                <a:ext cx="396000" cy="18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7" name="Forme libre 26"/>
            <p:cNvSpPr/>
            <p:nvPr/>
          </p:nvSpPr>
          <p:spPr>
            <a:xfrm>
              <a:off x="6762307" y="3283907"/>
              <a:ext cx="2105246" cy="62023"/>
            </a:xfrm>
            <a:custGeom>
              <a:avLst/>
              <a:gdLst>
                <a:gd name="connsiteX0" fmla="*/ 0 w 2105246"/>
                <a:gd name="connsiteY0" fmla="*/ 62023 h 62023"/>
                <a:gd name="connsiteX1" fmla="*/ 425302 w 2105246"/>
                <a:gd name="connsiteY1" fmla="*/ 8860 h 62023"/>
                <a:gd name="connsiteX2" fmla="*/ 2105246 w 2105246"/>
                <a:gd name="connsiteY2" fmla="*/ 8860 h 6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5246" h="62023">
                  <a:moveTo>
                    <a:pt x="0" y="62023"/>
                  </a:moveTo>
                  <a:cubicBezTo>
                    <a:pt x="37214" y="39871"/>
                    <a:pt x="74428" y="17720"/>
                    <a:pt x="425302" y="8860"/>
                  </a:cubicBezTo>
                  <a:cubicBezTo>
                    <a:pt x="776176" y="0"/>
                    <a:pt x="1440711" y="4430"/>
                    <a:pt x="2105246" y="8860"/>
                  </a:cubicBezTo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85786" y="3500438"/>
              <a:ext cx="1643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Tronçon 1</a:t>
              </a:r>
              <a:endParaRPr lang="fr-FR" sz="1600" dirty="0"/>
            </a:p>
          </p:txBody>
        </p:sp>
        <p:sp>
          <p:nvSpPr>
            <p:cNvPr id="29" name="ZoneTexte 28"/>
            <p:cNvSpPr txBox="1"/>
            <p:nvPr/>
          </p:nvSpPr>
          <p:spPr>
            <a:xfrm rot="830500">
              <a:off x="3857620" y="3857628"/>
              <a:ext cx="1643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Tronçon 2</a:t>
              </a:r>
              <a:endParaRPr lang="fr-FR" sz="1600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7000892" y="4286256"/>
              <a:ext cx="1643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Tronçon 3</a:t>
              </a:r>
              <a:endParaRPr lang="fr-FR" sz="1600" dirty="0"/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354842" y="2300924"/>
              <a:ext cx="5800298" cy="1542197"/>
            </a:xfrm>
            <a:custGeom>
              <a:avLst/>
              <a:gdLst>
                <a:gd name="connsiteX0" fmla="*/ 0 w 5800298"/>
                <a:gd name="connsiteY0" fmla="*/ 0 h 1542197"/>
                <a:gd name="connsiteX1" fmla="*/ 2374710 w 5800298"/>
                <a:gd name="connsiteY1" fmla="*/ 136478 h 1542197"/>
                <a:gd name="connsiteX2" fmla="*/ 3070746 w 5800298"/>
                <a:gd name="connsiteY2" fmla="*/ 791570 h 1542197"/>
                <a:gd name="connsiteX3" fmla="*/ 5800298 w 5800298"/>
                <a:gd name="connsiteY3" fmla="*/ 1542197 h 154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0298" h="1542197">
                  <a:moveTo>
                    <a:pt x="0" y="0"/>
                  </a:moveTo>
                  <a:cubicBezTo>
                    <a:pt x="931459" y="2275"/>
                    <a:pt x="1862919" y="4550"/>
                    <a:pt x="2374710" y="136478"/>
                  </a:cubicBezTo>
                  <a:cubicBezTo>
                    <a:pt x="2886501" y="268406"/>
                    <a:pt x="2499815" y="557283"/>
                    <a:pt x="3070746" y="791570"/>
                  </a:cubicBezTo>
                  <a:cubicBezTo>
                    <a:pt x="3641677" y="1025857"/>
                    <a:pt x="4720987" y="1284027"/>
                    <a:pt x="5800298" y="1542197"/>
                  </a:cubicBezTo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 rot="5400000">
              <a:off x="-110610" y="2825198"/>
              <a:ext cx="1080000" cy="1588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 rot="780000">
              <a:off x="3775732" y="3365134"/>
              <a:ext cx="1285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C00000"/>
                  </a:solidFill>
                </a:rPr>
                <a:t>y</a:t>
              </a:r>
              <a:r>
                <a:rPr lang="fr-FR" sz="1600" baseline="-25000" dirty="0" smtClean="0">
                  <a:solidFill>
                    <a:srgbClr val="C00000"/>
                  </a:solidFill>
                </a:rPr>
                <a:t>2</a:t>
              </a:r>
              <a:r>
                <a:rPr lang="fr-FR" sz="1600" dirty="0" smtClean="0">
                  <a:solidFill>
                    <a:srgbClr val="C00000"/>
                  </a:solidFill>
                </a:rPr>
                <a:t> = 1,04 m</a:t>
              </a:r>
              <a:endParaRPr lang="fr-FR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31" name="Connecteur droit avec flèche 30"/>
            <p:cNvCxnSpPr/>
            <p:nvPr/>
          </p:nvCxnSpPr>
          <p:spPr>
            <a:xfrm rot="5400000">
              <a:off x="7355504" y="3717330"/>
              <a:ext cx="864000" cy="1588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7786710" y="3571876"/>
              <a:ext cx="1285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C00000"/>
                  </a:solidFill>
                </a:rPr>
                <a:t>y</a:t>
              </a:r>
              <a:r>
                <a:rPr lang="fr-FR" sz="1600" baseline="-25000" dirty="0" smtClean="0">
                  <a:solidFill>
                    <a:srgbClr val="C00000"/>
                  </a:solidFill>
                </a:rPr>
                <a:t>3</a:t>
              </a:r>
              <a:r>
                <a:rPr lang="fr-FR" sz="1600" dirty="0" smtClean="0">
                  <a:solidFill>
                    <a:srgbClr val="C00000"/>
                  </a:solidFill>
                </a:rPr>
                <a:t> = 3,94 m</a:t>
              </a:r>
              <a:endParaRPr lang="fr-FR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33" name="Connecteur droit avec flèche 32"/>
            <p:cNvCxnSpPr/>
            <p:nvPr/>
          </p:nvCxnSpPr>
          <p:spPr>
            <a:xfrm rot="5400000">
              <a:off x="1783902" y="3040910"/>
              <a:ext cx="720000" cy="1588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2102164" y="2857496"/>
              <a:ext cx="1285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>
                  <a:solidFill>
                    <a:srgbClr val="C00000"/>
                  </a:solidFill>
                </a:rPr>
                <a:t>y</a:t>
              </a:r>
              <a:r>
                <a:rPr lang="fr-FR" sz="1600" baseline="-25000" dirty="0" err="1" smtClean="0">
                  <a:solidFill>
                    <a:srgbClr val="C00000"/>
                  </a:solidFill>
                </a:rPr>
                <a:t>c</a:t>
              </a:r>
              <a:r>
                <a:rPr lang="fr-FR" sz="1600" dirty="0" smtClean="0">
                  <a:solidFill>
                    <a:srgbClr val="C00000"/>
                  </a:solidFill>
                </a:rPr>
                <a:t> = 2,17 m</a:t>
              </a:r>
              <a:endParaRPr lang="fr-FR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35" name="Connecteur droit avec flèche 34"/>
            <p:cNvCxnSpPr/>
            <p:nvPr/>
          </p:nvCxnSpPr>
          <p:spPr>
            <a:xfrm rot="6360000">
              <a:off x="3606976" y="3393892"/>
              <a:ext cx="360000" cy="1588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500034" y="3857628"/>
              <a:ext cx="2428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Ecoulement fluvial</a:t>
              </a:r>
              <a:endParaRPr lang="fr-FR" sz="1600" dirty="0"/>
            </a:p>
          </p:txBody>
        </p:sp>
        <p:sp>
          <p:nvSpPr>
            <p:cNvPr id="37" name="ZoneTexte 36"/>
            <p:cNvSpPr txBox="1"/>
            <p:nvPr/>
          </p:nvSpPr>
          <p:spPr>
            <a:xfrm rot="789873">
              <a:off x="3208041" y="4129768"/>
              <a:ext cx="2428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Ecoulement torrentiel</a:t>
              </a:r>
              <a:endParaRPr lang="fr-FR" sz="1600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5429256" y="2357430"/>
              <a:ext cx="2428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Ressaut hydraulique</a:t>
              </a:r>
              <a:endParaRPr lang="fr-FR" sz="1600" dirty="0"/>
            </a:p>
          </p:txBody>
        </p:sp>
        <p:cxnSp>
          <p:nvCxnSpPr>
            <p:cNvPr id="40" name="Connecteur droit avec flèche 39"/>
            <p:cNvCxnSpPr/>
            <p:nvPr/>
          </p:nvCxnSpPr>
          <p:spPr>
            <a:xfrm rot="5400000">
              <a:off x="6135112" y="3061698"/>
              <a:ext cx="59014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384454" y="2714620"/>
              <a:ext cx="1285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C00000"/>
                  </a:solidFill>
                </a:rPr>
                <a:t>y</a:t>
              </a:r>
              <a:r>
                <a:rPr lang="fr-FR" sz="1600" baseline="-25000" dirty="0" smtClean="0">
                  <a:solidFill>
                    <a:srgbClr val="C00000"/>
                  </a:solidFill>
                </a:rPr>
                <a:t>1</a:t>
              </a:r>
              <a:r>
                <a:rPr lang="fr-FR" sz="1600" dirty="0" smtClean="0">
                  <a:solidFill>
                    <a:srgbClr val="C00000"/>
                  </a:solidFill>
                </a:rPr>
                <a:t> = 5 m</a:t>
              </a:r>
              <a:endParaRPr lang="fr-FR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251520" y="620688"/>
            <a:ext cx="2928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5- </a:t>
            </a:r>
            <a:r>
              <a:rPr lang="fr-FR" sz="1600" u="sng" dirty="0" smtClean="0"/>
              <a:t>Schéma de la ligne d’eau</a:t>
            </a:r>
            <a:r>
              <a:rPr lang="fr-FR" sz="1600" dirty="0" smtClean="0"/>
              <a:t>: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Line 5"/>
          <p:cNvSpPr>
            <a:spLocks noChangeShapeType="1"/>
          </p:cNvSpPr>
          <p:nvPr/>
        </p:nvSpPr>
        <p:spPr bwMode="auto">
          <a:xfrm>
            <a:off x="1714500" y="3522271"/>
            <a:ext cx="124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81" name="Line 6"/>
          <p:cNvSpPr>
            <a:spLocks noChangeShapeType="1"/>
          </p:cNvSpPr>
          <p:nvPr/>
        </p:nvSpPr>
        <p:spPr bwMode="auto">
          <a:xfrm>
            <a:off x="2959100" y="4436671"/>
            <a:ext cx="332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82" name="Line 7"/>
          <p:cNvSpPr>
            <a:spLocks noChangeShapeType="1"/>
          </p:cNvSpPr>
          <p:nvPr/>
        </p:nvSpPr>
        <p:spPr bwMode="auto">
          <a:xfrm>
            <a:off x="6299200" y="3547671"/>
            <a:ext cx="132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83" name="Line 8"/>
          <p:cNvSpPr>
            <a:spLocks noChangeShapeType="1"/>
          </p:cNvSpPr>
          <p:nvPr/>
        </p:nvSpPr>
        <p:spPr bwMode="auto">
          <a:xfrm>
            <a:off x="2959100" y="3750871"/>
            <a:ext cx="33655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84" name="Line 9"/>
          <p:cNvSpPr>
            <a:spLocks noChangeShapeType="1"/>
          </p:cNvSpPr>
          <p:nvPr/>
        </p:nvSpPr>
        <p:spPr bwMode="auto">
          <a:xfrm>
            <a:off x="4267200" y="3738171"/>
            <a:ext cx="0" cy="71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85" name="Line 10"/>
          <p:cNvSpPr>
            <a:spLocks noChangeShapeType="1"/>
          </p:cNvSpPr>
          <p:nvPr/>
        </p:nvSpPr>
        <p:spPr bwMode="auto">
          <a:xfrm>
            <a:off x="2984500" y="4602614"/>
            <a:ext cx="3340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86" name="Text Box 11"/>
          <p:cNvSpPr txBox="1">
            <a:spLocks noChangeArrowheads="1"/>
          </p:cNvSpPr>
          <p:nvPr/>
        </p:nvSpPr>
        <p:spPr bwMode="auto">
          <a:xfrm>
            <a:off x="4365625" y="4602614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 i="1" dirty="0">
                <a:latin typeface="Times New Roman" pitchFamily="18" charset="0"/>
              </a:rPr>
              <a:t>L</a:t>
            </a:r>
            <a:endParaRPr lang="fr-FR" dirty="0">
              <a:latin typeface="Times New Roman" pitchFamily="18" charset="0"/>
            </a:endParaRPr>
          </a:p>
        </p:txBody>
      </p:sp>
      <p:sp>
        <p:nvSpPr>
          <p:cNvPr id="3087" name="Line 12"/>
          <p:cNvSpPr>
            <a:spLocks noChangeShapeType="1"/>
          </p:cNvSpPr>
          <p:nvPr/>
        </p:nvSpPr>
        <p:spPr bwMode="auto">
          <a:xfrm>
            <a:off x="2959100" y="3522271"/>
            <a:ext cx="0" cy="939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88" name="Line 13"/>
          <p:cNvSpPr>
            <a:spLocks noChangeShapeType="1"/>
          </p:cNvSpPr>
          <p:nvPr/>
        </p:nvSpPr>
        <p:spPr bwMode="auto">
          <a:xfrm flipV="1">
            <a:off x="6299200" y="3522271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99" name="Text Box 15"/>
          <p:cNvSpPr txBox="1">
            <a:spLocks noChangeArrowheads="1"/>
          </p:cNvSpPr>
          <p:nvPr/>
        </p:nvSpPr>
        <p:spPr bwMode="auto">
          <a:xfrm>
            <a:off x="2268538" y="4818638"/>
            <a:ext cx="2447998" cy="52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/>
              <a:t>Rayon hydraulique</a:t>
            </a:r>
            <a:r>
              <a:rPr lang="fr-FR" sz="2800" b="1">
                <a:latin typeface="Times New Roman" pitchFamily="18" charset="0"/>
              </a:rPr>
              <a:t> :</a:t>
            </a:r>
            <a:r>
              <a:rPr lang="fr-FR" sz="2400">
                <a:latin typeface="Times New Roman" pitchFamily="18" charset="0"/>
              </a:rPr>
              <a:t>   </a:t>
            </a:r>
          </a:p>
        </p:txBody>
      </p:sp>
      <p:graphicFrame>
        <p:nvGraphicFramePr>
          <p:cNvPr id="3076" name="Object 16"/>
          <p:cNvGraphicFramePr>
            <a:graphicFrameLocks noChangeAspect="1"/>
          </p:cNvGraphicFramePr>
          <p:nvPr/>
        </p:nvGraphicFramePr>
        <p:xfrm>
          <a:off x="4283968" y="4962654"/>
          <a:ext cx="885825" cy="427038"/>
        </p:xfrm>
        <a:graphic>
          <a:graphicData uri="http://schemas.openxmlformats.org/presentationml/2006/ole">
            <p:oleObj spid="_x0000_s342023" name="Équation" r:id="rId3" imgW="799920" imgH="583920" progId="Equation.3">
              <p:embed/>
            </p:oleObj>
          </a:graphicData>
        </a:graphic>
      </p:graphicFrame>
      <p:sp>
        <p:nvSpPr>
          <p:cNvPr id="3090" name="Text Box 19"/>
          <p:cNvSpPr>
            <a:spLocks noGrp="1" noChangeArrowheads="1"/>
          </p:cNvSpPr>
          <p:nvPr>
            <p:ph type="body" idx="1"/>
          </p:nvPr>
        </p:nvSpPr>
        <p:spPr>
          <a:xfrm>
            <a:off x="410344" y="188640"/>
            <a:ext cx="5817840" cy="504056"/>
          </a:xfrm>
          <a:noFill/>
        </p:spPr>
        <p:txBody>
          <a:bodyPr>
            <a:no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sz="2800" b="1" i="1" u="sng" dirty="0" smtClean="0">
                <a:solidFill>
                  <a:schemeClr val="accent2"/>
                </a:solidFill>
              </a:rPr>
              <a:t>Exemples calcul rayon hydraulique :</a:t>
            </a:r>
          </a:p>
        </p:txBody>
      </p:sp>
      <p:sp>
        <p:nvSpPr>
          <p:cNvPr id="3091" name="Text Box 21"/>
          <p:cNvSpPr txBox="1">
            <a:spLocks noChangeArrowheads="1"/>
          </p:cNvSpPr>
          <p:nvPr/>
        </p:nvSpPr>
        <p:spPr bwMode="auto">
          <a:xfrm>
            <a:off x="4356100" y="3830246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i="1"/>
              <a:t>y</a:t>
            </a:r>
          </a:p>
        </p:txBody>
      </p:sp>
      <p:graphicFrame>
        <p:nvGraphicFramePr>
          <p:cNvPr id="3074" name="Object 22"/>
          <p:cNvGraphicFramePr>
            <a:graphicFrameLocks noChangeAspect="1"/>
          </p:cNvGraphicFramePr>
          <p:nvPr/>
        </p:nvGraphicFramePr>
        <p:xfrm>
          <a:off x="3635375" y="5464750"/>
          <a:ext cx="787400" cy="342900"/>
        </p:xfrm>
        <a:graphic>
          <a:graphicData uri="http://schemas.openxmlformats.org/presentationml/2006/ole">
            <p:oleObj spid="_x0000_s342018" name="Équation" r:id="rId4" imgW="787320" imgH="545760" progId="Equation.3">
              <p:embed/>
            </p:oleObj>
          </a:graphicData>
        </a:graphic>
      </p:graphicFrame>
      <p:sp>
        <p:nvSpPr>
          <p:cNvPr id="3092" name="Text Box 23"/>
          <p:cNvSpPr txBox="1">
            <a:spLocks noChangeArrowheads="1"/>
          </p:cNvSpPr>
          <p:nvPr/>
        </p:nvSpPr>
        <p:spPr bwMode="auto">
          <a:xfrm>
            <a:off x="1619672" y="6258798"/>
            <a:ext cx="17713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 i="1" dirty="0" smtClean="0"/>
              <a:t>si  </a:t>
            </a:r>
            <a:r>
              <a:rPr lang="fr-FR" sz="1600" b="1" i="1" dirty="0"/>
              <a:t>infiniment large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3093" name="Line 24"/>
          <p:cNvSpPr>
            <a:spLocks noChangeShapeType="1"/>
          </p:cNvSpPr>
          <p:nvPr/>
        </p:nvSpPr>
        <p:spPr bwMode="auto">
          <a:xfrm flipV="1">
            <a:off x="2169448" y="5963141"/>
            <a:ext cx="1587" cy="3524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3075" name="Object 25"/>
          <p:cNvGraphicFramePr>
            <a:graphicFrameLocks noChangeAspect="1"/>
          </p:cNvGraphicFramePr>
          <p:nvPr/>
        </p:nvGraphicFramePr>
        <p:xfrm>
          <a:off x="1115616" y="5394702"/>
          <a:ext cx="2088232" cy="576064"/>
        </p:xfrm>
        <a:graphic>
          <a:graphicData uri="http://schemas.openxmlformats.org/presentationml/2006/ole">
            <p:oleObj spid="_x0000_s342019" name="Équation" r:id="rId5" imgW="876240" imgH="419040" progId="Equation.3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539552" y="908720"/>
            <a:ext cx="8136904" cy="1477328"/>
          </a:xfrm>
          <a:prstGeom prst="rect">
            <a:avLst/>
          </a:prstGeom>
          <a:ln>
            <a:solidFill>
              <a:srgbClr val="FF66FF"/>
            </a:solidFill>
          </a:ln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rgbClr val="00B0F0"/>
                </a:solidFill>
              </a:rPr>
              <a:t>Le rayon hydraulique est le paramètre qui permet de prendre en compte l'influence du frottement du liquide sur les parois de la canalisation.</a:t>
            </a:r>
          </a:p>
          <a:p>
            <a:r>
              <a:rPr lang="fr-FR" b="1" i="1" dirty="0" smtClean="0">
                <a:solidFill>
                  <a:srgbClr val="00B0F0"/>
                </a:solidFill>
              </a:rPr>
              <a:t>Plus il est grand plus la section de passage est grande par rapport au périmètre "frottant".</a:t>
            </a:r>
          </a:p>
          <a:p>
            <a:r>
              <a:rPr lang="fr-FR" b="1" i="1" dirty="0" smtClean="0">
                <a:solidFill>
                  <a:srgbClr val="00B0F0"/>
                </a:solidFill>
              </a:rPr>
              <a:t>La perte de charge sera d'autant plus faible, que le rayon hydraulique sera grand.</a:t>
            </a:r>
            <a:endParaRPr lang="fr-FR" b="1" i="1" dirty="0">
              <a:solidFill>
                <a:srgbClr val="00B0F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11560" y="2708920"/>
            <a:ext cx="319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r-FR" b="1" i="1" dirty="0" smtClean="0"/>
              <a:t> Cas d’un canal rectangulaire: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/>
      <p:bldP spid="30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ZoneTexte 54"/>
          <p:cNvSpPr txBox="1"/>
          <p:nvPr/>
        </p:nvSpPr>
        <p:spPr>
          <a:xfrm>
            <a:off x="4999987" y="707212"/>
            <a:ext cx="28123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b: largeur du fond du canal</a:t>
            </a:r>
          </a:p>
          <a:p>
            <a:r>
              <a:rPr lang="fr-FR" sz="1600" dirty="0" smtClean="0"/>
              <a:t>B: largeur au miroir</a:t>
            </a:r>
          </a:p>
          <a:p>
            <a:r>
              <a:rPr lang="fr-FR" sz="1600" dirty="0" smtClean="0"/>
              <a:t>Y: tirant d’eau</a:t>
            </a:r>
          </a:p>
          <a:p>
            <a:r>
              <a:rPr lang="fr-FR" sz="1600" dirty="0" err="1" smtClean="0"/>
              <a:t>Rev</a:t>
            </a:r>
            <a:r>
              <a:rPr lang="fr-FR" sz="1600" dirty="0" smtClean="0"/>
              <a:t>: revanche</a:t>
            </a:r>
          </a:p>
          <a:p>
            <a:r>
              <a:rPr lang="fr-FR" sz="1600" dirty="0" smtClean="0">
                <a:sym typeface="Symbol"/>
              </a:rPr>
              <a:t>: angle des talus</a:t>
            </a:r>
          </a:p>
          <a:p>
            <a:r>
              <a:rPr lang="fr-FR" sz="1600" dirty="0" smtClean="0">
                <a:sym typeface="Symbol"/>
              </a:rPr>
              <a:t>m: coefficient de pente de talus</a:t>
            </a:r>
          </a:p>
        </p:txBody>
      </p:sp>
      <p:graphicFrame>
        <p:nvGraphicFramePr>
          <p:cNvPr id="405505" name="Object 25"/>
          <p:cNvGraphicFramePr>
            <a:graphicFrameLocks noChangeAspect="1"/>
          </p:cNvGraphicFramePr>
          <p:nvPr/>
        </p:nvGraphicFramePr>
        <p:xfrm>
          <a:off x="611560" y="2708920"/>
          <a:ext cx="3888432" cy="720080"/>
        </p:xfrm>
        <a:graphic>
          <a:graphicData uri="http://schemas.openxmlformats.org/presentationml/2006/ole">
            <p:oleObj spid="_x0000_s405505" name="Équation" r:id="rId3" imgW="1765080" imgH="482400" progId="Equation.3">
              <p:embed/>
            </p:oleObj>
          </a:graphicData>
        </a:graphic>
      </p:graphicFrame>
      <p:graphicFrame>
        <p:nvGraphicFramePr>
          <p:cNvPr id="405506" name="Object 25"/>
          <p:cNvGraphicFramePr>
            <a:graphicFrameLocks noChangeAspect="1"/>
          </p:cNvGraphicFramePr>
          <p:nvPr/>
        </p:nvGraphicFramePr>
        <p:xfrm>
          <a:off x="611560" y="3501008"/>
          <a:ext cx="4824536" cy="1224136"/>
        </p:xfrm>
        <a:graphic>
          <a:graphicData uri="http://schemas.openxmlformats.org/presentationml/2006/ole">
            <p:oleObj spid="_x0000_s405506" name="Équation" r:id="rId4" imgW="2717640" imgH="812520" progId="Equation.3">
              <p:embed/>
            </p:oleObj>
          </a:graphicData>
        </a:graphic>
      </p:graphicFrame>
      <p:graphicFrame>
        <p:nvGraphicFramePr>
          <p:cNvPr id="405507" name="Object 25"/>
          <p:cNvGraphicFramePr>
            <a:graphicFrameLocks noChangeAspect="1"/>
          </p:cNvGraphicFramePr>
          <p:nvPr/>
        </p:nvGraphicFramePr>
        <p:xfrm>
          <a:off x="6228184" y="2996952"/>
          <a:ext cx="2304256" cy="1103436"/>
        </p:xfrm>
        <a:graphic>
          <a:graphicData uri="http://schemas.openxmlformats.org/presentationml/2006/ole">
            <p:oleObj spid="_x0000_s405507" name="Équation" r:id="rId5" imgW="1333440" imgH="660240" progId="Equation.3">
              <p:embed/>
            </p:oleObj>
          </a:graphicData>
        </a:graphic>
      </p:graphicFrame>
      <p:sp>
        <p:nvSpPr>
          <p:cNvPr id="59" name="ZoneTexte 58"/>
          <p:cNvSpPr txBox="1"/>
          <p:nvPr/>
        </p:nvSpPr>
        <p:spPr>
          <a:xfrm>
            <a:off x="251520" y="4797152"/>
            <a:ext cx="4320480" cy="19851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i="1" u="sng" dirty="0" smtClean="0">
                <a:solidFill>
                  <a:srgbClr val="00B0F0"/>
                </a:solidFill>
              </a:rPr>
              <a:t>EXEMPLE:</a:t>
            </a:r>
          </a:p>
          <a:p>
            <a:pPr>
              <a:lnSpc>
                <a:spcPct val="150000"/>
              </a:lnSpc>
            </a:pPr>
            <a:r>
              <a:rPr lang="fr-FR" sz="1600" dirty="0" smtClean="0"/>
              <a:t>Déterminons  le rayon hydraulique d’un canal trapézoïdal si la largeur du canal de fond b= 8 m, le tirant d’eau dans le canal y= 2,5 m, le coefficient de la pente du talus m= 1,5.</a:t>
            </a:r>
            <a:endParaRPr lang="fr-FR" sz="1600" dirty="0"/>
          </a:p>
        </p:txBody>
      </p:sp>
      <p:graphicFrame>
        <p:nvGraphicFramePr>
          <p:cNvPr id="405508" name="Object 25"/>
          <p:cNvGraphicFramePr>
            <a:graphicFrameLocks noChangeAspect="1"/>
          </p:cNvGraphicFramePr>
          <p:nvPr/>
        </p:nvGraphicFramePr>
        <p:xfrm>
          <a:off x="4788024" y="5013176"/>
          <a:ext cx="3922712" cy="341312"/>
        </p:xfrm>
        <a:graphic>
          <a:graphicData uri="http://schemas.openxmlformats.org/presentationml/2006/ole">
            <p:oleObj spid="_x0000_s405508" name="Équation" r:id="rId6" imgW="2946240" imgH="253800" progId="Equation.3">
              <p:embed/>
            </p:oleObj>
          </a:graphicData>
        </a:graphic>
      </p:graphicFrame>
      <p:graphicFrame>
        <p:nvGraphicFramePr>
          <p:cNvPr id="405509" name="Object 5"/>
          <p:cNvGraphicFramePr>
            <a:graphicFrameLocks noChangeAspect="1"/>
          </p:cNvGraphicFramePr>
          <p:nvPr/>
        </p:nvGraphicFramePr>
        <p:xfrm>
          <a:off x="4788024" y="5517232"/>
          <a:ext cx="4229100" cy="374650"/>
        </p:xfrm>
        <a:graphic>
          <a:graphicData uri="http://schemas.openxmlformats.org/presentationml/2006/ole">
            <p:oleObj spid="_x0000_s405509" name="Équation" r:id="rId7" imgW="3174840" imgH="279360" progId="Equation.3">
              <p:embed/>
            </p:oleObj>
          </a:graphicData>
        </a:graphic>
      </p:graphicFrame>
      <p:graphicFrame>
        <p:nvGraphicFramePr>
          <p:cNvPr id="405510" name="Object 6"/>
          <p:cNvGraphicFramePr>
            <a:graphicFrameLocks noChangeAspect="1"/>
          </p:cNvGraphicFramePr>
          <p:nvPr/>
        </p:nvGraphicFramePr>
        <p:xfrm>
          <a:off x="4788024" y="6021288"/>
          <a:ext cx="2335212" cy="581025"/>
        </p:xfrm>
        <a:graphic>
          <a:graphicData uri="http://schemas.openxmlformats.org/presentationml/2006/ole">
            <p:oleObj spid="_x0000_s405510" name="Équation" r:id="rId8" imgW="1663560" imgH="431640" progId="Equation.3">
              <p:embed/>
            </p:oleObj>
          </a:graphicData>
        </a:graphic>
      </p:graphicFrame>
      <p:grpSp>
        <p:nvGrpSpPr>
          <p:cNvPr id="58" name="Groupe 57"/>
          <p:cNvGrpSpPr/>
          <p:nvPr/>
        </p:nvGrpSpPr>
        <p:grpSpPr>
          <a:xfrm>
            <a:off x="539552" y="421788"/>
            <a:ext cx="4085613" cy="2287132"/>
            <a:chOff x="539552" y="421788"/>
            <a:chExt cx="4085613" cy="2287132"/>
          </a:xfrm>
        </p:grpSpPr>
        <p:grpSp>
          <p:nvGrpSpPr>
            <p:cNvPr id="54" name="Groupe 53"/>
            <p:cNvGrpSpPr/>
            <p:nvPr/>
          </p:nvGrpSpPr>
          <p:grpSpPr>
            <a:xfrm>
              <a:off x="539552" y="421788"/>
              <a:ext cx="4085613" cy="2287132"/>
              <a:chOff x="1619672" y="692696"/>
              <a:chExt cx="4085613" cy="2287132"/>
            </a:xfrm>
          </p:grpSpPr>
          <p:grpSp>
            <p:nvGrpSpPr>
              <p:cNvPr id="45" name="Groupe 44"/>
              <p:cNvGrpSpPr/>
              <p:nvPr/>
            </p:nvGrpSpPr>
            <p:grpSpPr>
              <a:xfrm>
                <a:off x="1619672" y="692696"/>
                <a:ext cx="4085613" cy="2287132"/>
                <a:chOff x="1937180" y="620688"/>
                <a:chExt cx="4085613" cy="2287132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2195736" y="764704"/>
                  <a:ext cx="3786182" cy="21431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grpSp>
              <p:nvGrpSpPr>
                <p:cNvPr id="3" name="Groupe 41"/>
                <p:cNvGrpSpPr/>
                <p:nvPr/>
              </p:nvGrpSpPr>
              <p:grpSpPr>
                <a:xfrm>
                  <a:off x="2410050" y="1334203"/>
                  <a:ext cx="3143272" cy="1502203"/>
                  <a:chOff x="5429256" y="5072074"/>
                  <a:chExt cx="3143272" cy="1502203"/>
                </a:xfrm>
                <a:noFill/>
              </p:grpSpPr>
              <p:sp>
                <p:nvSpPr>
                  <p:cNvPr id="4" name="Trapèze 3"/>
                  <p:cNvSpPr/>
                  <p:nvPr/>
                </p:nvSpPr>
                <p:spPr>
                  <a:xfrm flipV="1">
                    <a:off x="5429256" y="5072074"/>
                    <a:ext cx="3143272" cy="1143008"/>
                  </a:xfrm>
                  <a:prstGeom prst="trapezoid">
                    <a:avLst>
                      <a:gd name="adj" fmla="val 87117"/>
                    </a:avLst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5" name="Connecteur droit avec flèche 4"/>
                  <p:cNvCxnSpPr>
                    <a:stCxn id="4" idx="2"/>
                    <a:endCxn id="4" idx="0"/>
                  </p:cNvCxnSpPr>
                  <p:nvPr/>
                </p:nvCxnSpPr>
                <p:spPr>
                  <a:xfrm rot="16200000" flipH="1">
                    <a:off x="6429388" y="5643578"/>
                    <a:ext cx="1143008" cy="1588"/>
                  </a:xfrm>
                  <a:prstGeom prst="straightConnector1">
                    <a:avLst/>
                  </a:prstGeom>
                  <a:grpFill/>
                  <a:ln>
                    <a:solidFill>
                      <a:srgbClr val="0000FF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" name="ZoneTexte 5"/>
                  <p:cNvSpPr txBox="1"/>
                  <p:nvPr/>
                </p:nvSpPr>
                <p:spPr>
                  <a:xfrm>
                    <a:off x="6983244" y="5446912"/>
                    <a:ext cx="571504" cy="276999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 smtClean="0">
                        <a:solidFill>
                          <a:srgbClr val="C00000"/>
                        </a:solidFill>
                      </a:rPr>
                      <a:t>y </a:t>
                    </a:r>
                    <a:endParaRPr lang="fr-FR" sz="1200" dirty="0">
                      <a:solidFill>
                        <a:srgbClr val="C00000"/>
                      </a:solidFill>
                    </a:endParaRPr>
                  </a:p>
                </p:txBody>
              </p:sp>
              <p:cxnSp>
                <p:nvCxnSpPr>
                  <p:cNvPr id="7" name="Connecteur droit avec flèche 6"/>
                  <p:cNvCxnSpPr/>
                  <p:nvPr/>
                </p:nvCxnSpPr>
                <p:spPr>
                  <a:xfrm>
                    <a:off x="6429388" y="6357958"/>
                    <a:ext cx="1143008" cy="1588"/>
                  </a:xfrm>
                  <a:prstGeom prst="straightConnector1">
                    <a:avLst/>
                  </a:prstGeom>
                  <a:grpFill/>
                  <a:ln>
                    <a:solidFill>
                      <a:srgbClr val="C0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" name="ZoneTexte 7"/>
                  <p:cNvSpPr txBox="1"/>
                  <p:nvPr/>
                </p:nvSpPr>
                <p:spPr>
                  <a:xfrm>
                    <a:off x="6911806" y="6297278"/>
                    <a:ext cx="571504" cy="276999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200" dirty="0" smtClean="0">
                        <a:solidFill>
                          <a:srgbClr val="C00000"/>
                        </a:solidFill>
                      </a:rPr>
                      <a:t>b </a:t>
                    </a:r>
                    <a:endParaRPr lang="fr-FR" sz="1200" dirty="0">
                      <a:solidFill>
                        <a:srgbClr val="C00000"/>
                      </a:solidFill>
                    </a:endParaRPr>
                  </a:p>
                </p:txBody>
              </p:sp>
              <p:cxnSp>
                <p:nvCxnSpPr>
                  <p:cNvPr id="9" name="Connecteur droit 8"/>
                  <p:cNvCxnSpPr>
                    <a:stCxn id="4" idx="0"/>
                  </p:cNvCxnSpPr>
                  <p:nvPr/>
                </p:nvCxnSpPr>
                <p:spPr>
                  <a:xfrm>
                    <a:off x="7000892" y="6215082"/>
                    <a:ext cx="1166378" cy="15685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" name="Arc 9"/>
                  <p:cNvSpPr/>
                  <p:nvPr/>
                </p:nvSpPr>
                <p:spPr>
                  <a:xfrm rot="2760000">
                    <a:off x="7529364" y="6038241"/>
                    <a:ext cx="214314" cy="214314"/>
                  </a:xfrm>
                  <a:prstGeom prst="arc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" name="ZoneTexte 10"/>
                  <p:cNvSpPr txBox="1"/>
                  <p:nvPr/>
                </p:nvSpPr>
                <p:spPr>
                  <a:xfrm>
                    <a:off x="7682998" y="5968494"/>
                    <a:ext cx="436752" cy="276999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200" dirty="0" smtClean="0">
                        <a:solidFill>
                          <a:srgbClr val="C00000"/>
                        </a:solidFill>
                        <a:sym typeface="Symbol"/>
                      </a:rPr>
                      <a:t></a:t>
                    </a:r>
                    <a:r>
                      <a:rPr lang="fr-FR" sz="1200" dirty="0" smtClean="0">
                        <a:solidFill>
                          <a:srgbClr val="C00000"/>
                        </a:solidFill>
                      </a:rPr>
                      <a:t> </a:t>
                    </a:r>
                    <a:endParaRPr lang="fr-FR" sz="1200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12" name="ZoneTexte 11"/>
                <p:cNvSpPr txBox="1"/>
                <p:nvPr/>
              </p:nvSpPr>
              <p:spPr>
                <a:xfrm>
                  <a:off x="3779912" y="620688"/>
                  <a:ext cx="30057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>
                      <a:solidFill>
                        <a:srgbClr val="C00000"/>
                      </a:solidFill>
                    </a:rPr>
                    <a:t>B</a:t>
                  </a:r>
                  <a:endParaRPr lang="fr-FR" sz="1200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13" name="Connecteur droit avec flèche 12"/>
                <p:cNvCxnSpPr/>
                <p:nvPr/>
              </p:nvCxnSpPr>
              <p:spPr>
                <a:xfrm>
                  <a:off x="2397370" y="868611"/>
                  <a:ext cx="3132000" cy="1588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eur droit 14"/>
                <p:cNvCxnSpPr/>
                <p:nvPr/>
              </p:nvCxnSpPr>
              <p:spPr>
                <a:xfrm rot="5400000">
                  <a:off x="2838678" y="1907712"/>
                  <a:ext cx="114300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eur droit 16"/>
                <p:cNvCxnSpPr/>
                <p:nvPr/>
              </p:nvCxnSpPr>
              <p:spPr>
                <a:xfrm rot="5400000">
                  <a:off x="3904395" y="1808094"/>
                  <a:ext cx="1296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avec flèche 17"/>
                <p:cNvCxnSpPr/>
                <p:nvPr/>
              </p:nvCxnSpPr>
              <p:spPr>
                <a:xfrm flipH="1">
                  <a:off x="4554947" y="1143237"/>
                  <a:ext cx="972000" cy="1588"/>
                </a:xfrm>
                <a:prstGeom prst="straightConnector1">
                  <a:avLst/>
                </a:prstGeom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ZoneTexte 18"/>
                <p:cNvSpPr txBox="1"/>
                <p:nvPr/>
              </p:nvSpPr>
              <p:spPr>
                <a:xfrm>
                  <a:off x="4906512" y="919753"/>
                  <a:ext cx="57150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>
                      <a:solidFill>
                        <a:srgbClr val="C00000"/>
                      </a:solidFill>
                    </a:rPr>
                    <a:t>a</a:t>
                  </a:r>
                  <a:endParaRPr lang="fr-FR" sz="12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0" name="ZoneTexte 19"/>
                <p:cNvSpPr txBox="1"/>
                <p:nvPr/>
              </p:nvSpPr>
              <p:spPr>
                <a:xfrm>
                  <a:off x="4965141" y="1971716"/>
                  <a:ext cx="28440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>
                      <a:solidFill>
                        <a:srgbClr val="C00000"/>
                      </a:solidFill>
                    </a:rPr>
                    <a:t>m</a:t>
                  </a:r>
                  <a:endParaRPr lang="fr-FR" sz="1200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25" name="Connecteur droit 24"/>
                <p:cNvCxnSpPr>
                  <a:cxnSpLocks noChangeAspect="1"/>
                </p:cNvCxnSpPr>
                <p:nvPr/>
              </p:nvCxnSpPr>
              <p:spPr>
                <a:xfrm flipH="1" flipV="1">
                  <a:off x="2138893" y="1016768"/>
                  <a:ext cx="283500" cy="324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eur droit 25"/>
                <p:cNvCxnSpPr>
                  <a:cxnSpLocks noChangeAspect="1"/>
                </p:cNvCxnSpPr>
                <p:nvPr/>
              </p:nvCxnSpPr>
              <p:spPr>
                <a:xfrm flipV="1">
                  <a:off x="5540003" y="1016768"/>
                  <a:ext cx="283500" cy="324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27"/>
                <p:cNvCxnSpPr/>
                <p:nvPr/>
              </p:nvCxnSpPr>
              <p:spPr>
                <a:xfrm flipV="1">
                  <a:off x="2411760" y="764704"/>
                  <a:ext cx="0" cy="540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28"/>
                <p:cNvCxnSpPr/>
                <p:nvPr/>
              </p:nvCxnSpPr>
              <p:spPr>
                <a:xfrm flipV="1">
                  <a:off x="5518737" y="764704"/>
                  <a:ext cx="0" cy="540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eur droit 30"/>
                <p:cNvCxnSpPr/>
                <p:nvPr/>
              </p:nvCxnSpPr>
              <p:spPr>
                <a:xfrm flipV="1">
                  <a:off x="3419872" y="2492896"/>
                  <a:ext cx="0" cy="2160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eur droit 31"/>
                <p:cNvCxnSpPr/>
                <p:nvPr/>
              </p:nvCxnSpPr>
              <p:spPr>
                <a:xfrm flipV="1">
                  <a:off x="4550734" y="2492896"/>
                  <a:ext cx="0" cy="2160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eur droit 33"/>
                <p:cNvCxnSpPr/>
                <p:nvPr/>
              </p:nvCxnSpPr>
              <p:spPr>
                <a:xfrm>
                  <a:off x="1937180" y="1023260"/>
                  <a:ext cx="21602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34"/>
                <p:cNvCxnSpPr/>
                <p:nvPr/>
              </p:nvCxnSpPr>
              <p:spPr>
                <a:xfrm>
                  <a:off x="5806769" y="1031470"/>
                  <a:ext cx="21602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eur droit 36"/>
                <p:cNvCxnSpPr/>
                <p:nvPr/>
              </p:nvCxnSpPr>
              <p:spPr>
                <a:xfrm>
                  <a:off x="2123728" y="1020837"/>
                  <a:ext cx="64807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/>
                <p:cNvCxnSpPr/>
                <p:nvPr/>
              </p:nvCxnSpPr>
              <p:spPr>
                <a:xfrm>
                  <a:off x="2627784" y="103147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avec flèche 40"/>
                <p:cNvCxnSpPr/>
                <p:nvPr/>
              </p:nvCxnSpPr>
              <p:spPr>
                <a:xfrm>
                  <a:off x="2627784" y="908720"/>
                  <a:ext cx="0" cy="14401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avec flèche 42"/>
                <p:cNvCxnSpPr/>
                <p:nvPr/>
              </p:nvCxnSpPr>
              <p:spPr>
                <a:xfrm flipV="1">
                  <a:off x="2627784" y="1290026"/>
                  <a:ext cx="0" cy="14401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ZoneTexte 43"/>
                <p:cNvSpPr txBox="1"/>
                <p:nvPr/>
              </p:nvSpPr>
              <p:spPr>
                <a:xfrm>
                  <a:off x="2593462" y="1042103"/>
                  <a:ext cx="46637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err="1" smtClean="0">
                      <a:solidFill>
                        <a:srgbClr val="C00000"/>
                      </a:solidFill>
                    </a:rPr>
                    <a:t>Rev</a:t>
                  </a:r>
                  <a:endParaRPr lang="fr-FR" sz="1200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53" name="Groupe 52"/>
              <p:cNvGrpSpPr/>
              <p:nvPr/>
            </p:nvGrpSpPr>
            <p:grpSpPr>
              <a:xfrm>
                <a:off x="2483768" y="1412776"/>
                <a:ext cx="432048" cy="112117"/>
                <a:chOff x="6497373" y="1124744"/>
                <a:chExt cx="432048" cy="112117"/>
              </a:xfrm>
            </p:grpSpPr>
            <p:cxnSp>
              <p:nvCxnSpPr>
                <p:cNvPr id="47" name="Connecteur droit 46"/>
                <p:cNvCxnSpPr/>
                <p:nvPr/>
              </p:nvCxnSpPr>
              <p:spPr>
                <a:xfrm>
                  <a:off x="6497373" y="1124744"/>
                  <a:ext cx="43204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cteur droit 47"/>
                <p:cNvCxnSpPr/>
                <p:nvPr/>
              </p:nvCxnSpPr>
              <p:spPr>
                <a:xfrm>
                  <a:off x="6524600" y="1146010"/>
                  <a:ext cx="360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cteur droit 48"/>
                <p:cNvCxnSpPr/>
                <p:nvPr/>
              </p:nvCxnSpPr>
              <p:spPr>
                <a:xfrm>
                  <a:off x="6588224" y="1164853"/>
                  <a:ext cx="288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49"/>
                <p:cNvCxnSpPr/>
                <p:nvPr/>
              </p:nvCxnSpPr>
              <p:spPr>
                <a:xfrm>
                  <a:off x="6638006" y="1186119"/>
                  <a:ext cx="216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cteur droit 50"/>
                <p:cNvCxnSpPr/>
                <p:nvPr/>
              </p:nvCxnSpPr>
              <p:spPr>
                <a:xfrm>
                  <a:off x="6692131" y="1207385"/>
                  <a:ext cx="144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necteur droit 51"/>
                <p:cNvCxnSpPr/>
                <p:nvPr/>
              </p:nvCxnSpPr>
              <p:spPr>
                <a:xfrm>
                  <a:off x="6732240" y="1236861"/>
                  <a:ext cx="72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7" name="Connecteur droit 56"/>
            <p:cNvCxnSpPr/>
            <p:nvPr/>
          </p:nvCxnSpPr>
          <p:spPr>
            <a:xfrm>
              <a:off x="3563888" y="1844824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3923928" y="1412776"/>
              <a:ext cx="0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ZoneTexte 60"/>
            <p:cNvSpPr txBox="1"/>
            <p:nvPr/>
          </p:nvSpPr>
          <p:spPr>
            <a:xfrm>
              <a:off x="3865367" y="1491044"/>
              <a:ext cx="284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C00000"/>
                  </a:solidFill>
                </a:rPr>
                <a:t>1</a:t>
              </a:r>
              <a:endParaRPr lang="fr-FR" sz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56" name="ZoneTexte 55"/>
          <p:cNvSpPr txBox="1"/>
          <p:nvPr/>
        </p:nvSpPr>
        <p:spPr>
          <a:xfrm>
            <a:off x="251520" y="0"/>
            <a:ext cx="298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r-FR" b="1" i="1" dirty="0" smtClean="0"/>
              <a:t> Cas d’un canal trapézoïdal: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5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5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9137" name="Object 25"/>
          <p:cNvGraphicFramePr>
            <a:graphicFrameLocks noChangeAspect="1"/>
          </p:cNvGraphicFramePr>
          <p:nvPr/>
        </p:nvGraphicFramePr>
        <p:xfrm>
          <a:off x="683568" y="836712"/>
          <a:ext cx="3096344" cy="1053653"/>
        </p:xfrm>
        <a:graphic>
          <a:graphicData uri="http://schemas.openxmlformats.org/presentationml/2006/ole">
            <p:oleObj spid="_x0000_s859137" name="Équation" r:id="rId3" imgW="1257120" imgH="609480" progId="Equation.3">
              <p:embed/>
            </p:oleObj>
          </a:graphicData>
        </a:graphic>
      </p:graphicFrame>
      <p:graphicFrame>
        <p:nvGraphicFramePr>
          <p:cNvPr id="859138" name="Object 25"/>
          <p:cNvGraphicFramePr>
            <a:graphicFrameLocks noChangeAspect="1"/>
          </p:cNvGraphicFramePr>
          <p:nvPr/>
        </p:nvGraphicFramePr>
        <p:xfrm>
          <a:off x="683568" y="2420888"/>
          <a:ext cx="8064896" cy="1944216"/>
        </p:xfrm>
        <a:graphic>
          <a:graphicData uri="http://schemas.openxmlformats.org/presentationml/2006/ole">
            <p:oleObj spid="_x0000_s859138" name="Équation" r:id="rId4" imgW="4660560" imgH="1180800" progId="Equation.3">
              <p:embed/>
            </p:oleObj>
          </a:graphicData>
        </a:graphic>
      </p:graphicFrame>
      <p:graphicFrame>
        <p:nvGraphicFramePr>
          <p:cNvPr id="859139" name="Object 25"/>
          <p:cNvGraphicFramePr>
            <a:graphicFrameLocks noChangeAspect="1"/>
          </p:cNvGraphicFramePr>
          <p:nvPr/>
        </p:nvGraphicFramePr>
        <p:xfrm>
          <a:off x="747688" y="4725144"/>
          <a:ext cx="4832424" cy="1512168"/>
        </p:xfrm>
        <a:graphic>
          <a:graphicData uri="http://schemas.openxmlformats.org/presentationml/2006/ole">
            <p:oleObj spid="_x0000_s859139" name="Équation" r:id="rId5" imgW="2552400" imgH="990360" progId="Equation.3">
              <p:embed/>
            </p:oleObj>
          </a:graphicData>
        </a:graphic>
      </p:graphicFrame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88640"/>
            <a:ext cx="19442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51520" y="179348"/>
            <a:ext cx="373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r-FR" b="1" i="1" dirty="0" smtClean="0"/>
              <a:t> Cas d’un canal partiellement plein: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59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59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5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5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59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59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55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492896"/>
            <a:ext cx="93610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5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194421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55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3949" y="2492896"/>
            <a:ext cx="18722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55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5060" y="17730"/>
            <a:ext cx="1930768" cy="233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55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1612" y="2492896"/>
            <a:ext cx="194421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55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18220"/>
            <a:ext cx="194421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55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2492896"/>
            <a:ext cx="194421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17495" y="2497848"/>
            <a:ext cx="1890428" cy="409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17495" y="9051"/>
            <a:ext cx="1944216" cy="233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51520" y="260648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solidFill>
                  <a:srgbClr val="002060"/>
                </a:solidFill>
              </a:rPr>
              <a:t>I.2- Charge en un point, charge moyenne et charge  spécifique: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03920" y="837873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000" b="1" i="1" dirty="0" smtClean="0">
                <a:solidFill>
                  <a:schemeClr val="tx2"/>
                </a:solidFill>
              </a:rPr>
              <a:t>Charge en un point: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23874" y="1268760"/>
          <a:ext cx="3760093" cy="720080"/>
        </p:xfrm>
        <a:graphic>
          <a:graphicData uri="http://schemas.openxmlformats.org/presentationml/2006/ole">
            <p:oleObj spid="_x0000_s2050" name="Équation" r:id="rId3" imgW="1384200" imgH="457200" progId="Equation.3">
              <p:embed/>
            </p:oleObj>
          </a:graphicData>
        </a:graphic>
      </p:graphicFrame>
      <p:sp>
        <p:nvSpPr>
          <p:cNvPr id="64" name="Rectangle 63"/>
          <p:cNvSpPr/>
          <p:nvPr/>
        </p:nvSpPr>
        <p:spPr>
          <a:xfrm>
            <a:off x="395536" y="3748970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000" b="1" i="1" dirty="0" smtClean="0">
                <a:solidFill>
                  <a:schemeClr val="tx2"/>
                </a:solidFill>
              </a:rPr>
              <a:t>Charge moyenne dans une section: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95288" y="4221088"/>
          <a:ext cx="6336952" cy="1728192"/>
        </p:xfrm>
        <a:graphic>
          <a:graphicData uri="http://schemas.openxmlformats.org/presentationml/2006/ole">
            <p:oleObj spid="_x0000_s2051" name="Équation" r:id="rId4" imgW="3136680" imgH="118080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11560" y="6269757"/>
          <a:ext cx="3327400" cy="255587"/>
        </p:xfrm>
        <a:graphic>
          <a:graphicData uri="http://schemas.openxmlformats.org/presentationml/2006/ole">
            <p:oleObj spid="_x0000_s2052" name="Equação" r:id="rId5" imgW="1752480" imgH="20304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364088" y="6093296"/>
          <a:ext cx="2304256" cy="648072"/>
        </p:xfrm>
        <a:graphic>
          <a:graphicData uri="http://schemas.openxmlformats.org/presentationml/2006/ole">
            <p:oleObj spid="_x0000_s2053" name="Équation" r:id="rId6" imgW="1002960" imgH="444240" progId="Equation.3">
              <p:embed/>
            </p:oleObj>
          </a:graphicData>
        </a:graphic>
      </p:graphicFrame>
      <p:grpSp>
        <p:nvGrpSpPr>
          <p:cNvPr id="43" name="Groupe 42"/>
          <p:cNvGrpSpPr/>
          <p:nvPr/>
        </p:nvGrpSpPr>
        <p:grpSpPr>
          <a:xfrm>
            <a:off x="5608301" y="908715"/>
            <a:ext cx="3475215" cy="1961583"/>
            <a:chOff x="6588224" y="5237061"/>
            <a:chExt cx="2016224" cy="1342196"/>
          </a:xfrm>
        </p:grpSpPr>
        <p:cxnSp>
          <p:nvCxnSpPr>
            <p:cNvPr id="44" name="Connecteur droit 43"/>
            <p:cNvCxnSpPr/>
            <p:nvPr/>
          </p:nvCxnSpPr>
          <p:spPr>
            <a:xfrm flipH="1">
              <a:off x="6588224" y="5257920"/>
              <a:ext cx="1" cy="1305533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>
              <a:off x="6588224" y="6579257"/>
              <a:ext cx="20162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6876256" y="5861892"/>
              <a:ext cx="1368152" cy="326075"/>
            </a:xfrm>
            <a:prstGeom prst="line">
              <a:avLst/>
            </a:prstGeom>
            <a:ln w="57150" cmpd="thickThin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/>
            <p:cNvSpPr txBox="1"/>
            <p:nvPr/>
          </p:nvSpPr>
          <p:spPr>
            <a:xfrm>
              <a:off x="6588225" y="5237061"/>
              <a:ext cx="143633" cy="231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Z</a:t>
              </a:r>
              <a:endParaRPr lang="fr-FR" sz="1600" dirty="0"/>
            </a:p>
          </p:txBody>
        </p:sp>
        <p:cxnSp>
          <p:nvCxnSpPr>
            <p:cNvPr id="51" name="Connecteur droit 50"/>
            <p:cNvCxnSpPr>
              <a:cxnSpLocks noChangeAspect="1"/>
            </p:cNvCxnSpPr>
            <p:nvPr/>
          </p:nvCxnSpPr>
          <p:spPr>
            <a:xfrm>
              <a:off x="6966766" y="5504274"/>
              <a:ext cx="1326247" cy="3586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lèche droite 55"/>
            <p:cNvSpPr>
              <a:spLocks noChangeAspect="1"/>
            </p:cNvSpPr>
            <p:nvPr/>
          </p:nvSpPr>
          <p:spPr>
            <a:xfrm rot="681006">
              <a:off x="7517496" y="5835264"/>
              <a:ext cx="239028" cy="865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7" name="ZoneTexte 56"/>
          <p:cNvSpPr txBox="1"/>
          <p:nvPr/>
        </p:nvSpPr>
        <p:spPr>
          <a:xfrm>
            <a:off x="8846350" y="2586442"/>
            <a:ext cx="308247" cy="338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x</a:t>
            </a:r>
            <a:endParaRPr lang="fr-FR" sz="1600" dirty="0"/>
          </a:p>
        </p:txBody>
      </p:sp>
      <p:cxnSp>
        <p:nvCxnSpPr>
          <p:cNvPr id="59" name="Connecteur droit 58"/>
          <p:cNvCxnSpPr/>
          <p:nvPr/>
        </p:nvCxnSpPr>
        <p:spPr>
          <a:xfrm>
            <a:off x="6473931" y="1386488"/>
            <a:ext cx="0" cy="1476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6537879" y="1637106"/>
            <a:ext cx="16362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 smtClean="0"/>
              <a:t>M</a:t>
            </a:r>
            <a:endParaRPr lang="fr-FR" sz="1200" dirty="0"/>
          </a:p>
        </p:txBody>
      </p:sp>
      <p:sp>
        <p:nvSpPr>
          <p:cNvPr id="61" name="Organigramme : Connecteur 60"/>
          <p:cNvSpPr>
            <a:spLocks noChangeAspect="1"/>
          </p:cNvSpPr>
          <p:nvPr/>
        </p:nvSpPr>
        <p:spPr>
          <a:xfrm>
            <a:off x="6456362" y="1704058"/>
            <a:ext cx="34333" cy="3599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6" name="Connecteur droit 65"/>
          <p:cNvCxnSpPr/>
          <p:nvPr/>
        </p:nvCxnSpPr>
        <p:spPr>
          <a:xfrm>
            <a:off x="5608301" y="1711595"/>
            <a:ext cx="865227" cy="33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5608301" y="1340768"/>
            <a:ext cx="86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5292080" y="1534947"/>
            <a:ext cx="412040" cy="30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Z</a:t>
            </a:r>
            <a:r>
              <a:rPr lang="fr-FR" sz="900" dirty="0" smtClean="0"/>
              <a:t>M</a:t>
            </a:r>
            <a:endParaRPr lang="fr-FR" sz="1400" dirty="0"/>
          </a:p>
        </p:txBody>
      </p:sp>
      <p:sp>
        <p:nvSpPr>
          <p:cNvPr id="69" name="ZoneTexte 68"/>
          <p:cNvSpPr txBox="1"/>
          <p:nvPr/>
        </p:nvSpPr>
        <p:spPr>
          <a:xfrm>
            <a:off x="5402281" y="1196752"/>
            <a:ext cx="247569" cy="30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Z</a:t>
            </a:r>
            <a:endParaRPr lang="fr-FR" sz="1400" dirty="0"/>
          </a:p>
        </p:txBody>
      </p:sp>
      <p:cxnSp>
        <p:nvCxnSpPr>
          <p:cNvPr id="28" name="Connecteur droit 27"/>
          <p:cNvCxnSpPr/>
          <p:nvPr/>
        </p:nvCxnSpPr>
        <p:spPr>
          <a:xfrm flipH="1">
            <a:off x="7596336" y="2333640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7417137" y="2060848"/>
            <a:ext cx="32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Symbol"/>
              </a:rPr>
              <a:t></a:t>
            </a:r>
            <a:endParaRPr lang="fr-FR" dirty="0"/>
          </a:p>
        </p:txBody>
      </p:sp>
      <p:cxnSp>
        <p:nvCxnSpPr>
          <p:cNvPr id="31" name="Connecteur droit 30"/>
          <p:cNvCxnSpPr>
            <a:cxnSpLocks noChangeAspect="1"/>
          </p:cNvCxnSpPr>
          <p:nvPr/>
        </p:nvCxnSpPr>
        <p:spPr>
          <a:xfrm rot="-300000" flipV="1">
            <a:off x="6485496" y="1382424"/>
            <a:ext cx="129600" cy="3240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6477796" y="1340768"/>
            <a:ext cx="0" cy="3960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235868" y="1431535"/>
            <a:ext cx="21602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smtClean="0">
                <a:sym typeface="Symbol"/>
              </a:rPr>
              <a:t>z</a:t>
            </a:r>
            <a:endParaRPr lang="fr-FR" sz="1400" dirty="0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39552" y="1977792"/>
          <a:ext cx="4824536" cy="1008112"/>
        </p:xfrm>
        <a:graphic>
          <a:graphicData uri="http://schemas.openxmlformats.org/presentationml/2006/ole">
            <p:oleObj spid="_x0000_s2054" name="Équation" r:id="rId7" imgW="2958840" imgH="63468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647700" y="2996952"/>
          <a:ext cx="4356348" cy="792088"/>
        </p:xfrm>
        <a:graphic>
          <a:graphicData uri="http://schemas.openxmlformats.org/presentationml/2006/ole">
            <p:oleObj spid="_x0000_s2055" name="Équation" r:id="rId8" imgW="1726920" imgH="457200" progId="Equation.3">
              <p:embed/>
            </p:oleObj>
          </a:graphicData>
        </a:graphic>
      </p:graphicFrame>
      <p:sp>
        <p:nvSpPr>
          <p:cNvPr id="37" name="ZoneTexte 36"/>
          <p:cNvSpPr txBox="1"/>
          <p:nvPr/>
        </p:nvSpPr>
        <p:spPr>
          <a:xfrm>
            <a:off x="6588224" y="1412776"/>
            <a:ext cx="18597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 err="1" smtClean="0"/>
              <a:t>y</a:t>
            </a:r>
            <a:r>
              <a:rPr lang="fr-FR" sz="600" dirty="0" err="1" smtClean="0"/>
              <a:t>M</a:t>
            </a:r>
            <a:endParaRPr lang="fr-FR" sz="1200" dirty="0"/>
          </a:p>
        </p:txBody>
      </p:sp>
      <p:sp>
        <p:nvSpPr>
          <p:cNvPr id="32" name="Triangle isocèle 31"/>
          <p:cNvSpPr>
            <a:spLocks noChangeAspect="1"/>
          </p:cNvSpPr>
          <p:nvPr/>
        </p:nvSpPr>
        <p:spPr>
          <a:xfrm rot="-3120000">
            <a:off x="7468115" y="1456951"/>
            <a:ext cx="108000" cy="108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 rot="787112">
            <a:off x="7364980" y="1228419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P</a:t>
            </a:r>
            <a:r>
              <a:rPr lang="fr-FR" sz="1000" dirty="0" err="1" smtClean="0"/>
              <a:t>atm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51520" y="76562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000" b="1" i="1" dirty="0" smtClean="0">
                <a:solidFill>
                  <a:schemeClr val="tx2"/>
                </a:solidFill>
              </a:rPr>
              <a:t>Charge spécifique dans une section: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5536" y="47667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rgbClr val="0000FF"/>
                </a:solidFill>
              </a:rPr>
              <a:t>C’est la charge mesurée par rapport au radier au niveau de la section d’écoulement: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1187624" y="908720"/>
            <a:ext cx="6593146" cy="3240360"/>
            <a:chOff x="1547664" y="1217290"/>
            <a:chExt cx="5370693" cy="2571750"/>
          </a:xfrm>
        </p:grpSpPr>
        <p:grpSp>
          <p:nvGrpSpPr>
            <p:cNvPr id="31" name="Groupe 30"/>
            <p:cNvGrpSpPr/>
            <p:nvPr/>
          </p:nvGrpSpPr>
          <p:grpSpPr>
            <a:xfrm>
              <a:off x="1547664" y="1217290"/>
              <a:ext cx="5314950" cy="2571750"/>
              <a:chOff x="2123728" y="2780928"/>
              <a:chExt cx="5314950" cy="2571750"/>
            </a:xfrm>
          </p:grpSpPr>
          <p:pic>
            <p:nvPicPr>
              <p:cNvPr id="32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23728" y="2780928"/>
                <a:ext cx="5314950" cy="2571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3" name="Connecteur droit 32"/>
              <p:cNvCxnSpPr/>
              <p:nvPr/>
            </p:nvCxnSpPr>
            <p:spPr>
              <a:xfrm flipH="1">
                <a:off x="5747398" y="4509120"/>
                <a:ext cx="108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ZoneTexte 33"/>
              <p:cNvSpPr txBox="1"/>
              <p:nvPr/>
            </p:nvSpPr>
            <p:spPr>
              <a:xfrm>
                <a:off x="5723882" y="4288173"/>
                <a:ext cx="282311" cy="243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>
                    <a:sym typeface="Symbol"/>
                  </a:rPr>
                  <a:t></a:t>
                </a:r>
                <a:endParaRPr lang="fr-FR" sz="2000" dirty="0"/>
              </a:p>
            </p:txBody>
          </p:sp>
          <p:sp>
            <p:nvSpPr>
              <p:cNvPr id="35" name="Forme libre 34"/>
              <p:cNvSpPr/>
              <p:nvPr/>
            </p:nvSpPr>
            <p:spPr>
              <a:xfrm>
                <a:off x="6215605" y="4433104"/>
                <a:ext cx="57873" cy="92597"/>
              </a:xfrm>
              <a:custGeom>
                <a:avLst/>
                <a:gdLst>
                  <a:gd name="connsiteX0" fmla="*/ 0 w 57873"/>
                  <a:gd name="connsiteY0" fmla="*/ 92597 h 92597"/>
                  <a:gd name="connsiteX1" fmla="*/ 11575 w 57873"/>
                  <a:gd name="connsiteY1" fmla="*/ 46299 h 92597"/>
                  <a:gd name="connsiteX2" fmla="*/ 57873 w 57873"/>
                  <a:gd name="connsiteY2" fmla="*/ 0 h 92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873" h="92597">
                    <a:moveTo>
                      <a:pt x="0" y="92597"/>
                    </a:moveTo>
                    <a:cubicBezTo>
                      <a:pt x="3858" y="77164"/>
                      <a:pt x="4461" y="60527"/>
                      <a:pt x="11575" y="46299"/>
                    </a:cubicBezTo>
                    <a:cubicBezTo>
                      <a:pt x="11576" y="46296"/>
                      <a:pt x="57871" y="2"/>
                      <a:pt x="57873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aphicFrame>
            <p:nvGraphicFramePr>
              <p:cNvPr id="36" name="Object 19"/>
              <p:cNvGraphicFramePr>
                <a:graphicFrameLocks noChangeAspect="1"/>
              </p:cNvGraphicFramePr>
              <p:nvPr/>
            </p:nvGraphicFramePr>
            <p:xfrm>
              <a:off x="3571507" y="4497545"/>
              <a:ext cx="2020180" cy="616205"/>
            </p:xfrm>
            <a:graphic>
              <a:graphicData uri="http://schemas.openxmlformats.org/presentationml/2006/ole">
                <p:oleObj spid="_x0000_s3080" name="Équation" r:id="rId4" imgW="1384200" imgH="444240" progId="Equation.3">
                  <p:embed/>
                </p:oleObj>
              </a:graphicData>
            </a:graphic>
          </p:graphicFrame>
          <p:sp>
            <p:nvSpPr>
              <p:cNvPr id="37" name="ZoneTexte 36"/>
              <p:cNvSpPr txBox="1"/>
              <p:nvPr/>
            </p:nvSpPr>
            <p:spPr>
              <a:xfrm rot="336501">
                <a:off x="4352686" y="4002423"/>
                <a:ext cx="690500" cy="2931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Pente I</a:t>
                </a:r>
                <a:endParaRPr lang="fr-FR" dirty="0"/>
              </a:p>
            </p:txBody>
          </p:sp>
        </p:grpSp>
        <p:sp>
          <p:nvSpPr>
            <p:cNvPr id="20" name="ZoneTexte 19"/>
            <p:cNvSpPr txBox="1"/>
            <p:nvPr/>
          </p:nvSpPr>
          <p:spPr>
            <a:xfrm>
              <a:off x="5653640" y="1861808"/>
              <a:ext cx="1114344" cy="268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Surface libre</a:t>
              </a:r>
              <a:endParaRPr lang="fr-FR" sz="1600" b="1" dirty="0"/>
            </a:p>
          </p:txBody>
        </p:sp>
        <p:sp>
          <p:nvSpPr>
            <p:cNvPr id="21" name="ZoneTexte 20"/>
            <p:cNvSpPr txBox="1"/>
            <p:nvPr/>
          </p:nvSpPr>
          <p:spPr>
            <a:xfrm rot="491521">
              <a:off x="5220072" y="2074295"/>
              <a:ext cx="16982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0070C0"/>
                  </a:solidFill>
                </a:rPr>
                <a:t>Ligne piézométrique</a:t>
              </a:r>
              <a:endParaRPr lang="fr-FR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67544" y="4221088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000" b="1" i="1" dirty="0" smtClean="0">
                <a:solidFill>
                  <a:schemeClr val="tx2"/>
                </a:solidFill>
              </a:rPr>
              <a:t>Types d’écoulement:</a:t>
            </a: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/>
        </p:nvGraphicFramePr>
        <p:xfrm>
          <a:off x="1135497" y="4617928"/>
          <a:ext cx="7036903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/>
                <a:gridCol w="1296144"/>
                <a:gridCol w="2016224"/>
                <a:gridCol w="2332719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FF0000"/>
                          </a:solidFill>
                        </a:rPr>
                        <a:t>Ecoulement permanent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FF0000"/>
                          </a:solidFill>
                        </a:rPr>
                        <a:t>Ecoulement transitoire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</a:rPr>
                        <a:t>Régime uniforme</a:t>
                      </a:r>
                      <a:endParaRPr lang="fr-FR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</a:rPr>
                        <a:t>Régime varié</a:t>
                      </a:r>
                      <a:endParaRPr lang="fr-FR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</a:rPr>
                        <a:t>Régime permanent à Q variable</a:t>
                      </a:r>
                      <a:endParaRPr lang="fr-FR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/>
                          </a:solidFill>
                        </a:rPr>
                        <a:t>Q= </a:t>
                      </a:r>
                      <a:r>
                        <a:rPr lang="fr-FR" b="1" dirty="0" err="1" smtClean="0">
                          <a:solidFill>
                            <a:schemeClr val="tx2"/>
                          </a:solidFill>
                        </a:rPr>
                        <a:t>Cste</a:t>
                      </a:r>
                      <a:endParaRPr lang="fr-F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/>
                          </a:solidFill>
                        </a:rPr>
                        <a:t>Q= </a:t>
                      </a:r>
                      <a:r>
                        <a:rPr lang="fr-FR" b="1" dirty="0" err="1" smtClean="0">
                          <a:solidFill>
                            <a:schemeClr val="tx2"/>
                          </a:solidFill>
                        </a:rPr>
                        <a:t>Cste</a:t>
                      </a:r>
                      <a:endParaRPr lang="fr-F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/>
                          </a:solidFill>
                        </a:rPr>
                        <a:t>Q= Q (x)</a:t>
                      </a:r>
                      <a:endParaRPr lang="fr-F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/>
                          </a:solidFill>
                        </a:rPr>
                        <a:t>Q= Q(</a:t>
                      </a:r>
                      <a:r>
                        <a:rPr lang="fr-FR" b="1" dirty="0" err="1" smtClean="0">
                          <a:solidFill>
                            <a:schemeClr val="tx2"/>
                          </a:solidFill>
                        </a:rPr>
                        <a:t>x,t</a:t>
                      </a:r>
                      <a:r>
                        <a:rPr lang="fr-FR" b="1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fr-F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/>
                          </a:solidFill>
                        </a:rPr>
                        <a:t>v= v</a:t>
                      </a:r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fr-F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/>
                          </a:solidFill>
                        </a:rPr>
                        <a:t>v= v(x)</a:t>
                      </a:r>
                      <a:endParaRPr lang="fr-F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/>
                          </a:solidFill>
                        </a:rPr>
                        <a:t>v= v (x)</a:t>
                      </a:r>
                      <a:endParaRPr lang="fr-F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/>
                          </a:solidFill>
                        </a:rPr>
                        <a:t>V= v</a:t>
                      </a:r>
                      <a:r>
                        <a:rPr lang="fr-FR" b="1" baseline="0" dirty="0" smtClean="0">
                          <a:solidFill>
                            <a:schemeClr val="tx2"/>
                          </a:solidFill>
                        </a:rPr>
                        <a:t> (</a:t>
                      </a:r>
                      <a:r>
                        <a:rPr lang="fr-FR" b="1" baseline="0" dirty="0" err="1" smtClean="0">
                          <a:solidFill>
                            <a:schemeClr val="tx2"/>
                          </a:solidFill>
                        </a:rPr>
                        <a:t>x,t</a:t>
                      </a:r>
                      <a:r>
                        <a:rPr lang="fr-FR" b="1" baseline="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fr-F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/>
                          </a:solidFill>
                        </a:rPr>
                        <a:t>Y=Y</a:t>
                      </a:r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fr-F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/>
                          </a:solidFill>
                        </a:rPr>
                        <a:t>Y=Y (x)</a:t>
                      </a:r>
                      <a:endParaRPr lang="fr-F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/>
                          </a:solidFill>
                        </a:rPr>
                        <a:t>Y=Y</a:t>
                      </a:r>
                      <a:r>
                        <a:rPr lang="fr-FR" b="1" baseline="0" dirty="0" smtClean="0">
                          <a:solidFill>
                            <a:schemeClr val="tx2"/>
                          </a:solidFill>
                        </a:rPr>
                        <a:t> (x)</a:t>
                      </a:r>
                      <a:endParaRPr lang="fr-F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/>
                          </a:solidFill>
                        </a:rPr>
                        <a:t>Y=</a:t>
                      </a:r>
                      <a:r>
                        <a:rPr lang="fr-FR" b="1" baseline="0" dirty="0" smtClean="0">
                          <a:solidFill>
                            <a:schemeClr val="tx2"/>
                          </a:solidFill>
                        </a:rPr>
                        <a:t> Y (</a:t>
                      </a:r>
                      <a:r>
                        <a:rPr lang="fr-FR" b="1" baseline="0" dirty="0" err="1" smtClean="0">
                          <a:solidFill>
                            <a:schemeClr val="tx2"/>
                          </a:solidFill>
                        </a:rPr>
                        <a:t>x,t</a:t>
                      </a:r>
                      <a:r>
                        <a:rPr lang="fr-FR" b="1" baseline="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fr-FR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9" grpId="1"/>
      <p:bldP spid="2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4015</TotalTime>
  <Words>1613</Words>
  <Application>Microsoft Office PowerPoint</Application>
  <PresentationFormat>Affichage à l'écran (4:3)</PresentationFormat>
  <Paragraphs>384</Paragraphs>
  <Slides>39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39</vt:i4>
      </vt:variant>
    </vt:vector>
  </HeadingPairs>
  <TitlesOfParts>
    <vt:vector size="44" baseType="lpstr">
      <vt:lpstr>Thème Office</vt:lpstr>
      <vt:lpstr>Équation</vt:lpstr>
      <vt:lpstr>Equação</vt:lpstr>
      <vt:lpstr>Document</vt:lpstr>
      <vt:lpstr>Equation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Bniaiche el amine</dc:creator>
  <cp:lastModifiedBy>Bniaiche el amine</cp:lastModifiedBy>
  <cp:revision>146</cp:revision>
  <dcterms:created xsi:type="dcterms:W3CDTF">2013-03-22T21:49:46Z</dcterms:created>
  <dcterms:modified xsi:type="dcterms:W3CDTF">2013-06-04T10:48:53Z</dcterms:modified>
</cp:coreProperties>
</file>