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334" r:id="rId2"/>
    <p:sldId id="321" r:id="rId3"/>
    <p:sldId id="322" r:id="rId4"/>
    <p:sldId id="329" r:id="rId5"/>
    <p:sldId id="335" r:id="rId6"/>
    <p:sldId id="336" r:id="rId7"/>
    <p:sldId id="433" r:id="rId8"/>
    <p:sldId id="432" r:id="rId9"/>
    <p:sldId id="323" r:id="rId10"/>
    <p:sldId id="324" r:id="rId11"/>
    <p:sldId id="355" r:id="rId12"/>
    <p:sldId id="325" r:id="rId13"/>
    <p:sldId id="314" r:id="rId14"/>
    <p:sldId id="340" r:id="rId15"/>
    <p:sldId id="306" r:id="rId16"/>
    <p:sldId id="302" r:id="rId17"/>
    <p:sldId id="303" r:id="rId18"/>
    <p:sldId id="315" r:id="rId19"/>
    <p:sldId id="307" r:id="rId20"/>
    <p:sldId id="308" r:id="rId21"/>
    <p:sldId id="309" r:id="rId22"/>
    <p:sldId id="310" r:id="rId23"/>
    <p:sldId id="338" r:id="rId24"/>
    <p:sldId id="339" r:id="rId25"/>
    <p:sldId id="304" r:id="rId26"/>
    <p:sldId id="305" r:id="rId27"/>
    <p:sldId id="296" r:id="rId28"/>
    <p:sldId id="297" r:id="rId29"/>
    <p:sldId id="298" r:id="rId30"/>
    <p:sldId id="299" r:id="rId31"/>
    <p:sldId id="300" r:id="rId32"/>
    <p:sldId id="434" r:id="rId33"/>
    <p:sldId id="291" r:id="rId34"/>
    <p:sldId id="435" r:id="rId35"/>
    <p:sldId id="368" r:id="rId36"/>
    <p:sldId id="436" r:id="rId37"/>
    <p:sldId id="437" r:id="rId38"/>
    <p:sldId id="439" r:id="rId39"/>
    <p:sldId id="440" r:id="rId40"/>
    <p:sldId id="450" r:id="rId41"/>
    <p:sldId id="452" r:id="rId42"/>
    <p:sldId id="447" r:id="rId43"/>
    <p:sldId id="448" r:id="rId44"/>
    <p:sldId id="449" r:id="rId45"/>
    <p:sldId id="271" r:id="rId46"/>
    <p:sldId id="272" r:id="rId47"/>
    <p:sldId id="453" r:id="rId48"/>
    <p:sldId id="273" r:id="rId49"/>
    <p:sldId id="274" r:id="rId50"/>
    <p:sldId id="268" r:id="rId51"/>
    <p:sldId id="269" r:id="rId52"/>
    <p:sldId id="286" r:id="rId53"/>
    <p:sldId id="454" r:id="rId54"/>
    <p:sldId id="455" r:id="rId55"/>
    <p:sldId id="456" r:id="rId56"/>
    <p:sldId id="289" r:id="rId57"/>
    <p:sldId id="276" r:id="rId58"/>
    <p:sldId id="459" r:id="rId59"/>
    <p:sldId id="313" r:id="rId60"/>
    <p:sldId id="461" r:id="rId61"/>
    <p:sldId id="460" r:id="rId62"/>
    <p:sldId id="464" r:id="rId63"/>
    <p:sldId id="465" r:id="rId64"/>
    <p:sldId id="466" r:id="rId65"/>
    <p:sldId id="467" r:id="rId66"/>
    <p:sldId id="471" r:id="rId67"/>
    <p:sldId id="472" r:id="rId68"/>
    <p:sldId id="468" r:id="rId69"/>
    <p:sldId id="457" r:id="rId70"/>
    <p:sldId id="283" r:id="rId71"/>
    <p:sldId id="284" r:id="rId72"/>
    <p:sldId id="285" r:id="rId73"/>
    <p:sldId id="473" r:id="rId74"/>
    <p:sldId id="402" r:id="rId75"/>
    <p:sldId id="426" r:id="rId76"/>
    <p:sldId id="427" r:id="rId77"/>
    <p:sldId id="428" r:id="rId78"/>
    <p:sldId id="537" r:id="rId79"/>
    <p:sldId id="538" r:id="rId80"/>
    <p:sldId id="484" r:id="rId81"/>
    <p:sldId id="505" r:id="rId82"/>
    <p:sldId id="493" r:id="rId83"/>
    <p:sldId id="494" r:id="rId84"/>
    <p:sldId id="490" r:id="rId85"/>
    <p:sldId id="491" r:id="rId86"/>
    <p:sldId id="569" r:id="rId87"/>
    <p:sldId id="488" r:id="rId88"/>
    <p:sldId id="583" r:id="rId89"/>
    <p:sldId id="580" r:id="rId90"/>
    <p:sldId id="582" r:id="rId91"/>
    <p:sldId id="560" r:id="rId92"/>
    <p:sldId id="555" r:id="rId93"/>
    <p:sldId id="556" r:id="rId94"/>
    <p:sldId id="557" r:id="rId95"/>
    <p:sldId id="620" r:id="rId96"/>
    <p:sldId id="584" r:id="rId97"/>
    <p:sldId id="585" r:id="rId98"/>
    <p:sldId id="507" r:id="rId99"/>
    <p:sldId id="508" r:id="rId100"/>
    <p:sldId id="482" r:id="rId101"/>
    <p:sldId id="495" r:id="rId102"/>
    <p:sldId id="577" r:id="rId103"/>
    <p:sldId id="588" r:id="rId104"/>
    <p:sldId id="590" r:id="rId105"/>
    <p:sldId id="591" r:id="rId106"/>
    <p:sldId id="593" r:id="rId107"/>
    <p:sldId id="595" r:id="rId108"/>
    <p:sldId id="596" r:id="rId109"/>
    <p:sldId id="622" r:id="rId110"/>
  </p:sldIdLst>
  <p:sldSz cx="9144000" cy="6858000" type="screen4x3"/>
  <p:notesSz cx="6858000" cy="9144000"/>
  <p:custDataLst>
    <p:tags r:id="rId11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1380" y="-90"/>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9.wmf"/><Relationship Id="rId7" Type="http://schemas.openxmlformats.org/officeDocument/2006/relationships/image" Target="../media/image62.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1.wmf"/><Relationship Id="rId5" Type="http://schemas.openxmlformats.org/officeDocument/2006/relationships/image" Target="../media/image40.wmf"/><Relationship Id="rId4" Type="http://schemas.openxmlformats.org/officeDocument/2006/relationships/image" Target="../media/image60.wmf"/><Relationship Id="rId9"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4" Type="http://schemas.openxmlformats.org/officeDocument/2006/relationships/image" Target="../media/image14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image" Target="../media/image16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8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4" Type="http://schemas.openxmlformats.org/officeDocument/2006/relationships/image" Target="../media/image19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0.wmf"/><Relationship Id="rId7" Type="http://schemas.openxmlformats.org/officeDocument/2006/relationships/image" Target="../media/image204.wmf"/><Relationship Id="rId2" Type="http://schemas.openxmlformats.org/officeDocument/2006/relationships/image" Target="../media/image199.wmf"/><Relationship Id="rId1" Type="http://schemas.openxmlformats.org/officeDocument/2006/relationships/image" Target="../media/image195.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20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4" Type="http://schemas.openxmlformats.org/officeDocument/2006/relationships/image" Target="../media/image20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wmf"/><Relationship Id="rId6" Type="http://schemas.openxmlformats.org/officeDocument/2006/relationships/image" Target="../media/image216.wmf"/><Relationship Id="rId5" Type="http://schemas.openxmlformats.org/officeDocument/2006/relationships/image" Target="../media/image215.wmf"/><Relationship Id="rId4" Type="http://schemas.openxmlformats.org/officeDocument/2006/relationships/image" Target="../media/image214.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4" Type="http://schemas.openxmlformats.org/officeDocument/2006/relationships/image" Target="../media/image22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29.wmf"/><Relationship Id="rId1" Type="http://schemas.openxmlformats.org/officeDocument/2006/relationships/image" Target="../media/image22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6" Type="http://schemas.openxmlformats.org/officeDocument/2006/relationships/image" Target="../media/image236.wmf"/><Relationship Id="rId5" Type="http://schemas.openxmlformats.org/officeDocument/2006/relationships/image" Target="../media/image235.wmf"/><Relationship Id="rId4" Type="http://schemas.openxmlformats.org/officeDocument/2006/relationships/image" Target="../media/image234.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image" Target="../media/image239.wmf"/><Relationship Id="rId7" Type="http://schemas.openxmlformats.org/officeDocument/2006/relationships/image" Target="../media/image243.wmf"/><Relationship Id="rId2" Type="http://schemas.openxmlformats.org/officeDocument/2006/relationships/image" Target="../media/image238.wmf"/><Relationship Id="rId1" Type="http://schemas.openxmlformats.org/officeDocument/2006/relationships/image" Target="../media/image237.emf"/><Relationship Id="rId6" Type="http://schemas.openxmlformats.org/officeDocument/2006/relationships/image" Target="../media/image242.wmf"/><Relationship Id="rId5" Type="http://schemas.openxmlformats.org/officeDocument/2006/relationships/image" Target="../media/image241.wmf"/><Relationship Id="rId10" Type="http://schemas.openxmlformats.org/officeDocument/2006/relationships/image" Target="../media/image246.wmf"/><Relationship Id="rId4" Type="http://schemas.openxmlformats.org/officeDocument/2006/relationships/image" Target="../media/image240.wmf"/><Relationship Id="rId9" Type="http://schemas.openxmlformats.org/officeDocument/2006/relationships/image" Target="../media/image24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52.wmf"/><Relationship Id="rId7" Type="http://schemas.openxmlformats.org/officeDocument/2006/relationships/image" Target="../media/image256.wmf"/><Relationship Id="rId2" Type="http://schemas.openxmlformats.org/officeDocument/2006/relationships/image" Target="../media/image251.wmf"/><Relationship Id="rId1" Type="http://schemas.openxmlformats.org/officeDocument/2006/relationships/image" Target="../media/image250.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7.wmf"/><Relationship Id="rId4" Type="http://schemas.openxmlformats.org/officeDocument/2006/relationships/image" Target="../media/image26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6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4" Type="http://schemas.openxmlformats.org/officeDocument/2006/relationships/image" Target="../media/image265.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68.wmf"/><Relationship Id="rId1" Type="http://schemas.openxmlformats.org/officeDocument/2006/relationships/image" Target="../media/image26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5" Type="http://schemas.openxmlformats.org/officeDocument/2006/relationships/image" Target="../media/image274.wmf"/><Relationship Id="rId4" Type="http://schemas.openxmlformats.org/officeDocument/2006/relationships/image" Target="../media/image27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76.wmf"/><Relationship Id="rId1" Type="http://schemas.openxmlformats.org/officeDocument/2006/relationships/image" Target="../media/image275.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79.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82.wmf"/><Relationship Id="rId7" Type="http://schemas.openxmlformats.org/officeDocument/2006/relationships/image" Target="../media/image286.wmf"/><Relationship Id="rId2" Type="http://schemas.openxmlformats.org/officeDocument/2006/relationships/image" Target="../media/image281.wmf"/><Relationship Id="rId1" Type="http://schemas.openxmlformats.org/officeDocument/2006/relationships/image" Target="../media/image280.wmf"/><Relationship Id="rId6" Type="http://schemas.openxmlformats.org/officeDocument/2006/relationships/image" Target="../media/image285.wmf"/><Relationship Id="rId5" Type="http://schemas.openxmlformats.org/officeDocument/2006/relationships/image" Target="../media/image284.wmf"/><Relationship Id="rId4" Type="http://schemas.openxmlformats.org/officeDocument/2006/relationships/image" Target="../media/image28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89.wmf"/><Relationship Id="rId2" Type="http://schemas.openxmlformats.org/officeDocument/2006/relationships/image" Target="../media/image281.wmf"/><Relationship Id="rId1" Type="http://schemas.openxmlformats.org/officeDocument/2006/relationships/image" Target="../media/image280.wmf"/><Relationship Id="rId6" Type="http://schemas.openxmlformats.org/officeDocument/2006/relationships/image" Target="../media/image292.wmf"/><Relationship Id="rId5" Type="http://schemas.openxmlformats.org/officeDocument/2006/relationships/image" Target="../media/image291.wmf"/><Relationship Id="rId4" Type="http://schemas.openxmlformats.org/officeDocument/2006/relationships/image" Target="../media/image290.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281.wmf"/><Relationship Id="rId3" Type="http://schemas.openxmlformats.org/officeDocument/2006/relationships/image" Target="../media/image297.wmf"/><Relationship Id="rId7" Type="http://schemas.openxmlformats.org/officeDocument/2006/relationships/image" Target="../media/image301.wmf"/><Relationship Id="rId2" Type="http://schemas.openxmlformats.org/officeDocument/2006/relationships/image" Target="../media/image296.wmf"/><Relationship Id="rId1" Type="http://schemas.openxmlformats.org/officeDocument/2006/relationships/image" Target="../media/image295.wmf"/><Relationship Id="rId6" Type="http://schemas.openxmlformats.org/officeDocument/2006/relationships/image" Target="../media/image300.wmf"/><Relationship Id="rId5" Type="http://schemas.openxmlformats.org/officeDocument/2006/relationships/image" Target="../media/image299.wmf"/><Relationship Id="rId4" Type="http://schemas.openxmlformats.org/officeDocument/2006/relationships/image" Target="../media/image298.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11.wmf"/><Relationship Id="rId1" Type="http://schemas.openxmlformats.org/officeDocument/2006/relationships/image" Target="../media/image310.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15.wmf"/><Relationship Id="rId2" Type="http://schemas.openxmlformats.org/officeDocument/2006/relationships/image" Target="../media/image314.wmf"/><Relationship Id="rId1" Type="http://schemas.openxmlformats.org/officeDocument/2006/relationships/image" Target="../media/image313.wmf"/><Relationship Id="rId4" Type="http://schemas.openxmlformats.org/officeDocument/2006/relationships/image" Target="../media/image316.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16.wmf"/><Relationship Id="rId2" Type="http://schemas.openxmlformats.org/officeDocument/2006/relationships/image" Target="../media/image318.wmf"/><Relationship Id="rId1" Type="http://schemas.openxmlformats.org/officeDocument/2006/relationships/image" Target="../media/image317.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21.wmf"/><Relationship Id="rId2" Type="http://schemas.openxmlformats.org/officeDocument/2006/relationships/image" Target="../media/image320.wmf"/><Relationship Id="rId1" Type="http://schemas.openxmlformats.org/officeDocument/2006/relationships/image" Target="../media/image319.wmf"/><Relationship Id="rId4" Type="http://schemas.openxmlformats.org/officeDocument/2006/relationships/image" Target="../media/image322.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25.wmf"/><Relationship Id="rId2" Type="http://schemas.openxmlformats.org/officeDocument/2006/relationships/image" Target="../media/image324.wmf"/><Relationship Id="rId1" Type="http://schemas.openxmlformats.org/officeDocument/2006/relationships/image" Target="../media/image323.wmf"/><Relationship Id="rId4" Type="http://schemas.openxmlformats.org/officeDocument/2006/relationships/image" Target="../media/image326.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2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6" Type="http://schemas.openxmlformats.org/officeDocument/2006/relationships/image" Target="../media/image334.wmf"/><Relationship Id="rId5" Type="http://schemas.openxmlformats.org/officeDocument/2006/relationships/image" Target="../media/image333.wmf"/><Relationship Id="rId4" Type="http://schemas.openxmlformats.org/officeDocument/2006/relationships/image" Target="../media/image332.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37.wmf"/><Relationship Id="rId2" Type="http://schemas.openxmlformats.org/officeDocument/2006/relationships/image" Target="../media/image336.wmf"/><Relationship Id="rId1" Type="http://schemas.openxmlformats.org/officeDocument/2006/relationships/image" Target="../media/image335.wmf"/><Relationship Id="rId4" Type="http://schemas.openxmlformats.org/officeDocument/2006/relationships/image" Target="../media/image3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42.wmf"/><Relationship Id="rId2" Type="http://schemas.openxmlformats.org/officeDocument/2006/relationships/image" Target="../media/image341.wmf"/><Relationship Id="rId1" Type="http://schemas.openxmlformats.org/officeDocument/2006/relationships/image" Target="../media/image340.wmf"/><Relationship Id="rId6" Type="http://schemas.openxmlformats.org/officeDocument/2006/relationships/image" Target="../media/image345.wmf"/><Relationship Id="rId5" Type="http://schemas.openxmlformats.org/officeDocument/2006/relationships/image" Target="../media/image344.wmf"/><Relationship Id="rId4" Type="http://schemas.openxmlformats.org/officeDocument/2006/relationships/image" Target="../media/image343.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348.wmf"/><Relationship Id="rId7" Type="http://schemas.openxmlformats.org/officeDocument/2006/relationships/image" Target="../media/image352.wmf"/><Relationship Id="rId2" Type="http://schemas.openxmlformats.org/officeDocument/2006/relationships/image" Target="../media/image347.wmf"/><Relationship Id="rId1" Type="http://schemas.openxmlformats.org/officeDocument/2006/relationships/image" Target="../media/image346.wmf"/><Relationship Id="rId6" Type="http://schemas.openxmlformats.org/officeDocument/2006/relationships/image" Target="../media/image351.wmf"/><Relationship Id="rId5" Type="http://schemas.openxmlformats.org/officeDocument/2006/relationships/image" Target="../media/image350.wmf"/><Relationship Id="rId4" Type="http://schemas.openxmlformats.org/officeDocument/2006/relationships/image" Target="../media/image349.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53.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54.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56.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362.wmf"/><Relationship Id="rId2" Type="http://schemas.openxmlformats.org/officeDocument/2006/relationships/image" Target="../media/image361.wmf"/><Relationship Id="rId1" Type="http://schemas.openxmlformats.org/officeDocument/2006/relationships/image" Target="../media/image360.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63.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EA16B-4CE4-437E-BAF5-12EB8F15AF1B}" type="datetimeFigureOut">
              <a:rPr lang="fr-FR" smtClean="0"/>
              <a:pPr/>
              <a:t>05/12/2013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A3761-B524-4B49-AA8F-30404F30CAE8}" type="slidenum">
              <a:rPr lang="fr-FR" smtClean="0"/>
              <a:pPr/>
              <a:t>‹N°›</a:t>
            </a:fld>
            <a:endParaRPr lang="fr-FR"/>
          </a:p>
        </p:txBody>
      </p:sp>
    </p:spTree>
    <p:extLst>
      <p:ext uri="{BB962C8B-B14F-4D97-AF65-F5344CB8AC3E}">
        <p14:creationId xmlns:p14="http://schemas.microsoft.com/office/powerpoint/2010/main" val="343886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F03806-C383-491F-8052-2C004D5DB4C4}" type="datetimeFigureOut">
              <a:rPr lang="fr-FR" smtClean="0"/>
              <a:pPr/>
              <a:t>05/12/2013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E9C1C-2A83-4398-8CD7-969F084B885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03806-C383-491F-8052-2C004D5DB4C4}" type="datetimeFigureOut">
              <a:rPr lang="fr-FR" smtClean="0"/>
              <a:pPr/>
              <a:t>05/12/2013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E9C1C-2A83-4398-8CD7-969F084B885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4.bin"/><Relationship Id="rId14" Type="http://schemas.openxmlformats.org/officeDocument/2006/relationships/image" Target="../media/image37.w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98.bin"/><Relationship Id="rId2" Type="http://schemas.openxmlformats.org/officeDocument/2006/relationships/slideLayout" Target="../slideLayouts/slideLayout2.xml"/><Relationship Id="rId1" Type="http://schemas.openxmlformats.org/officeDocument/2006/relationships/vmlDrawing" Target="../drawings/vmlDrawing73.vml"/><Relationship Id="rId4" Type="http://schemas.openxmlformats.org/officeDocument/2006/relationships/image" Target="../media/image354.wmf"/></Relationships>
</file>

<file path=ppt/slides/_rels/slide101.xml.rels><?xml version="1.0" encoding="UTF-8" standalone="yes"?>
<Relationships xmlns="http://schemas.openxmlformats.org/package/2006/relationships"><Relationship Id="rId2" Type="http://schemas.openxmlformats.org/officeDocument/2006/relationships/image" Target="../media/image35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99.bin"/><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image" Target="../media/image356.wmf"/></Relationships>
</file>

<file path=ppt/slides/_rels/slide103.xml.rels><?xml version="1.0" encoding="UTF-8" standalone="yes"?>
<Relationships xmlns="http://schemas.openxmlformats.org/package/2006/relationships"><Relationship Id="rId8" Type="http://schemas.openxmlformats.org/officeDocument/2006/relationships/image" Target="../media/image359.wmf"/><Relationship Id="rId3" Type="http://schemas.openxmlformats.org/officeDocument/2006/relationships/oleObject" Target="../embeddings/oleObject300.bin"/><Relationship Id="rId7" Type="http://schemas.openxmlformats.org/officeDocument/2006/relationships/oleObject" Target="../embeddings/oleObject302.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image" Target="../media/image358.wmf"/><Relationship Id="rId5" Type="http://schemas.openxmlformats.org/officeDocument/2006/relationships/oleObject" Target="../embeddings/oleObject301.bin"/><Relationship Id="rId4" Type="http://schemas.openxmlformats.org/officeDocument/2006/relationships/image" Target="../media/image357.wmf"/></Relationships>
</file>

<file path=ppt/slides/_rels/slide104.xml.rels><?xml version="1.0" encoding="UTF-8" standalone="yes"?>
<Relationships xmlns="http://schemas.openxmlformats.org/package/2006/relationships"><Relationship Id="rId8" Type="http://schemas.openxmlformats.org/officeDocument/2006/relationships/image" Target="../media/image362.wmf"/><Relationship Id="rId3" Type="http://schemas.openxmlformats.org/officeDocument/2006/relationships/oleObject" Target="../embeddings/oleObject303.bin"/><Relationship Id="rId7" Type="http://schemas.openxmlformats.org/officeDocument/2006/relationships/oleObject" Target="../embeddings/oleObject305.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image" Target="../media/image361.wmf"/><Relationship Id="rId5" Type="http://schemas.openxmlformats.org/officeDocument/2006/relationships/oleObject" Target="../embeddings/oleObject304.bin"/><Relationship Id="rId4" Type="http://schemas.openxmlformats.org/officeDocument/2006/relationships/image" Target="../media/image360.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06.bin"/><Relationship Id="rId2" Type="http://schemas.openxmlformats.org/officeDocument/2006/relationships/slideLayout" Target="../slideLayouts/slideLayout2.xml"/><Relationship Id="rId1" Type="http://schemas.openxmlformats.org/officeDocument/2006/relationships/vmlDrawing" Target="../drawings/vmlDrawing77.vml"/><Relationship Id="rId4" Type="http://schemas.openxmlformats.org/officeDocument/2006/relationships/image" Target="../media/image363.wmf"/></Relationships>
</file>

<file path=ppt/slides/_rels/slide106.xml.rels><?xml version="1.0" encoding="UTF-8" standalone="yes"?>
<Relationships xmlns="http://schemas.openxmlformats.org/package/2006/relationships"><Relationship Id="rId2" Type="http://schemas.openxmlformats.org/officeDocument/2006/relationships/image" Target="../media/image364.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07.bin"/><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image" Target="../media/image356.wmf"/></Relationships>
</file>

<file path=ppt/slides/_rels/slide108.xml.rels><?xml version="1.0" encoding="UTF-8" standalone="yes"?>
<Relationships xmlns="http://schemas.openxmlformats.org/package/2006/relationships"><Relationship Id="rId3" Type="http://schemas.openxmlformats.org/officeDocument/2006/relationships/image" Target="../media/image366.wmf"/><Relationship Id="rId2" Type="http://schemas.openxmlformats.org/officeDocument/2006/relationships/image" Target="../media/image365.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3.wmf"/><Relationship Id="rId3" Type="http://schemas.openxmlformats.org/officeDocument/2006/relationships/oleObject" Target="../embeddings/oleObject28.bin"/><Relationship Id="rId7" Type="http://schemas.openxmlformats.org/officeDocument/2006/relationships/image" Target="../media/image5.jpeg"/><Relationship Id="rId12"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image" Target="../media/image42.wmf"/><Relationship Id="rId5" Type="http://schemas.openxmlformats.org/officeDocument/2006/relationships/oleObject" Target="../embeddings/oleObject29.bin"/><Relationship Id="rId15" Type="http://schemas.openxmlformats.org/officeDocument/2006/relationships/image" Target="../media/image44.wmf"/><Relationship Id="rId10" Type="http://schemas.openxmlformats.org/officeDocument/2006/relationships/oleObject" Target="../embeddings/oleObject31.bin"/><Relationship Id="rId4" Type="http://schemas.openxmlformats.org/officeDocument/2006/relationships/image" Target="../media/image39.wmf"/><Relationship Id="rId9" Type="http://schemas.openxmlformats.org/officeDocument/2006/relationships/image" Target="../media/image41.wmf"/><Relationship Id="rId1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9.wmf"/><Relationship Id="rId2" Type="http://schemas.openxmlformats.org/officeDocument/2006/relationships/slideLayout" Target="../slideLayouts/slideLayout1.xml"/><Relationship Id="rId16" Type="http://schemas.openxmlformats.org/officeDocument/2006/relationships/image" Target="../media/image51.jpeg"/><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hyperlink" Target="http://res-nlp.univ-lemans.fr/NLP_C_M02_G02/res/fig_11_1.jpg" TargetMode="External"/><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7.bin"/><Relationship Id="rId14" Type="http://schemas.openxmlformats.org/officeDocument/2006/relationships/image" Target="../media/image50.wmf"/></Relationships>
</file>

<file path=ppt/slides/_rels/slide14.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4.bin"/><Relationship Id="rId3" Type="http://schemas.openxmlformats.org/officeDocument/2006/relationships/hyperlink" Target="http://res-nlp.univ-lemans.fr/NLP_C_M02_G02/res/fig_11_1.jpg" TargetMode="External"/><Relationship Id="rId7" Type="http://schemas.openxmlformats.org/officeDocument/2006/relationships/oleObject" Target="../embeddings/oleObject41.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4.wmf"/><Relationship Id="rId4" Type="http://schemas.openxmlformats.org/officeDocument/2006/relationships/image" Target="../media/image51.jpeg"/><Relationship Id="rId9" Type="http://schemas.openxmlformats.org/officeDocument/2006/relationships/oleObject" Target="../embeddings/oleObject42.bin"/><Relationship Id="rId14" Type="http://schemas.openxmlformats.org/officeDocument/2006/relationships/image" Target="../media/image56.wmf"/></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50.bin"/><Relationship Id="rId18" Type="http://schemas.openxmlformats.org/officeDocument/2006/relationships/image" Target="../media/image63.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40.wmf"/><Relationship Id="rId17" Type="http://schemas.openxmlformats.org/officeDocument/2006/relationships/oleObject" Target="../embeddings/oleObject52.bin"/><Relationship Id="rId2" Type="http://schemas.openxmlformats.org/officeDocument/2006/relationships/slideLayout" Target="../slideLayouts/slideLayout1.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11.vml"/><Relationship Id="rId6" Type="http://schemas.openxmlformats.org/officeDocument/2006/relationships/image" Target="../media/image5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60.wmf"/><Relationship Id="rId19" Type="http://schemas.openxmlformats.org/officeDocument/2006/relationships/oleObject" Target="../embeddings/oleObject53.bin"/><Relationship Id="rId4" Type="http://schemas.openxmlformats.org/officeDocument/2006/relationships/image" Target="../media/image57.wmf"/><Relationship Id="rId9" Type="http://schemas.openxmlformats.org/officeDocument/2006/relationships/oleObject" Target="../embeddings/oleObject48.bin"/><Relationship Id="rId14" Type="http://schemas.openxmlformats.org/officeDocument/2006/relationships/image" Target="../media/image61.wmf"/></Relationships>
</file>

<file path=ppt/slides/_rels/slide16.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9.wmf"/><Relationship Id="rId2" Type="http://schemas.openxmlformats.org/officeDocument/2006/relationships/slideLayout" Target="../slideLayouts/slideLayout1.xml"/><Relationship Id="rId16" Type="http://schemas.openxmlformats.org/officeDocument/2006/relationships/image" Target="../media/image71.wmf"/><Relationship Id="rId1" Type="http://schemas.openxmlformats.org/officeDocument/2006/relationships/vmlDrawing" Target="../drawings/vmlDrawing12.vml"/><Relationship Id="rId6" Type="http://schemas.openxmlformats.org/officeDocument/2006/relationships/image" Target="../media/image66.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57.bin"/><Relationship Id="rId14" Type="http://schemas.openxmlformats.org/officeDocument/2006/relationships/image" Target="../media/image70.wmf"/></Relationships>
</file>

<file path=ppt/slides/_rels/slide17.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6.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73.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64.bin"/><Relationship Id="rId14" Type="http://schemas.openxmlformats.org/officeDocument/2006/relationships/image" Target="../media/image77.wmf"/></Relationships>
</file>

<file path=ppt/slides/_rels/slide18.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79.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image" Target="../media/image84.jpeg"/><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0.bin"/><Relationship Id="rId14" Type="http://schemas.openxmlformats.org/officeDocument/2006/relationships/image" Target="../media/image83.wmf"/></Relationships>
</file>

<file path=ppt/slides/_rels/slide19.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9.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86.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76.bin"/></Relationships>
</file>

<file path=ppt/slides/_rels/slide2.xml.rels><?xml version="1.0" encoding="UTF-8" standalone="yes"?>
<Relationships xmlns="http://schemas.openxmlformats.org/package/2006/relationships"><Relationship Id="rId3" Type="http://schemas.openxmlformats.org/officeDocument/2006/relationships/hyperlink" Target="http://res-nlp.univ-lemans.fr/NLP_C_M02_G02/co/Module_NLP_C_M02_C02_5.html" TargetMode="External"/><Relationship Id="rId2" Type="http://schemas.openxmlformats.org/officeDocument/2006/relationships/hyperlink" Target="http://res-nlp.univ-lemans.fr/NLP_C_M02_G02/co/Module_NLP_C_M02_C02_4.html" TargetMode="External"/><Relationship Id="rId1" Type="http://schemas.openxmlformats.org/officeDocument/2006/relationships/slideLayout" Target="../slideLayouts/slideLayout1.xml"/><Relationship Id="rId5" Type="http://schemas.openxmlformats.org/officeDocument/2006/relationships/hyperlink" Target="http://res-nlp.univ-lemans.fr/NLP_C_M02_G02/co/Module_NLP_C_M02_C02_7.html" TargetMode="External"/><Relationship Id="rId4" Type="http://schemas.openxmlformats.org/officeDocument/2006/relationships/hyperlink" Target="http://res-nlp.univ-lemans.fr/NLP_C_M02_G02/co/Module_NLP_C_M02_C02_6.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91.wmf"/><Relationship Id="rId11" Type="http://schemas.openxmlformats.org/officeDocument/2006/relationships/image" Target="../media/image93.wmf"/><Relationship Id="rId5" Type="http://schemas.openxmlformats.org/officeDocument/2006/relationships/oleObject" Target="../embeddings/oleObject79.bin"/><Relationship Id="rId10" Type="http://schemas.openxmlformats.org/officeDocument/2006/relationships/oleObject" Target="../embeddings/oleObject81.bin"/><Relationship Id="rId4" Type="http://schemas.openxmlformats.org/officeDocument/2006/relationships/image" Target="../media/image90.wmf"/><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99.jpeg"/><Relationship Id="rId7" Type="http://schemas.openxmlformats.org/officeDocument/2006/relationships/image" Target="../media/image96.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83.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9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102.jpeg"/><Relationship Id="rId7"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hyperlink" Target="http://res-nlp.univ-lemans.fr/NLP_C_M02_G02/res/fig_16.jpg" TargetMode="External"/><Relationship Id="rId5" Type="http://schemas.openxmlformats.org/officeDocument/2006/relationships/image" Target="../media/image100.wmf"/><Relationship Id="rId4" Type="http://schemas.openxmlformats.org/officeDocument/2006/relationships/oleObject" Target="../embeddings/oleObject86.bin"/><Relationship Id="rId9" Type="http://schemas.openxmlformats.org/officeDocument/2006/relationships/image" Target="../media/image10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04.wmf"/></Relationships>
</file>

<file path=ppt/slides/_rels/slide24.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6.wmf"/><Relationship Id="rId5" Type="http://schemas.openxmlformats.org/officeDocument/2006/relationships/oleObject" Target="../embeddings/oleObject90.bin"/><Relationship Id="rId4" Type="http://schemas.openxmlformats.org/officeDocument/2006/relationships/image" Target="../media/image10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oleObject" Target="../embeddings/oleObject92.bin"/><Relationship Id="rId7" Type="http://schemas.openxmlformats.org/officeDocument/2006/relationships/image" Target="../media/image109.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93.bin"/><Relationship Id="rId11" Type="http://schemas.openxmlformats.org/officeDocument/2006/relationships/image" Target="../media/image111.wmf"/><Relationship Id="rId5" Type="http://schemas.openxmlformats.org/officeDocument/2006/relationships/image" Target="../media/image112.jpeg"/><Relationship Id="rId10" Type="http://schemas.openxmlformats.org/officeDocument/2006/relationships/oleObject" Target="../embeddings/oleObject95.bin"/><Relationship Id="rId4" Type="http://schemas.openxmlformats.org/officeDocument/2006/relationships/image" Target="../media/image108.wmf"/><Relationship Id="rId9" Type="http://schemas.openxmlformats.org/officeDocument/2006/relationships/image" Target="../media/image110.wmf"/></Relationships>
</file>

<file path=ppt/slides/_rels/slide26.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17.w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14.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99.bin"/></Relationships>
</file>

<file path=ppt/slides/_rels/slide27.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01.bin"/><Relationship Id="rId7" Type="http://schemas.openxmlformats.org/officeDocument/2006/relationships/oleObject" Target="../embeddings/oleObject103.bin"/><Relationship Id="rId12" Type="http://schemas.openxmlformats.org/officeDocument/2006/relationships/image" Target="../media/image122.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19.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04.bin"/></Relationships>
</file>

<file path=ppt/slides/_rels/slide28.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24.wmf"/><Relationship Id="rId5" Type="http://schemas.openxmlformats.org/officeDocument/2006/relationships/oleObject" Target="../embeddings/oleObject107.bin"/><Relationship Id="rId4" Type="http://schemas.openxmlformats.org/officeDocument/2006/relationships/image" Target="../media/image123.wmf"/></Relationships>
</file>

<file path=ppt/slides/_rels/slide2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27.wmf"/><Relationship Id="rId5" Type="http://schemas.openxmlformats.org/officeDocument/2006/relationships/oleObject" Target="../embeddings/oleObject110.bin"/><Relationship Id="rId4" Type="http://schemas.openxmlformats.org/officeDocument/2006/relationships/image" Target="../media/image1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17.bin"/><Relationship Id="rId18" Type="http://schemas.openxmlformats.org/officeDocument/2006/relationships/image" Target="../media/image126.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33.wmf"/><Relationship Id="rId17" Type="http://schemas.openxmlformats.org/officeDocument/2006/relationships/oleObject" Target="../embeddings/oleObject119.bin"/><Relationship Id="rId2" Type="http://schemas.openxmlformats.org/officeDocument/2006/relationships/slideLayout" Target="../slideLayouts/slideLayout1.xml"/><Relationship Id="rId16" Type="http://schemas.openxmlformats.org/officeDocument/2006/relationships/image" Target="../media/image135.wmf"/><Relationship Id="rId1" Type="http://schemas.openxmlformats.org/officeDocument/2006/relationships/vmlDrawing" Target="../drawings/vmlDrawing26.vml"/><Relationship Id="rId6" Type="http://schemas.openxmlformats.org/officeDocument/2006/relationships/image" Target="../media/image130.w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15.bin"/><Relationship Id="rId14" Type="http://schemas.openxmlformats.org/officeDocument/2006/relationships/image" Target="../media/image134.wmf"/></Relationships>
</file>

<file path=ppt/slides/_rels/slide32.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7.wmf"/><Relationship Id="rId5" Type="http://schemas.openxmlformats.org/officeDocument/2006/relationships/oleObject" Target="../embeddings/oleObject121.bin"/><Relationship Id="rId10" Type="http://schemas.openxmlformats.org/officeDocument/2006/relationships/image" Target="../media/image138.wmf"/><Relationship Id="rId4" Type="http://schemas.openxmlformats.org/officeDocument/2006/relationships/image" Target="../media/image136.wmf"/><Relationship Id="rId9" Type="http://schemas.openxmlformats.org/officeDocument/2006/relationships/oleObject" Target="../embeddings/oleObject123.bin"/></Relationships>
</file>

<file path=ppt/slides/_rels/slide33.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40.wmf"/><Relationship Id="rId5" Type="http://schemas.openxmlformats.org/officeDocument/2006/relationships/oleObject" Target="../embeddings/oleObject125.bin"/><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2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44.wmf"/><Relationship Id="rId5" Type="http://schemas.openxmlformats.org/officeDocument/2006/relationships/oleObject" Target="../embeddings/oleObject129.bin"/><Relationship Id="rId4" Type="http://schemas.openxmlformats.org/officeDocument/2006/relationships/image" Target="../media/image143.wmf"/></Relationships>
</file>

<file path=ppt/slides/_rels/slide3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145.wmf"/><Relationship Id="rId4" Type="http://schemas.openxmlformats.org/officeDocument/2006/relationships/oleObject" Target="../embeddings/oleObject130.bin"/></Relationships>
</file>

<file path=ppt/slides/_rels/slide3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xml"/><Relationship Id="rId4" Type="http://schemas.openxmlformats.org/officeDocument/2006/relationships/image" Target="../media/image149.png"/></Relationships>
</file>

<file path=ppt/slides/_rels/slide3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xml"/><Relationship Id="rId5" Type="http://schemas.openxmlformats.org/officeDocument/2006/relationships/image" Target="../media/image153.png"/><Relationship Id="rId4" Type="http://schemas.openxmlformats.org/officeDocument/2006/relationships/image" Target="../media/image152.png"/></Relationships>
</file>

<file path=ppt/slides/_rels/slide3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image" Target="../media/image155.wmf"/><Relationship Id="rId4" Type="http://schemas.openxmlformats.org/officeDocument/2006/relationships/oleObject" Target="../embeddings/oleObject13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5.jpeg"/><Relationship Id="rId10" Type="http://schemas.openxmlformats.org/officeDocument/2006/relationships/oleObject" Target="../embeddings/oleObject4.bin"/><Relationship Id="rId4" Type="http://schemas.openxmlformats.org/officeDocument/2006/relationships/image" Target="../media/image1.wmf"/><Relationship Id="rId9" Type="http://schemas.openxmlformats.org/officeDocument/2006/relationships/image" Target="../media/image3.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image" Target="../media/image161.png"/><Relationship Id="rId7" Type="http://schemas.openxmlformats.org/officeDocument/2006/relationships/image" Target="../media/image158.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133.bin"/><Relationship Id="rId11" Type="http://schemas.openxmlformats.org/officeDocument/2006/relationships/image" Target="../media/image160.wmf"/><Relationship Id="rId5" Type="http://schemas.openxmlformats.org/officeDocument/2006/relationships/image" Target="../media/image157.wmf"/><Relationship Id="rId10" Type="http://schemas.openxmlformats.org/officeDocument/2006/relationships/oleObject" Target="../embeddings/oleObject135.bin"/><Relationship Id="rId4" Type="http://schemas.openxmlformats.org/officeDocument/2006/relationships/oleObject" Target="../embeddings/oleObject132.bin"/><Relationship Id="rId9" Type="http://schemas.openxmlformats.org/officeDocument/2006/relationships/image" Target="../media/image159.wmf"/></Relationships>
</file>

<file path=ppt/slides/_rels/slide41.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image" Target="../media/image167.png"/><Relationship Id="rId7" Type="http://schemas.openxmlformats.org/officeDocument/2006/relationships/image" Target="../media/image165.wmf"/><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137.bin"/><Relationship Id="rId5" Type="http://schemas.openxmlformats.org/officeDocument/2006/relationships/image" Target="../media/image164.wmf"/><Relationship Id="rId4" Type="http://schemas.openxmlformats.org/officeDocument/2006/relationships/oleObject" Target="../embeddings/oleObject136.bin"/><Relationship Id="rId9" Type="http://schemas.openxmlformats.org/officeDocument/2006/relationships/image" Target="../media/image166.wmf"/></Relationships>
</file>

<file path=ppt/slides/_rels/slide43.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69.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40.bin"/><Relationship Id="rId5" Type="http://schemas.openxmlformats.org/officeDocument/2006/relationships/image" Target="../media/image168.wmf"/><Relationship Id="rId4" Type="http://schemas.openxmlformats.org/officeDocument/2006/relationships/oleObject" Target="../embeddings/oleObject139.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image" Target="../media/image174.png"/><Relationship Id="rId7" Type="http://schemas.openxmlformats.org/officeDocument/2006/relationships/image" Target="../media/image172.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42.bin"/><Relationship Id="rId5" Type="http://schemas.openxmlformats.org/officeDocument/2006/relationships/image" Target="../media/image171.wmf"/><Relationship Id="rId10" Type="http://schemas.openxmlformats.org/officeDocument/2006/relationships/image" Target="../media/image175.png"/><Relationship Id="rId4" Type="http://schemas.openxmlformats.org/officeDocument/2006/relationships/oleObject" Target="../embeddings/oleObject141.bin"/><Relationship Id="rId9" Type="http://schemas.openxmlformats.org/officeDocument/2006/relationships/image" Target="../media/image17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4.bin"/><Relationship Id="rId7" Type="http://schemas.openxmlformats.org/officeDocument/2006/relationships/image" Target="../media/image178.png"/><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177.wmf"/><Relationship Id="rId5" Type="http://schemas.openxmlformats.org/officeDocument/2006/relationships/oleObject" Target="../embeddings/oleObject145.bin"/><Relationship Id="rId4" Type="http://schemas.openxmlformats.org/officeDocument/2006/relationships/image" Target="../media/image176.wmf"/></Relationships>
</file>

<file path=ppt/slides/_rels/slide47.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1.xml"/><Relationship Id="rId1" Type="http://schemas.openxmlformats.org/officeDocument/2006/relationships/vmlDrawing" Target="../drawings/vmlDrawing37.vml"/><Relationship Id="rId5" Type="http://schemas.openxmlformats.org/officeDocument/2006/relationships/image" Target="../media/image181.png"/><Relationship Id="rId4" Type="http://schemas.openxmlformats.org/officeDocument/2006/relationships/image" Target="../media/image180.wmf"/></Relationships>
</file>

<file path=ppt/slides/_rels/slide49.x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183.wmf"/><Relationship Id="rId5" Type="http://schemas.openxmlformats.org/officeDocument/2006/relationships/oleObject" Target="../embeddings/oleObject148.bin"/><Relationship Id="rId4" Type="http://schemas.openxmlformats.org/officeDocument/2006/relationships/image" Target="../media/image18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image" Target="../media/image12.jpeg"/><Relationship Id="rId12"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6.bin"/><Relationship Id="rId15" Type="http://schemas.openxmlformats.org/officeDocument/2006/relationships/image" Target="../media/image11.wmf"/><Relationship Id="rId10" Type="http://schemas.openxmlformats.org/officeDocument/2006/relationships/oleObject" Target="../embeddings/oleObject8.bin"/><Relationship Id="rId4" Type="http://schemas.openxmlformats.org/officeDocument/2006/relationships/image" Target="../media/image6.wmf"/><Relationship Id="rId9" Type="http://schemas.openxmlformats.org/officeDocument/2006/relationships/image" Target="../media/image8.wmf"/><Relationship Id="rId1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oleObject" Target="../embeddings/oleObject150.bin"/><Relationship Id="rId7" Type="http://schemas.openxmlformats.org/officeDocument/2006/relationships/oleObject" Target="../embeddings/oleObject152.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186.wmf"/><Relationship Id="rId11" Type="http://schemas.openxmlformats.org/officeDocument/2006/relationships/image" Target="../media/image189.png"/><Relationship Id="rId5" Type="http://schemas.openxmlformats.org/officeDocument/2006/relationships/oleObject" Target="../embeddings/oleObject151.bin"/><Relationship Id="rId10" Type="http://schemas.openxmlformats.org/officeDocument/2006/relationships/image" Target="../media/image188.wmf"/><Relationship Id="rId4" Type="http://schemas.openxmlformats.org/officeDocument/2006/relationships/image" Target="../media/image185.wmf"/><Relationship Id="rId9" Type="http://schemas.openxmlformats.org/officeDocument/2006/relationships/oleObject" Target="../embeddings/oleObject15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oleObject" Target="../embeddings/oleObject154.bin"/><Relationship Id="rId7" Type="http://schemas.openxmlformats.org/officeDocument/2006/relationships/image" Target="../media/image191.w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155.bin"/><Relationship Id="rId11" Type="http://schemas.openxmlformats.org/officeDocument/2006/relationships/image" Target="../media/image193.wmf"/><Relationship Id="rId5" Type="http://schemas.openxmlformats.org/officeDocument/2006/relationships/image" Target="../media/image194.png"/><Relationship Id="rId10" Type="http://schemas.openxmlformats.org/officeDocument/2006/relationships/oleObject" Target="../embeddings/oleObject157.bin"/><Relationship Id="rId4" Type="http://schemas.openxmlformats.org/officeDocument/2006/relationships/image" Target="../media/image190.wmf"/><Relationship Id="rId9" Type="http://schemas.openxmlformats.org/officeDocument/2006/relationships/image" Target="../media/image192.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oleObject" Target="../embeddings/oleObject158.bin"/><Relationship Id="rId7" Type="http://schemas.openxmlformats.org/officeDocument/2006/relationships/image" Target="../media/image196.wmf"/><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159.bin"/><Relationship Id="rId5" Type="http://schemas.openxmlformats.org/officeDocument/2006/relationships/image" Target="../media/image198.png"/><Relationship Id="rId4" Type="http://schemas.openxmlformats.org/officeDocument/2006/relationships/image" Target="../media/image195.wmf"/><Relationship Id="rId9" Type="http://schemas.openxmlformats.org/officeDocument/2006/relationships/image" Target="../media/image197.wmf"/></Relationships>
</file>

<file path=ppt/slides/_rels/slide53.x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oleObject" Target="../embeddings/oleObject166.bin"/><Relationship Id="rId18" Type="http://schemas.openxmlformats.org/officeDocument/2006/relationships/image" Target="../media/image205.wmf"/><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202.wmf"/><Relationship Id="rId17" Type="http://schemas.openxmlformats.org/officeDocument/2006/relationships/oleObject" Target="../embeddings/oleObject168.bin"/><Relationship Id="rId2" Type="http://schemas.openxmlformats.org/officeDocument/2006/relationships/slideLayout" Target="../slideLayouts/slideLayout2.xml"/><Relationship Id="rId16" Type="http://schemas.openxmlformats.org/officeDocument/2006/relationships/image" Target="../media/image204.wmf"/><Relationship Id="rId1" Type="http://schemas.openxmlformats.org/officeDocument/2006/relationships/vmlDrawing" Target="../drawings/vmlDrawing42.vml"/><Relationship Id="rId6" Type="http://schemas.openxmlformats.org/officeDocument/2006/relationships/image" Target="../media/image199.wmf"/><Relationship Id="rId11" Type="http://schemas.openxmlformats.org/officeDocument/2006/relationships/oleObject" Target="../embeddings/oleObject165.bin"/><Relationship Id="rId5" Type="http://schemas.openxmlformats.org/officeDocument/2006/relationships/oleObject" Target="../embeddings/oleObject162.bin"/><Relationship Id="rId15" Type="http://schemas.openxmlformats.org/officeDocument/2006/relationships/oleObject" Target="../embeddings/oleObject167.bin"/><Relationship Id="rId10" Type="http://schemas.openxmlformats.org/officeDocument/2006/relationships/image" Target="../media/image201.wmf"/><Relationship Id="rId4" Type="http://schemas.openxmlformats.org/officeDocument/2006/relationships/image" Target="../media/image195.wmf"/><Relationship Id="rId9" Type="http://schemas.openxmlformats.org/officeDocument/2006/relationships/oleObject" Target="../embeddings/oleObject164.bin"/><Relationship Id="rId14" Type="http://schemas.openxmlformats.org/officeDocument/2006/relationships/image" Target="../media/image20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image" Target="../media/image210.png"/><Relationship Id="rId7" Type="http://schemas.openxmlformats.org/officeDocument/2006/relationships/image" Target="../media/image207.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70.bin"/><Relationship Id="rId11" Type="http://schemas.openxmlformats.org/officeDocument/2006/relationships/image" Target="../media/image209.wmf"/><Relationship Id="rId5" Type="http://schemas.openxmlformats.org/officeDocument/2006/relationships/image" Target="../media/image206.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208.wmf"/></Relationships>
</file>

<file path=ppt/slides/_rels/slide55.xml.rels><?xml version="1.0" encoding="UTF-8" standalone="yes"?>
<Relationships xmlns="http://schemas.openxmlformats.org/package/2006/relationships"><Relationship Id="rId8" Type="http://schemas.openxmlformats.org/officeDocument/2006/relationships/image" Target="../media/image213.wmf"/><Relationship Id="rId13" Type="http://schemas.openxmlformats.org/officeDocument/2006/relationships/oleObject" Target="../embeddings/oleObject178.bin"/><Relationship Id="rId3" Type="http://schemas.openxmlformats.org/officeDocument/2006/relationships/oleObject" Target="../embeddings/oleObject173.bin"/><Relationship Id="rId7" Type="http://schemas.openxmlformats.org/officeDocument/2006/relationships/oleObject" Target="../embeddings/oleObject175.bin"/><Relationship Id="rId12" Type="http://schemas.openxmlformats.org/officeDocument/2006/relationships/image" Target="../media/image215.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212.wmf"/><Relationship Id="rId11" Type="http://schemas.openxmlformats.org/officeDocument/2006/relationships/oleObject" Target="../embeddings/oleObject177.bin"/><Relationship Id="rId5" Type="http://schemas.openxmlformats.org/officeDocument/2006/relationships/oleObject" Target="../embeddings/oleObject174.bin"/><Relationship Id="rId10" Type="http://schemas.openxmlformats.org/officeDocument/2006/relationships/image" Target="../media/image214.wmf"/><Relationship Id="rId4" Type="http://schemas.openxmlformats.org/officeDocument/2006/relationships/image" Target="../media/image211.wmf"/><Relationship Id="rId9" Type="http://schemas.openxmlformats.org/officeDocument/2006/relationships/oleObject" Target="../embeddings/oleObject176.bin"/><Relationship Id="rId14" Type="http://schemas.openxmlformats.org/officeDocument/2006/relationships/image" Target="../media/image216.wmf"/></Relationships>
</file>

<file path=ppt/slides/_rels/slide56.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oleObject" Target="../embeddings/oleObject179.bin"/><Relationship Id="rId7" Type="http://schemas.openxmlformats.org/officeDocument/2006/relationships/oleObject" Target="../embeddings/oleObject181.bin"/><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image" Target="../media/image218.wmf"/><Relationship Id="rId5" Type="http://schemas.openxmlformats.org/officeDocument/2006/relationships/oleObject" Target="../embeddings/oleObject180.bin"/><Relationship Id="rId10" Type="http://schemas.openxmlformats.org/officeDocument/2006/relationships/image" Target="../media/image220.wmf"/><Relationship Id="rId4" Type="http://schemas.openxmlformats.org/officeDocument/2006/relationships/image" Target="../media/image217.wmf"/><Relationship Id="rId9" Type="http://schemas.openxmlformats.org/officeDocument/2006/relationships/oleObject" Target="../embeddings/oleObject182.bin"/></Relationships>
</file>

<file path=ppt/slides/_rels/slide57.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image" Target="../media/image224.png"/><Relationship Id="rId7" Type="http://schemas.openxmlformats.org/officeDocument/2006/relationships/oleObject" Target="../embeddings/oleObject184.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221.wmf"/><Relationship Id="rId5" Type="http://schemas.openxmlformats.org/officeDocument/2006/relationships/oleObject" Target="../embeddings/oleObject183.bin"/><Relationship Id="rId10" Type="http://schemas.openxmlformats.org/officeDocument/2006/relationships/image" Target="../media/image223.wmf"/><Relationship Id="rId4" Type="http://schemas.openxmlformats.org/officeDocument/2006/relationships/image" Target="../media/image225.png"/><Relationship Id="rId9" Type="http://schemas.openxmlformats.org/officeDocument/2006/relationships/oleObject" Target="../embeddings/oleObject185.bin"/></Relationships>
</file>

<file path=ppt/slides/_rels/slide58.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29.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87.bin"/><Relationship Id="rId5" Type="http://schemas.openxmlformats.org/officeDocument/2006/relationships/image" Target="../media/image228.wmf"/><Relationship Id="rId4" Type="http://schemas.openxmlformats.org/officeDocument/2006/relationships/oleObject" Target="../embeddings/oleObject186.bin"/></Relationships>
</file>

<file path=ppt/slides/_rels/slide61.x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oleObject" Target="../embeddings/oleObject193.bin"/><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image" Target="../media/image235.wmf"/><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image" Target="../media/image232.wmf"/><Relationship Id="rId11" Type="http://schemas.openxmlformats.org/officeDocument/2006/relationships/oleObject" Target="../embeddings/oleObject192.bin"/><Relationship Id="rId5" Type="http://schemas.openxmlformats.org/officeDocument/2006/relationships/oleObject" Target="../embeddings/oleObject189.bin"/><Relationship Id="rId10" Type="http://schemas.openxmlformats.org/officeDocument/2006/relationships/image" Target="../media/image234.wmf"/><Relationship Id="rId4" Type="http://schemas.openxmlformats.org/officeDocument/2006/relationships/image" Target="../media/image231.wmf"/><Relationship Id="rId9" Type="http://schemas.openxmlformats.org/officeDocument/2006/relationships/oleObject" Target="../embeddings/oleObject191.bin"/><Relationship Id="rId14" Type="http://schemas.openxmlformats.org/officeDocument/2006/relationships/image" Target="../media/image236.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96.bin"/><Relationship Id="rId13" Type="http://schemas.openxmlformats.org/officeDocument/2006/relationships/oleObject" Target="../embeddings/oleObject198.bin"/><Relationship Id="rId18" Type="http://schemas.openxmlformats.org/officeDocument/2006/relationships/oleObject" Target="../embeddings/oleObject200.bin"/><Relationship Id="rId26" Type="http://schemas.openxmlformats.org/officeDocument/2006/relationships/image" Target="../media/image246.wmf"/><Relationship Id="rId3" Type="http://schemas.openxmlformats.org/officeDocument/2006/relationships/oleObject" Target="../embeddings/oleObject194.bin"/><Relationship Id="rId21" Type="http://schemas.openxmlformats.org/officeDocument/2006/relationships/image" Target="../media/image244.wmf"/><Relationship Id="rId7" Type="http://schemas.openxmlformats.org/officeDocument/2006/relationships/image" Target="../media/image238.wmf"/><Relationship Id="rId12" Type="http://schemas.openxmlformats.org/officeDocument/2006/relationships/image" Target="../media/image240.wmf"/><Relationship Id="rId17" Type="http://schemas.openxmlformats.org/officeDocument/2006/relationships/image" Target="../media/image242.wmf"/><Relationship Id="rId25" Type="http://schemas.openxmlformats.org/officeDocument/2006/relationships/oleObject" Target="../embeddings/oleObject203.bin"/><Relationship Id="rId2" Type="http://schemas.openxmlformats.org/officeDocument/2006/relationships/slideLayout" Target="../slideLayouts/slideLayout7.xml"/><Relationship Id="rId16" Type="http://schemas.openxmlformats.org/officeDocument/2006/relationships/oleObject" Target="../embeddings/oleObject199.bin"/><Relationship Id="rId20" Type="http://schemas.openxmlformats.org/officeDocument/2006/relationships/oleObject" Target="../embeddings/oleObject201.bin"/><Relationship Id="rId1" Type="http://schemas.openxmlformats.org/officeDocument/2006/relationships/vmlDrawing" Target="../drawings/vmlDrawing49.vml"/><Relationship Id="rId6" Type="http://schemas.openxmlformats.org/officeDocument/2006/relationships/oleObject" Target="../embeddings/oleObject195.bin"/><Relationship Id="rId11" Type="http://schemas.openxmlformats.org/officeDocument/2006/relationships/oleObject" Target="../embeddings/Microsoft_Word_97_-_2003_Document2.doc"/><Relationship Id="rId24" Type="http://schemas.openxmlformats.org/officeDocument/2006/relationships/image" Target="../media/image245.emf"/><Relationship Id="rId5" Type="http://schemas.openxmlformats.org/officeDocument/2006/relationships/image" Target="../media/image237.emf"/><Relationship Id="rId15" Type="http://schemas.openxmlformats.org/officeDocument/2006/relationships/image" Target="../media/image241.wmf"/><Relationship Id="rId23" Type="http://schemas.openxmlformats.org/officeDocument/2006/relationships/oleObject" Target="../embeddings/Microsoft_Excel_97-2003_Worksheet4.xls"/><Relationship Id="rId10" Type="http://schemas.openxmlformats.org/officeDocument/2006/relationships/oleObject" Target="../embeddings/oleObject197.bin"/><Relationship Id="rId19" Type="http://schemas.openxmlformats.org/officeDocument/2006/relationships/image" Target="../media/image243.wmf"/><Relationship Id="rId4" Type="http://schemas.openxmlformats.org/officeDocument/2006/relationships/oleObject" Target="../embeddings/Microsoft_Excel_97-2003_Worksheet1.xls"/><Relationship Id="rId9" Type="http://schemas.openxmlformats.org/officeDocument/2006/relationships/image" Target="../media/image239.wmf"/><Relationship Id="rId14" Type="http://schemas.openxmlformats.org/officeDocument/2006/relationships/oleObject" Target="../embeddings/Microsoft_Word_97_-_2003_Document3.doc"/><Relationship Id="rId22" Type="http://schemas.openxmlformats.org/officeDocument/2006/relationships/oleObject" Target="../embeddings/oleObject202.bin"/></Relationships>
</file>

<file path=ppt/slides/_rels/slide63.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252.wmf"/><Relationship Id="rId13"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6.bin"/><Relationship Id="rId12" Type="http://schemas.openxmlformats.org/officeDocument/2006/relationships/image" Target="../media/image254.wmf"/><Relationship Id="rId2" Type="http://schemas.openxmlformats.org/officeDocument/2006/relationships/slideLayout" Target="../slideLayouts/slideLayout1.xml"/><Relationship Id="rId16" Type="http://schemas.openxmlformats.org/officeDocument/2006/relationships/image" Target="../media/image256.wmf"/><Relationship Id="rId1" Type="http://schemas.openxmlformats.org/officeDocument/2006/relationships/vmlDrawing" Target="../drawings/vmlDrawing50.vml"/><Relationship Id="rId6" Type="http://schemas.openxmlformats.org/officeDocument/2006/relationships/image" Target="../media/image251.wmf"/><Relationship Id="rId11" Type="http://schemas.openxmlformats.org/officeDocument/2006/relationships/oleObject" Target="../embeddings/oleObject208.bin"/><Relationship Id="rId5" Type="http://schemas.openxmlformats.org/officeDocument/2006/relationships/oleObject" Target="../embeddings/oleObject205.bin"/><Relationship Id="rId15" Type="http://schemas.openxmlformats.org/officeDocument/2006/relationships/oleObject" Target="../embeddings/oleObject210.bin"/><Relationship Id="rId10" Type="http://schemas.openxmlformats.org/officeDocument/2006/relationships/image" Target="../media/image253.wmf"/><Relationship Id="rId4" Type="http://schemas.openxmlformats.org/officeDocument/2006/relationships/image" Target="../media/image250.wmf"/><Relationship Id="rId9" Type="http://schemas.openxmlformats.org/officeDocument/2006/relationships/oleObject" Target="../embeddings/oleObject207.bin"/><Relationship Id="rId14" Type="http://schemas.openxmlformats.org/officeDocument/2006/relationships/image" Target="../media/image255.wmf"/></Relationships>
</file>

<file path=ppt/slides/_rels/slide67.xml.rels><?xml version="1.0" encoding="UTF-8" standalone="yes"?>
<Relationships xmlns="http://schemas.openxmlformats.org/package/2006/relationships"><Relationship Id="rId8" Type="http://schemas.openxmlformats.org/officeDocument/2006/relationships/image" Target="../media/image259.wmf"/><Relationship Id="rId3" Type="http://schemas.openxmlformats.org/officeDocument/2006/relationships/oleObject" Target="../embeddings/oleObject211.bin"/><Relationship Id="rId7" Type="http://schemas.openxmlformats.org/officeDocument/2006/relationships/oleObject" Target="../embeddings/oleObject213.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258.wmf"/><Relationship Id="rId11" Type="http://schemas.openxmlformats.org/officeDocument/2006/relationships/image" Target="../media/image260.emf"/><Relationship Id="rId5" Type="http://schemas.openxmlformats.org/officeDocument/2006/relationships/oleObject" Target="../embeddings/oleObject212.bin"/><Relationship Id="rId10" Type="http://schemas.openxmlformats.org/officeDocument/2006/relationships/oleObject" Target="../embeddings/Microsoft_Word_97_-_2003_Document5.doc"/><Relationship Id="rId4" Type="http://schemas.openxmlformats.org/officeDocument/2006/relationships/image" Target="../media/image257.wmf"/><Relationship Id="rId9" Type="http://schemas.openxmlformats.org/officeDocument/2006/relationships/oleObject" Target="../embeddings/oleObject214.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image" Target="../media/image261.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oleObject" Target="../embeddings/oleObject216.bin"/><Relationship Id="rId7" Type="http://schemas.openxmlformats.org/officeDocument/2006/relationships/image" Target="../media/image266.png"/><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63.wmf"/><Relationship Id="rId11" Type="http://schemas.openxmlformats.org/officeDocument/2006/relationships/image" Target="../media/image265.wmf"/><Relationship Id="rId5" Type="http://schemas.openxmlformats.org/officeDocument/2006/relationships/oleObject" Target="../embeddings/oleObject217.bin"/><Relationship Id="rId10" Type="http://schemas.openxmlformats.org/officeDocument/2006/relationships/oleObject" Target="../embeddings/oleObject219.bin"/><Relationship Id="rId4" Type="http://schemas.openxmlformats.org/officeDocument/2006/relationships/image" Target="../media/image262.wmf"/><Relationship Id="rId9" Type="http://schemas.openxmlformats.org/officeDocument/2006/relationships/image" Target="../media/image264.w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70.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oleObject" Target="../embeddings/oleObject220.bin"/><Relationship Id="rId7" Type="http://schemas.openxmlformats.org/officeDocument/2006/relationships/hyperlink" Target="http://res-nlp.univ-lemans.fr/NLP_C_M02_G02/res/fig_35.png" TargetMode="External"/><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image" Target="../media/image268.wmf"/><Relationship Id="rId5" Type="http://schemas.openxmlformats.org/officeDocument/2006/relationships/oleObject" Target="../embeddings/oleObject221.bin"/><Relationship Id="rId4" Type="http://schemas.openxmlformats.org/officeDocument/2006/relationships/image" Target="../media/image267.wmf"/></Relationships>
</file>

<file path=ppt/slides/_rels/slide71.xml.rels><?xml version="1.0" encoding="UTF-8" standalone="yes"?>
<Relationships xmlns="http://schemas.openxmlformats.org/package/2006/relationships"><Relationship Id="rId8" Type="http://schemas.openxmlformats.org/officeDocument/2006/relationships/image" Target="../media/image272.wmf"/><Relationship Id="rId13" Type="http://schemas.openxmlformats.org/officeDocument/2006/relationships/oleObject" Target="../embeddings/oleObject226.bin"/><Relationship Id="rId3" Type="http://schemas.openxmlformats.org/officeDocument/2006/relationships/oleObject" Target="../embeddings/oleObject222.bin"/><Relationship Id="rId7" Type="http://schemas.openxmlformats.org/officeDocument/2006/relationships/oleObject" Target="../embeddings/oleObject224.bin"/><Relationship Id="rId12" Type="http://schemas.openxmlformats.org/officeDocument/2006/relationships/image" Target="../media/image273.wmf"/><Relationship Id="rId2" Type="http://schemas.openxmlformats.org/officeDocument/2006/relationships/slideLayout" Target="../slideLayouts/slideLayout1.xml"/><Relationship Id="rId1" Type="http://schemas.openxmlformats.org/officeDocument/2006/relationships/vmlDrawing" Target="../drawings/vmlDrawing55.vml"/><Relationship Id="rId6" Type="http://schemas.openxmlformats.org/officeDocument/2006/relationships/image" Target="../media/image271.wmf"/><Relationship Id="rId11" Type="http://schemas.openxmlformats.org/officeDocument/2006/relationships/oleObject" Target="../embeddings/oleObject225.bin"/><Relationship Id="rId5" Type="http://schemas.openxmlformats.org/officeDocument/2006/relationships/oleObject" Target="../embeddings/oleObject223.bin"/><Relationship Id="rId10" Type="http://schemas.openxmlformats.org/officeDocument/2006/relationships/image" Target="../media/image269.png"/><Relationship Id="rId4" Type="http://schemas.openxmlformats.org/officeDocument/2006/relationships/image" Target="../media/image270.wmf"/><Relationship Id="rId9" Type="http://schemas.openxmlformats.org/officeDocument/2006/relationships/hyperlink" Target="http://res-nlp.univ-lemans.fr/NLP_C_M02_G02/res/fig_35.png" TargetMode="External"/><Relationship Id="rId14" Type="http://schemas.openxmlformats.org/officeDocument/2006/relationships/image" Target="../media/image274.wmf"/></Relationships>
</file>

<file path=ppt/slides/_rels/slide72.xml.rels><?xml version="1.0" encoding="UTF-8" standalone="yes"?>
<Relationships xmlns="http://schemas.openxmlformats.org/package/2006/relationships"><Relationship Id="rId8" Type="http://schemas.openxmlformats.org/officeDocument/2006/relationships/image" Target="../media/image277.png"/><Relationship Id="rId3" Type="http://schemas.openxmlformats.org/officeDocument/2006/relationships/oleObject" Target="../embeddings/oleObject227.bin"/><Relationship Id="rId7" Type="http://schemas.openxmlformats.org/officeDocument/2006/relationships/hyperlink" Target="http://res-nlp.univ-lemans.fr/NLP_C_M02_G02/res/fig_36.png" TargetMode="External"/><Relationship Id="rId2" Type="http://schemas.openxmlformats.org/officeDocument/2006/relationships/slideLayout" Target="../slideLayouts/slideLayout1.xml"/><Relationship Id="rId1" Type="http://schemas.openxmlformats.org/officeDocument/2006/relationships/vmlDrawing" Target="../drawings/vmlDrawing56.vml"/><Relationship Id="rId6" Type="http://schemas.openxmlformats.org/officeDocument/2006/relationships/image" Target="../media/image276.wmf"/><Relationship Id="rId5" Type="http://schemas.openxmlformats.org/officeDocument/2006/relationships/oleObject" Target="../embeddings/oleObject228.bin"/><Relationship Id="rId4" Type="http://schemas.openxmlformats.org/officeDocument/2006/relationships/image" Target="../media/image275.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278.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1.xml"/><Relationship Id="rId1" Type="http://schemas.openxmlformats.org/officeDocument/2006/relationships/vmlDrawing" Target="../drawings/vmlDrawing58.vml"/><Relationship Id="rId4" Type="http://schemas.openxmlformats.org/officeDocument/2006/relationships/image" Target="../media/image279.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33.bin"/><Relationship Id="rId13" Type="http://schemas.openxmlformats.org/officeDocument/2006/relationships/oleObject" Target="../embeddings/oleObject235.bin"/><Relationship Id="rId18" Type="http://schemas.openxmlformats.org/officeDocument/2006/relationships/oleObject" Target="../embeddings/oleObject238.bin"/><Relationship Id="rId3" Type="http://schemas.openxmlformats.org/officeDocument/2006/relationships/image" Target="../media/image287.png"/><Relationship Id="rId7" Type="http://schemas.openxmlformats.org/officeDocument/2006/relationships/image" Target="../media/image281.wmf"/><Relationship Id="rId12" Type="http://schemas.openxmlformats.org/officeDocument/2006/relationships/image" Target="../media/image288.png"/><Relationship Id="rId17" Type="http://schemas.openxmlformats.org/officeDocument/2006/relationships/image" Target="../media/image285.wmf"/><Relationship Id="rId2" Type="http://schemas.openxmlformats.org/officeDocument/2006/relationships/slideLayout" Target="../slideLayouts/slideLayout1.xml"/><Relationship Id="rId16" Type="http://schemas.openxmlformats.org/officeDocument/2006/relationships/oleObject" Target="../embeddings/oleObject237.bin"/><Relationship Id="rId1" Type="http://schemas.openxmlformats.org/officeDocument/2006/relationships/vmlDrawing" Target="../drawings/vmlDrawing59.vml"/><Relationship Id="rId6" Type="http://schemas.openxmlformats.org/officeDocument/2006/relationships/oleObject" Target="../embeddings/oleObject232.bin"/><Relationship Id="rId11" Type="http://schemas.openxmlformats.org/officeDocument/2006/relationships/image" Target="../media/image283.wmf"/><Relationship Id="rId5" Type="http://schemas.openxmlformats.org/officeDocument/2006/relationships/image" Target="../media/image280.wmf"/><Relationship Id="rId15" Type="http://schemas.openxmlformats.org/officeDocument/2006/relationships/image" Target="../media/image284.wmf"/><Relationship Id="rId10" Type="http://schemas.openxmlformats.org/officeDocument/2006/relationships/oleObject" Target="../embeddings/oleObject234.bin"/><Relationship Id="rId19" Type="http://schemas.openxmlformats.org/officeDocument/2006/relationships/image" Target="../media/image286.wmf"/><Relationship Id="rId4" Type="http://schemas.openxmlformats.org/officeDocument/2006/relationships/oleObject" Target="../embeddings/oleObject231.bin"/><Relationship Id="rId9" Type="http://schemas.openxmlformats.org/officeDocument/2006/relationships/image" Target="../media/image282.wmf"/><Relationship Id="rId14" Type="http://schemas.openxmlformats.org/officeDocument/2006/relationships/oleObject" Target="../embeddings/oleObject236.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41.bin"/><Relationship Id="rId13" Type="http://schemas.openxmlformats.org/officeDocument/2006/relationships/oleObject" Target="../embeddings/oleObject243.bin"/><Relationship Id="rId18" Type="http://schemas.openxmlformats.org/officeDocument/2006/relationships/image" Target="../media/image292.wmf"/><Relationship Id="rId3" Type="http://schemas.openxmlformats.org/officeDocument/2006/relationships/image" Target="../media/image293.png"/><Relationship Id="rId7" Type="http://schemas.openxmlformats.org/officeDocument/2006/relationships/image" Target="../media/image281.wmf"/><Relationship Id="rId12" Type="http://schemas.openxmlformats.org/officeDocument/2006/relationships/image" Target="../media/image294.png"/><Relationship Id="rId17" Type="http://schemas.openxmlformats.org/officeDocument/2006/relationships/oleObject" Target="../embeddings/oleObject246.bin"/><Relationship Id="rId2" Type="http://schemas.openxmlformats.org/officeDocument/2006/relationships/slideLayout" Target="../slideLayouts/slideLayout1.xml"/><Relationship Id="rId16" Type="http://schemas.openxmlformats.org/officeDocument/2006/relationships/image" Target="../media/image291.wmf"/><Relationship Id="rId1" Type="http://schemas.openxmlformats.org/officeDocument/2006/relationships/vmlDrawing" Target="../drawings/vmlDrawing60.vml"/><Relationship Id="rId6" Type="http://schemas.openxmlformats.org/officeDocument/2006/relationships/oleObject" Target="../embeddings/oleObject240.bin"/><Relationship Id="rId11" Type="http://schemas.openxmlformats.org/officeDocument/2006/relationships/image" Target="../media/image290.wmf"/><Relationship Id="rId5" Type="http://schemas.openxmlformats.org/officeDocument/2006/relationships/image" Target="../media/image280.wmf"/><Relationship Id="rId15" Type="http://schemas.openxmlformats.org/officeDocument/2006/relationships/oleObject" Target="../embeddings/oleObject245.bin"/><Relationship Id="rId10" Type="http://schemas.openxmlformats.org/officeDocument/2006/relationships/oleObject" Target="../embeddings/oleObject242.bin"/><Relationship Id="rId4" Type="http://schemas.openxmlformats.org/officeDocument/2006/relationships/oleObject" Target="../embeddings/oleObject239.bin"/><Relationship Id="rId9" Type="http://schemas.openxmlformats.org/officeDocument/2006/relationships/image" Target="../media/image289.wmf"/><Relationship Id="rId14" Type="http://schemas.openxmlformats.org/officeDocument/2006/relationships/oleObject" Target="../embeddings/oleObject244.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49.bin"/><Relationship Id="rId13" Type="http://schemas.openxmlformats.org/officeDocument/2006/relationships/oleObject" Target="../embeddings/oleObject251.bin"/><Relationship Id="rId18" Type="http://schemas.openxmlformats.org/officeDocument/2006/relationships/image" Target="../media/image301.wmf"/><Relationship Id="rId3" Type="http://schemas.openxmlformats.org/officeDocument/2006/relationships/image" Target="../media/image302.png"/><Relationship Id="rId7" Type="http://schemas.openxmlformats.org/officeDocument/2006/relationships/image" Target="../media/image296.wmf"/><Relationship Id="rId12" Type="http://schemas.openxmlformats.org/officeDocument/2006/relationships/image" Target="../media/image303.png"/><Relationship Id="rId17" Type="http://schemas.openxmlformats.org/officeDocument/2006/relationships/oleObject" Target="../embeddings/oleObject253.bin"/><Relationship Id="rId2" Type="http://schemas.openxmlformats.org/officeDocument/2006/relationships/slideLayout" Target="../slideLayouts/slideLayout1.xml"/><Relationship Id="rId16" Type="http://schemas.openxmlformats.org/officeDocument/2006/relationships/image" Target="../media/image300.wmf"/><Relationship Id="rId20" Type="http://schemas.openxmlformats.org/officeDocument/2006/relationships/image" Target="../media/image281.wmf"/><Relationship Id="rId1" Type="http://schemas.openxmlformats.org/officeDocument/2006/relationships/vmlDrawing" Target="../drawings/vmlDrawing61.vml"/><Relationship Id="rId6" Type="http://schemas.openxmlformats.org/officeDocument/2006/relationships/oleObject" Target="../embeddings/oleObject248.bin"/><Relationship Id="rId11" Type="http://schemas.openxmlformats.org/officeDocument/2006/relationships/image" Target="../media/image298.wmf"/><Relationship Id="rId5" Type="http://schemas.openxmlformats.org/officeDocument/2006/relationships/image" Target="../media/image295.wmf"/><Relationship Id="rId15" Type="http://schemas.openxmlformats.org/officeDocument/2006/relationships/oleObject" Target="../embeddings/oleObject252.bin"/><Relationship Id="rId10" Type="http://schemas.openxmlformats.org/officeDocument/2006/relationships/oleObject" Target="../embeddings/oleObject250.bin"/><Relationship Id="rId19" Type="http://schemas.openxmlformats.org/officeDocument/2006/relationships/oleObject" Target="../embeddings/oleObject254.bin"/><Relationship Id="rId4" Type="http://schemas.openxmlformats.org/officeDocument/2006/relationships/oleObject" Target="../embeddings/oleObject247.bin"/><Relationship Id="rId9" Type="http://schemas.openxmlformats.org/officeDocument/2006/relationships/image" Target="../media/image297.wmf"/><Relationship Id="rId14" Type="http://schemas.openxmlformats.org/officeDocument/2006/relationships/image" Target="../media/image299.wmf"/></Relationships>
</file>

<file path=ppt/slides/_rels/slide78.xml.rels><?xml version="1.0" encoding="UTF-8" standalone="yes"?>
<Relationships xmlns="http://schemas.openxmlformats.org/package/2006/relationships"><Relationship Id="rId2" Type="http://schemas.openxmlformats.org/officeDocument/2006/relationships/image" Target="../media/image30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image" Target="../media/image305.png"/><Relationship Id="rId1" Type="http://schemas.openxmlformats.org/officeDocument/2006/relationships/slideLayout" Target="../slideLayouts/slideLayout2.xml"/><Relationship Id="rId4" Type="http://schemas.openxmlformats.org/officeDocument/2006/relationships/image" Target="../media/image30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0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312.wmf"/><Relationship Id="rId3" Type="http://schemas.openxmlformats.org/officeDocument/2006/relationships/oleObject" Target="../embeddings/oleObject255.bin"/><Relationship Id="rId7" Type="http://schemas.openxmlformats.org/officeDocument/2006/relationships/oleObject" Target="../embeddings/oleObject257.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311.wmf"/><Relationship Id="rId5" Type="http://schemas.openxmlformats.org/officeDocument/2006/relationships/oleObject" Target="../embeddings/oleObject256.bin"/><Relationship Id="rId4" Type="http://schemas.openxmlformats.org/officeDocument/2006/relationships/image" Target="../media/image310.wmf"/></Relationships>
</file>

<file path=ppt/slides/_rels/slide83.xml.rels><?xml version="1.0" encoding="UTF-8" standalone="yes"?>
<Relationships xmlns="http://schemas.openxmlformats.org/package/2006/relationships"><Relationship Id="rId8" Type="http://schemas.openxmlformats.org/officeDocument/2006/relationships/image" Target="../media/image315.wmf"/><Relationship Id="rId3" Type="http://schemas.openxmlformats.org/officeDocument/2006/relationships/oleObject" Target="../embeddings/oleObject258.bin"/><Relationship Id="rId7" Type="http://schemas.openxmlformats.org/officeDocument/2006/relationships/oleObject" Target="../embeddings/oleObject260.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314.wmf"/><Relationship Id="rId5" Type="http://schemas.openxmlformats.org/officeDocument/2006/relationships/oleObject" Target="../embeddings/oleObject259.bin"/><Relationship Id="rId10" Type="http://schemas.openxmlformats.org/officeDocument/2006/relationships/image" Target="../media/image316.wmf"/><Relationship Id="rId4" Type="http://schemas.openxmlformats.org/officeDocument/2006/relationships/image" Target="../media/image313.wmf"/><Relationship Id="rId9" Type="http://schemas.openxmlformats.org/officeDocument/2006/relationships/oleObject" Target="../embeddings/oleObject261.bin"/></Relationships>
</file>

<file path=ppt/slides/_rels/slide84.xml.rels><?xml version="1.0" encoding="UTF-8" standalone="yes"?>
<Relationships xmlns="http://schemas.openxmlformats.org/package/2006/relationships"><Relationship Id="rId8" Type="http://schemas.openxmlformats.org/officeDocument/2006/relationships/image" Target="../media/image316.wmf"/><Relationship Id="rId3" Type="http://schemas.openxmlformats.org/officeDocument/2006/relationships/oleObject" Target="../embeddings/oleObject262.bin"/><Relationship Id="rId7" Type="http://schemas.openxmlformats.org/officeDocument/2006/relationships/oleObject" Target="../embeddings/oleObject264.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318.wmf"/><Relationship Id="rId5" Type="http://schemas.openxmlformats.org/officeDocument/2006/relationships/oleObject" Target="../embeddings/oleObject263.bin"/><Relationship Id="rId4" Type="http://schemas.openxmlformats.org/officeDocument/2006/relationships/image" Target="../media/image317.wmf"/></Relationships>
</file>

<file path=ppt/slides/_rels/slide85.xml.rels><?xml version="1.0" encoding="UTF-8" standalone="yes"?>
<Relationships xmlns="http://schemas.openxmlformats.org/package/2006/relationships"><Relationship Id="rId8" Type="http://schemas.openxmlformats.org/officeDocument/2006/relationships/image" Target="../media/image321.wmf"/><Relationship Id="rId3" Type="http://schemas.openxmlformats.org/officeDocument/2006/relationships/oleObject" Target="../embeddings/oleObject265.bin"/><Relationship Id="rId7" Type="http://schemas.openxmlformats.org/officeDocument/2006/relationships/oleObject" Target="../embeddings/oleObject267.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320.wmf"/><Relationship Id="rId5" Type="http://schemas.openxmlformats.org/officeDocument/2006/relationships/oleObject" Target="../embeddings/oleObject266.bin"/><Relationship Id="rId10" Type="http://schemas.openxmlformats.org/officeDocument/2006/relationships/image" Target="../media/image322.wmf"/><Relationship Id="rId4" Type="http://schemas.openxmlformats.org/officeDocument/2006/relationships/image" Target="../media/image319.wmf"/><Relationship Id="rId9" Type="http://schemas.openxmlformats.org/officeDocument/2006/relationships/oleObject" Target="../embeddings/oleObject268.bin"/></Relationships>
</file>

<file path=ppt/slides/_rels/slide86.xml.rels><?xml version="1.0" encoding="UTF-8" standalone="yes"?>
<Relationships xmlns="http://schemas.openxmlformats.org/package/2006/relationships"><Relationship Id="rId8" Type="http://schemas.openxmlformats.org/officeDocument/2006/relationships/image" Target="../media/image325.wmf"/><Relationship Id="rId3" Type="http://schemas.openxmlformats.org/officeDocument/2006/relationships/oleObject" Target="../embeddings/oleObject269.bin"/><Relationship Id="rId7" Type="http://schemas.openxmlformats.org/officeDocument/2006/relationships/oleObject" Target="../embeddings/oleObject271.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324.wmf"/><Relationship Id="rId5" Type="http://schemas.openxmlformats.org/officeDocument/2006/relationships/oleObject" Target="../embeddings/oleObject270.bin"/><Relationship Id="rId10" Type="http://schemas.openxmlformats.org/officeDocument/2006/relationships/image" Target="../media/image326.wmf"/><Relationship Id="rId4" Type="http://schemas.openxmlformats.org/officeDocument/2006/relationships/image" Target="../media/image323.wmf"/><Relationship Id="rId9" Type="http://schemas.openxmlformats.org/officeDocument/2006/relationships/oleObject" Target="../embeddings/oleObject272.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73.bin"/><Relationship Id="rId2" Type="http://schemas.openxmlformats.org/officeDocument/2006/relationships/slideLayout" Target="../slideLayouts/slideLayout2.xml"/><Relationship Id="rId1" Type="http://schemas.openxmlformats.org/officeDocument/2006/relationships/vmlDrawing" Target="../drawings/vmlDrawing67.vml"/><Relationship Id="rId5" Type="http://schemas.openxmlformats.org/officeDocument/2006/relationships/image" Target="../media/image328.png"/><Relationship Id="rId4" Type="http://schemas.openxmlformats.org/officeDocument/2006/relationships/image" Target="../media/image327.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wmf"/><Relationship Id="rId3" Type="http://schemas.openxmlformats.org/officeDocument/2006/relationships/image" Target="../media/image30.jpeg"/><Relationship Id="rId7" Type="http://schemas.openxmlformats.org/officeDocument/2006/relationships/image" Target="../media/image25.wmf"/><Relationship Id="rId12" Type="http://schemas.openxmlformats.org/officeDocument/2006/relationships/oleObject" Target="../embeddings/oleObject19.bin"/><Relationship Id="rId2" Type="http://schemas.openxmlformats.org/officeDocument/2006/relationships/slideLayout" Target="../slideLayouts/slideLayout1.xml"/><Relationship Id="rId16" Type="http://schemas.openxmlformats.org/officeDocument/2006/relationships/image" Target="../media/image29.wmf"/><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oleObject" Target="../embeddings/oleObject20.bin"/><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6.wmf"/><Relationship Id="rId14" Type="http://schemas.openxmlformats.org/officeDocument/2006/relationships/image" Target="../media/image3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331.wmf"/><Relationship Id="rId13" Type="http://schemas.openxmlformats.org/officeDocument/2006/relationships/oleObject" Target="../embeddings/oleObject279.bin"/><Relationship Id="rId3" Type="http://schemas.openxmlformats.org/officeDocument/2006/relationships/oleObject" Target="../embeddings/oleObject274.bin"/><Relationship Id="rId7" Type="http://schemas.openxmlformats.org/officeDocument/2006/relationships/oleObject" Target="../embeddings/oleObject276.bin"/><Relationship Id="rId12" Type="http://schemas.openxmlformats.org/officeDocument/2006/relationships/image" Target="../media/image333.wmf"/><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330.wmf"/><Relationship Id="rId11" Type="http://schemas.openxmlformats.org/officeDocument/2006/relationships/oleObject" Target="../embeddings/oleObject278.bin"/><Relationship Id="rId5" Type="http://schemas.openxmlformats.org/officeDocument/2006/relationships/oleObject" Target="../embeddings/oleObject275.bin"/><Relationship Id="rId10" Type="http://schemas.openxmlformats.org/officeDocument/2006/relationships/image" Target="../media/image332.wmf"/><Relationship Id="rId4" Type="http://schemas.openxmlformats.org/officeDocument/2006/relationships/image" Target="../media/image329.wmf"/><Relationship Id="rId9" Type="http://schemas.openxmlformats.org/officeDocument/2006/relationships/oleObject" Target="../embeddings/oleObject277.bin"/><Relationship Id="rId14" Type="http://schemas.openxmlformats.org/officeDocument/2006/relationships/image" Target="../media/image334.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82.bin"/><Relationship Id="rId3" Type="http://schemas.openxmlformats.org/officeDocument/2006/relationships/image" Target="../media/image339.png"/><Relationship Id="rId7" Type="http://schemas.openxmlformats.org/officeDocument/2006/relationships/image" Target="../media/image336.wmf"/><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281.bin"/><Relationship Id="rId11" Type="http://schemas.openxmlformats.org/officeDocument/2006/relationships/image" Target="../media/image338.wmf"/><Relationship Id="rId5" Type="http://schemas.openxmlformats.org/officeDocument/2006/relationships/image" Target="../media/image335.wmf"/><Relationship Id="rId10" Type="http://schemas.openxmlformats.org/officeDocument/2006/relationships/oleObject" Target="../embeddings/oleObject283.bin"/><Relationship Id="rId4" Type="http://schemas.openxmlformats.org/officeDocument/2006/relationships/oleObject" Target="../embeddings/oleObject280.bin"/><Relationship Id="rId9" Type="http://schemas.openxmlformats.org/officeDocument/2006/relationships/image" Target="../media/image337.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342.wmf"/><Relationship Id="rId13" Type="http://schemas.openxmlformats.org/officeDocument/2006/relationships/oleObject" Target="../embeddings/oleObject289.bin"/><Relationship Id="rId3" Type="http://schemas.openxmlformats.org/officeDocument/2006/relationships/oleObject" Target="../embeddings/oleObject284.bin"/><Relationship Id="rId7" Type="http://schemas.openxmlformats.org/officeDocument/2006/relationships/oleObject" Target="../embeddings/oleObject286.bin"/><Relationship Id="rId12" Type="http://schemas.openxmlformats.org/officeDocument/2006/relationships/image" Target="../media/image344.wmf"/><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341.wmf"/><Relationship Id="rId11" Type="http://schemas.openxmlformats.org/officeDocument/2006/relationships/oleObject" Target="../embeddings/oleObject288.bin"/><Relationship Id="rId5" Type="http://schemas.openxmlformats.org/officeDocument/2006/relationships/oleObject" Target="../embeddings/oleObject285.bin"/><Relationship Id="rId10" Type="http://schemas.openxmlformats.org/officeDocument/2006/relationships/image" Target="../media/image343.wmf"/><Relationship Id="rId4" Type="http://schemas.openxmlformats.org/officeDocument/2006/relationships/image" Target="../media/image340.wmf"/><Relationship Id="rId9" Type="http://schemas.openxmlformats.org/officeDocument/2006/relationships/oleObject" Target="../embeddings/oleObject287.bin"/><Relationship Id="rId14" Type="http://schemas.openxmlformats.org/officeDocument/2006/relationships/image" Target="../media/image345.wmf"/></Relationships>
</file>

<file path=ppt/slides/_rels/slide98.xml.rels><?xml version="1.0" encoding="UTF-8" standalone="yes"?>
<Relationships xmlns="http://schemas.openxmlformats.org/package/2006/relationships"><Relationship Id="rId8" Type="http://schemas.openxmlformats.org/officeDocument/2006/relationships/image" Target="../media/image348.wmf"/><Relationship Id="rId13" Type="http://schemas.openxmlformats.org/officeDocument/2006/relationships/oleObject" Target="../embeddings/oleObject295.bin"/><Relationship Id="rId3" Type="http://schemas.openxmlformats.org/officeDocument/2006/relationships/oleObject" Target="../embeddings/oleObject290.bin"/><Relationship Id="rId7" Type="http://schemas.openxmlformats.org/officeDocument/2006/relationships/oleObject" Target="../embeddings/oleObject292.bin"/><Relationship Id="rId12" Type="http://schemas.openxmlformats.org/officeDocument/2006/relationships/image" Target="../media/image350.wmf"/><Relationship Id="rId2" Type="http://schemas.openxmlformats.org/officeDocument/2006/relationships/slideLayout" Target="../slideLayouts/slideLayout7.xml"/><Relationship Id="rId16" Type="http://schemas.openxmlformats.org/officeDocument/2006/relationships/image" Target="../media/image352.wmf"/><Relationship Id="rId1" Type="http://schemas.openxmlformats.org/officeDocument/2006/relationships/vmlDrawing" Target="../drawings/vmlDrawing71.vml"/><Relationship Id="rId6" Type="http://schemas.openxmlformats.org/officeDocument/2006/relationships/image" Target="../media/image347.wmf"/><Relationship Id="rId11" Type="http://schemas.openxmlformats.org/officeDocument/2006/relationships/oleObject" Target="../embeddings/oleObject294.bin"/><Relationship Id="rId5" Type="http://schemas.openxmlformats.org/officeDocument/2006/relationships/oleObject" Target="../embeddings/oleObject291.bin"/><Relationship Id="rId15" Type="http://schemas.openxmlformats.org/officeDocument/2006/relationships/oleObject" Target="../embeddings/oleObject296.bin"/><Relationship Id="rId10" Type="http://schemas.openxmlformats.org/officeDocument/2006/relationships/image" Target="../media/image349.wmf"/><Relationship Id="rId4" Type="http://schemas.openxmlformats.org/officeDocument/2006/relationships/image" Target="../media/image346.wmf"/><Relationship Id="rId9" Type="http://schemas.openxmlformats.org/officeDocument/2006/relationships/oleObject" Target="../embeddings/oleObject293.bin"/><Relationship Id="rId14" Type="http://schemas.openxmlformats.org/officeDocument/2006/relationships/image" Target="../media/image351.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97.bin"/><Relationship Id="rId2" Type="http://schemas.openxmlformats.org/officeDocument/2006/relationships/slideLayout" Target="../slideLayouts/slideLayout2.xml"/><Relationship Id="rId1" Type="http://schemas.openxmlformats.org/officeDocument/2006/relationships/vmlDrawing" Target="../drawings/vmlDrawing72.vml"/><Relationship Id="rId4" Type="http://schemas.openxmlformats.org/officeDocument/2006/relationships/image" Target="../media/image35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2132856"/>
            <a:ext cx="6768752" cy="769441"/>
          </a:xfrm>
          <a:prstGeom prst="rect">
            <a:avLst/>
          </a:prstGeom>
          <a:noFill/>
          <a:ln>
            <a:solidFill>
              <a:srgbClr val="FF0000"/>
            </a:solidFill>
          </a:ln>
        </p:spPr>
        <p:txBody>
          <a:bodyPr wrap="square" rtlCol="0">
            <a:spAutoFit/>
          </a:bodyPr>
          <a:lstStyle/>
          <a:p>
            <a:pPr algn="ctr"/>
            <a:r>
              <a:rPr lang="fr-FR" sz="4400" b="1" dirty="0" smtClean="0">
                <a:solidFill>
                  <a:schemeClr val="tx2">
                    <a:lumMod val="60000"/>
                    <a:lumOff val="40000"/>
                  </a:schemeClr>
                </a:solidFill>
              </a:rPr>
              <a:t>ECOULEMENT EN CHARGE</a:t>
            </a:r>
            <a:endParaRPr lang="fr-FR" sz="4400" b="1" dirty="0">
              <a:solidFill>
                <a:schemeClr val="tx2">
                  <a:lumMod val="60000"/>
                  <a:lumOff val="40000"/>
                </a:schemeClr>
              </a:solidFill>
            </a:endParaRPr>
          </a:p>
        </p:txBody>
      </p:sp>
      <p:sp>
        <p:nvSpPr>
          <p:cNvPr id="3" name="ZoneTexte 2"/>
          <p:cNvSpPr txBox="1"/>
          <p:nvPr/>
        </p:nvSpPr>
        <p:spPr>
          <a:xfrm>
            <a:off x="3535835" y="3789040"/>
            <a:ext cx="2116285" cy="369332"/>
          </a:xfrm>
          <a:prstGeom prst="rect">
            <a:avLst/>
          </a:prstGeom>
          <a:noFill/>
        </p:spPr>
        <p:txBody>
          <a:bodyPr wrap="none" rtlCol="0">
            <a:spAutoFit/>
          </a:bodyPr>
          <a:lstStyle/>
          <a:p>
            <a:r>
              <a:rPr lang="fr-FR" dirty="0" smtClean="0"/>
              <a:t>BNIAICHE  EL  Amine</a:t>
            </a:r>
            <a:endParaRPr lang="fr-FR" dirty="0"/>
          </a:p>
        </p:txBody>
      </p:sp>
      <p:sp>
        <p:nvSpPr>
          <p:cNvPr id="6" name="ZoneTexte 5"/>
          <p:cNvSpPr txBox="1"/>
          <p:nvPr/>
        </p:nvSpPr>
        <p:spPr>
          <a:xfrm>
            <a:off x="3851920" y="5651956"/>
            <a:ext cx="1519519" cy="369332"/>
          </a:xfrm>
          <a:prstGeom prst="rect">
            <a:avLst/>
          </a:prstGeom>
          <a:noFill/>
        </p:spPr>
        <p:txBody>
          <a:bodyPr wrap="none" rtlCol="0">
            <a:spAutoFit/>
          </a:bodyPr>
          <a:lstStyle/>
          <a:p>
            <a:r>
              <a:rPr lang="fr-FR" dirty="0" smtClean="0"/>
              <a:t>Octobre  2013</a:t>
            </a:r>
            <a:endParaRPr lang="fr-FR" dirty="0"/>
          </a:p>
        </p:txBody>
      </p:sp>
      <p:sp>
        <p:nvSpPr>
          <p:cNvPr id="5" name="ZoneTexte 4"/>
          <p:cNvSpPr txBox="1"/>
          <p:nvPr/>
        </p:nvSpPr>
        <p:spPr>
          <a:xfrm>
            <a:off x="3563888" y="2924944"/>
            <a:ext cx="2122953" cy="369332"/>
          </a:xfrm>
          <a:prstGeom prst="rect">
            <a:avLst/>
          </a:prstGeom>
          <a:noFill/>
        </p:spPr>
        <p:txBody>
          <a:bodyPr wrap="none" rtlCol="0">
            <a:spAutoFit/>
          </a:bodyPr>
          <a:lstStyle/>
          <a:p>
            <a:r>
              <a:rPr lang="fr-FR" dirty="0" smtClean="0"/>
              <a:t>(Régime permanent)</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ChangeArrowheads="1"/>
          </p:cNvSpPr>
          <p:nvPr/>
        </p:nvSpPr>
        <p:spPr bwMode="auto">
          <a:xfrm>
            <a:off x="395536" y="44624"/>
            <a:ext cx="6192688"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kumimoji="0" lang="fr-FR" b="1" i="0" u="none" strike="noStrike" cap="none" normalizeH="0" baseline="0" dirty="0" smtClean="0">
                <a:ln>
                  <a:noFill/>
                </a:ln>
                <a:solidFill>
                  <a:schemeClr val="accent6">
                    <a:lumMod val="75000"/>
                  </a:schemeClr>
                </a:solidFill>
                <a:effectLst/>
                <a:ea typeface="Times New Roman" pitchFamily="18" charset="0"/>
                <a:cs typeface="Arial" pitchFamily="34" charset="0"/>
              </a:rPr>
              <a:t>Contrainte s'exerçant sur une surface </a:t>
            </a:r>
            <a:r>
              <a:rPr kumimoji="0" lang="fr-FR" b="1" i="1" u="sng" strike="noStrike" cap="none" normalizeH="0" baseline="0" dirty="0" smtClean="0">
                <a:ln>
                  <a:noFill/>
                </a:ln>
                <a:solidFill>
                  <a:schemeClr val="accent6">
                    <a:lumMod val="75000"/>
                  </a:schemeClr>
                </a:solidFill>
                <a:effectLst/>
                <a:ea typeface="Times New Roman" pitchFamily="18" charset="0"/>
                <a:cs typeface="Arial" pitchFamily="34" charset="0"/>
              </a:rPr>
              <a:t>d'orientation quelconque</a:t>
            </a:r>
            <a:endParaRPr kumimoji="0" lang="fr-FR" b="1" i="0" u="none" strike="noStrike" cap="none" normalizeH="0" baseline="0" dirty="0" smtClean="0">
              <a:ln>
                <a:noFill/>
              </a:ln>
              <a:solidFill>
                <a:schemeClr val="tx1"/>
              </a:solidFill>
              <a:effectLst/>
              <a:cs typeface="Arial" pitchFamily="34" charset="0"/>
            </a:endParaRPr>
          </a:p>
        </p:txBody>
      </p:sp>
      <p:graphicFrame>
        <p:nvGraphicFramePr>
          <p:cNvPr id="13314" name="Object 19"/>
          <p:cNvGraphicFramePr>
            <a:graphicFrameLocks noChangeAspect="1"/>
          </p:cNvGraphicFramePr>
          <p:nvPr/>
        </p:nvGraphicFramePr>
        <p:xfrm>
          <a:off x="6586984" y="49852"/>
          <a:ext cx="2449512" cy="615950"/>
        </p:xfrm>
        <a:graphic>
          <a:graphicData uri="http://schemas.openxmlformats.org/presentationml/2006/ole">
            <mc:AlternateContent xmlns:mc="http://schemas.openxmlformats.org/markup-compatibility/2006">
              <mc:Choice xmlns:v="urn:schemas-microsoft-com:vml" Requires="v">
                <p:oleObj spid="_x0000_s89124" name="Équation" r:id="rId3" imgW="876240" imgH="203040" progId="Equation.3">
                  <p:embed/>
                </p:oleObj>
              </mc:Choice>
              <mc:Fallback>
                <p:oleObj name="Équation" r:id="rId3" imgW="876240" imgH="20304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984" y="49852"/>
                        <a:ext cx="2449512" cy="615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20"/>
          <p:cNvGraphicFramePr>
            <a:graphicFrameLocks noChangeAspect="1"/>
          </p:cNvGraphicFramePr>
          <p:nvPr/>
        </p:nvGraphicFramePr>
        <p:xfrm>
          <a:off x="3949700" y="692150"/>
          <a:ext cx="1820863" cy="577850"/>
        </p:xfrm>
        <a:graphic>
          <a:graphicData uri="http://schemas.openxmlformats.org/presentationml/2006/ole">
            <mc:AlternateContent xmlns:mc="http://schemas.openxmlformats.org/markup-compatibility/2006">
              <mc:Choice xmlns:v="urn:schemas-microsoft-com:vml" Requires="v">
                <p:oleObj spid="_x0000_s89125" name="Équation" r:id="rId5" imgW="444240" imgH="190440" progId="Equation.3">
                  <p:embed/>
                </p:oleObj>
              </mc:Choice>
              <mc:Fallback>
                <p:oleObj name="Équation" r:id="rId5" imgW="444240" imgH="190440" progId="Equation.3">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9700" y="692150"/>
                        <a:ext cx="1820863"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1"/>
          <p:cNvGraphicFramePr>
            <a:graphicFrameLocks noChangeAspect="1"/>
          </p:cNvGraphicFramePr>
          <p:nvPr/>
        </p:nvGraphicFramePr>
        <p:xfrm>
          <a:off x="827584" y="1268760"/>
          <a:ext cx="4752528" cy="687958"/>
        </p:xfrm>
        <a:graphic>
          <a:graphicData uri="http://schemas.openxmlformats.org/presentationml/2006/ole">
            <mc:AlternateContent xmlns:mc="http://schemas.openxmlformats.org/markup-compatibility/2006">
              <mc:Choice xmlns:v="urn:schemas-microsoft-com:vml" Requires="v">
                <p:oleObj spid="_x0000_s89126" name="Équation" r:id="rId7" imgW="990360" imgH="203040" progId="Equation.3">
                  <p:embed/>
                </p:oleObj>
              </mc:Choice>
              <mc:Fallback>
                <p:oleObj name="Équation" r:id="rId7" imgW="990360" imgH="203040" progId="Equation.3">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1268760"/>
                        <a:ext cx="4752528" cy="68795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2"/>
          <p:cNvGraphicFramePr>
            <a:graphicFrameLocks noChangeAspect="1"/>
          </p:cNvGraphicFramePr>
          <p:nvPr/>
        </p:nvGraphicFramePr>
        <p:xfrm>
          <a:off x="755576" y="1988840"/>
          <a:ext cx="6048672" cy="1872208"/>
        </p:xfrm>
        <a:graphic>
          <a:graphicData uri="http://schemas.openxmlformats.org/presentationml/2006/ole">
            <mc:AlternateContent xmlns:mc="http://schemas.openxmlformats.org/markup-compatibility/2006">
              <mc:Choice xmlns:v="urn:schemas-microsoft-com:vml" Requires="v">
                <p:oleObj spid="_x0000_s89127" name="Équation" r:id="rId9" imgW="1231560" imgH="558720" progId="Equation.3">
                  <p:embed/>
                </p:oleObj>
              </mc:Choice>
              <mc:Fallback>
                <p:oleObj name="Équation" r:id="rId9" imgW="1231560" imgH="558720" progId="Equation.3">
                  <p:embed/>
                  <p:pic>
                    <p:nvPicPr>
                      <p:cNvPr id="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1988840"/>
                        <a:ext cx="6048672" cy="18722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23"/>
          <p:cNvGraphicFramePr>
            <a:graphicFrameLocks noChangeAspect="1"/>
          </p:cNvGraphicFramePr>
          <p:nvPr/>
        </p:nvGraphicFramePr>
        <p:xfrm>
          <a:off x="251520" y="4198342"/>
          <a:ext cx="4392488" cy="2182985"/>
        </p:xfrm>
        <a:graphic>
          <a:graphicData uri="http://schemas.openxmlformats.org/presentationml/2006/ole">
            <mc:AlternateContent xmlns:mc="http://schemas.openxmlformats.org/markup-compatibility/2006">
              <mc:Choice xmlns:v="urn:schemas-microsoft-com:vml" Requires="v">
                <p:oleObj spid="_x0000_s89128" name="Équation" r:id="rId11" imgW="1257120" imgH="596880" progId="Equation.3">
                  <p:embed/>
                </p:oleObj>
              </mc:Choice>
              <mc:Fallback>
                <p:oleObj name="Équation" r:id="rId11" imgW="1257120" imgH="596880" progId="Equation.3">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4198342"/>
                        <a:ext cx="4392488" cy="21829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611560" y="778151"/>
            <a:ext cx="3447290" cy="369332"/>
          </a:xfrm>
          <a:prstGeom prst="rect">
            <a:avLst/>
          </a:prstGeom>
        </p:spPr>
        <p:txBody>
          <a:bodyPr wrap="none">
            <a:spAutoFit/>
          </a:bodyPr>
          <a:lstStyle/>
          <a:p>
            <a:r>
              <a:rPr lang="fr-FR" dirty="0" smtClean="0">
                <a:latin typeface="Calibri" pitchFamily="34" charset="0"/>
                <a:ea typeface="Times New Roman" pitchFamily="18" charset="0"/>
                <a:cs typeface="Arial" pitchFamily="34" charset="0"/>
              </a:rPr>
              <a:t>C’est  une combinaison linéaire de </a:t>
            </a:r>
            <a:endParaRPr lang="fr-FR" dirty="0"/>
          </a:p>
        </p:txBody>
      </p:sp>
      <p:graphicFrame>
        <p:nvGraphicFramePr>
          <p:cNvPr id="6" name="Object 29"/>
          <p:cNvGraphicFramePr>
            <a:graphicFrameLocks noChangeAspect="1"/>
          </p:cNvGraphicFramePr>
          <p:nvPr/>
        </p:nvGraphicFramePr>
        <p:xfrm>
          <a:off x="4699447" y="4343004"/>
          <a:ext cx="4213225" cy="1773238"/>
        </p:xfrm>
        <a:graphic>
          <a:graphicData uri="http://schemas.openxmlformats.org/presentationml/2006/ole">
            <mc:AlternateContent xmlns:mc="http://schemas.openxmlformats.org/markup-compatibility/2006">
              <mc:Choice xmlns:v="urn:schemas-microsoft-com:vml" Requires="v">
                <p:oleObj spid="_x0000_s89129" name="Équation" r:id="rId13" imgW="1384200" imgH="520560" progId="Equation.3">
                  <p:embed/>
                </p:oleObj>
              </mc:Choice>
              <mc:Fallback>
                <p:oleObj name="Équation" r:id="rId13" imgW="1384200" imgH="520560" progId="Equation.3">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9447" y="4343004"/>
                        <a:ext cx="4213225" cy="177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Forme libre 12"/>
          <p:cNvSpPr/>
          <p:nvPr/>
        </p:nvSpPr>
        <p:spPr>
          <a:xfrm>
            <a:off x="5463408" y="4567311"/>
            <a:ext cx="2008093" cy="1532113"/>
          </a:xfrm>
          <a:custGeom>
            <a:avLst/>
            <a:gdLst>
              <a:gd name="connsiteX0" fmla="*/ 2003611 w 2008093"/>
              <a:gd name="connsiteY0" fmla="*/ 1290917 h 1364492"/>
              <a:gd name="connsiteX1" fmla="*/ 1990164 w 2008093"/>
              <a:gd name="connsiteY1" fmla="*/ 1250576 h 1364492"/>
              <a:gd name="connsiteX2" fmla="*/ 1976717 w 2008093"/>
              <a:gd name="connsiteY2" fmla="*/ 1048870 h 1364492"/>
              <a:gd name="connsiteX3" fmla="*/ 1936376 w 2008093"/>
              <a:gd name="connsiteY3" fmla="*/ 1021976 h 1364492"/>
              <a:gd name="connsiteX4" fmla="*/ 1815352 w 2008093"/>
              <a:gd name="connsiteY4" fmla="*/ 927847 h 1364492"/>
              <a:gd name="connsiteX5" fmla="*/ 1775011 w 2008093"/>
              <a:gd name="connsiteY5" fmla="*/ 900953 h 1364492"/>
              <a:gd name="connsiteX6" fmla="*/ 1694329 w 2008093"/>
              <a:gd name="connsiteY6" fmla="*/ 874059 h 1364492"/>
              <a:gd name="connsiteX7" fmla="*/ 1613647 w 2008093"/>
              <a:gd name="connsiteY7" fmla="*/ 806823 h 1364492"/>
              <a:gd name="connsiteX8" fmla="*/ 1586752 w 2008093"/>
              <a:gd name="connsiteY8" fmla="*/ 779929 h 1364492"/>
              <a:gd name="connsiteX9" fmla="*/ 1546411 w 2008093"/>
              <a:gd name="connsiteY9" fmla="*/ 753035 h 1364492"/>
              <a:gd name="connsiteX10" fmla="*/ 1506070 w 2008093"/>
              <a:gd name="connsiteY10" fmla="*/ 712694 h 1364492"/>
              <a:gd name="connsiteX11" fmla="*/ 1452282 w 2008093"/>
              <a:gd name="connsiteY11" fmla="*/ 699247 h 1364492"/>
              <a:gd name="connsiteX12" fmla="*/ 1398494 w 2008093"/>
              <a:gd name="connsiteY12" fmla="*/ 618565 h 1364492"/>
              <a:gd name="connsiteX13" fmla="*/ 1264023 w 2008093"/>
              <a:gd name="connsiteY13" fmla="*/ 510988 h 1364492"/>
              <a:gd name="connsiteX14" fmla="*/ 1223682 w 2008093"/>
              <a:gd name="connsiteY14" fmla="*/ 497541 h 1364492"/>
              <a:gd name="connsiteX15" fmla="*/ 1183341 w 2008093"/>
              <a:gd name="connsiteY15" fmla="*/ 470647 h 1364492"/>
              <a:gd name="connsiteX16" fmla="*/ 1102658 w 2008093"/>
              <a:gd name="connsiteY16" fmla="*/ 443753 h 1364492"/>
              <a:gd name="connsiteX17" fmla="*/ 968188 w 2008093"/>
              <a:gd name="connsiteY17" fmla="*/ 349623 h 1364492"/>
              <a:gd name="connsiteX18" fmla="*/ 927847 w 2008093"/>
              <a:gd name="connsiteY18" fmla="*/ 322729 h 1364492"/>
              <a:gd name="connsiteX19" fmla="*/ 887505 w 2008093"/>
              <a:gd name="connsiteY19" fmla="*/ 309282 h 1364492"/>
              <a:gd name="connsiteX20" fmla="*/ 833717 w 2008093"/>
              <a:gd name="connsiteY20" fmla="*/ 268941 h 1364492"/>
              <a:gd name="connsiteX21" fmla="*/ 779929 w 2008093"/>
              <a:gd name="connsiteY21" fmla="*/ 255494 h 1364492"/>
              <a:gd name="connsiteX22" fmla="*/ 712694 w 2008093"/>
              <a:gd name="connsiteY22" fmla="*/ 228600 h 1364492"/>
              <a:gd name="connsiteX23" fmla="*/ 632011 w 2008093"/>
              <a:gd name="connsiteY23" fmla="*/ 188259 h 1364492"/>
              <a:gd name="connsiteX24" fmla="*/ 551329 w 2008093"/>
              <a:gd name="connsiteY24" fmla="*/ 147917 h 1364492"/>
              <a:gd name="connsiteX25" fmla="*/ 470647 w 2008093"/>
              <a:gd name="connsiteY25" fmla="*/ 80682 h 1364492"/>
              <a:gd name="connsiteX26" fmla="*/ 430305 w 2008093"/>
              <a:gd name="connsiteY26" fmla="*/ 67235 h 1364492"/>
              <a:gd name="connsiteX27" fmla="*/ 376517 w 2008093"/>
              <a:gd name="connsiteY27" fmla="*/ 53788 h 1364492"/>
              <a:gd name="connsiteX28" fmla="*/ 336176 w 2008093"/>
              <a:gd name="connsiteY28" fmla="*/ 40341 h 1364492"/>
              <a:gd name="connsiteX29" fmla="*/ 268941 w 2008093"/>
              <a:gd name="connsiteY29" fmla="*/ 26894 h 1364492"/>
              <a:gd name="connsiteX30" fmla="*/ 188258 w 2008093"/>
              <a:gd name="connsiteY30" fmla="*/ 0 h 1364492"/>
              <a:gd name="connsiteX31" fmla="*/ 53788 w 2008093"/>
              <a:gd name="connsiteY31" fmla="*/ 13447 h 1364492"/>
              <a:gd name="connsiteX32" fmla="*/ 26894 w 2008093"/>
              <a:gd name="connsiteY32" fmla="*/ 94129 h 1364492"/>
              <a:gd name="connsiteX33" fmla="*/ 13447 w 2008093"/>
              <a:gd name="connsiteY33" fmla="*/ 134470 h 1364492"/>
              <a:gd name="connsiteX34" fmla="*/ 0 w 2008093"/>
              <a:gd name="connsiteY34" fmla="*/ 174812 h 1364492"/>
              <a:gd name="connsiteX35" fmla="*/ 13447 w 2008093"/>
              <a:gd name="connsiteY35" fmla="*/ 242047 h 1364492"/>
              <a:gd name="connsiteX36" fmla="*/ 94129 w 2008093"/>
              <a:gd name="connsiteY36" fmla="*/ 282388 h 1364492"/>
              <a:gd name="connsiteX37" fmla="*/ 134470 w 2008093"/>
              <a:gd name="connsiteY37" fmla="*/ 309282 h 1364492"/>
              <a:gd name="connsiteX38" fmla="*/ 174811 w 2008093"/>
              <a:gd name="connsiteY38" fmla="*/ 349623 h 1364492"/>
              <a:gd name="connsiteX39" fmla="*/ 255494 w 2008093"/>
              <a:gd name="connsiteY39" fmla="*/ 376517 h 1364492"/>
              <a:gd name="connsiteX40" fmla="*/ 295835 w 2008093"/>
              <a:gd name="connsiteY40" fmla="*/ 389965 h 1364492"/>
              <a:gd name="connsiteX41" fmla="*/ 336176 w 2008093"/>
              <a:gd name="connsiteY41" fmla="*/ 403412 h 1364492"/>
              <a:gd name="connsiteX42" fmla="*/ 416858 w 2008093"/>
              <a:gd name="connsiteY42" fmla="*/ 443753 h 1364492"/>
              <a:gd name="connsiteX43" fmla="*/ 457200 w 2008093"/>
              <a:gd name="connsiteY43" fmla="*/ 470647 h 1364492"/>
              <a:gd name="connsiteX44" fmla="*/ 537882 w 2008093"/>
              <a:gd name="connsiteY44" fmla="*/ 497541 h 1364492"/>
              <a:gd name="connsiteX45" fmla="*/ 578223 w 2008093"/>
              <a:gd name="connsiteY45" fmla="*/ 510988 h 1364492"/>
              <a:gd name="connsiteX46" fmla="*/ 618564 w 2008093"/>
              <a:gd name="connsiteY46" fmla="*/ 524435 h 1364492"/>
              <a:gd name="connsiteX47" fmla="*/ 632011 w 2008093"/>
              <a:gd name="connsiteY47" fmla="*/ 578223 h 1364492"/>
              <a:gd name="connsiteX48" fmla="*/ 739588 w 2008093"/>
              <a:gd name="connsiteY48" fmla="*/ 658906 h 1364492"/>
              <a:gd name="connsiteX49" fmla="*/ 833717 w 2008093"/>
              <a:gd name="connsiteY49" fmla="*/ 699247 h 1364492"/>
              <a:gd name="connsiteX50" fmla="*/ 874058 w 2008093"/>
              <a:gd name="connsiteY50" fmla="*/ 726141 h 1364492"/>
              <a:gd name="connsiteX51" fmla="*/ 914400 w 2008093"/>
              <a:gd name="connsiteY51" fmla="*/ 739588 h 1364492"/>
              <a:gd name="connsiteX52" fmla="*/ 1008529 w 2008093"/>
              <a:gd name="connsiteY52" fmla="*/ 847165 h 1364492"/>
              <a:gd name="connsiteX53" fmla="*/ 1048870 w 2008093"/>
              <a:gd name="connsiteY53" fmla="*/ 860612 h 1364492"/>
              <a:gd name="connsiteX54" fmla="*/ 1129552 w 2008093"/>
              <a:gd name="connsiteY54" fmla="*/ 914400 h 1364492"/>
              <a:gd name="connsiteX55" fmla="*/ 1196788 w 2008093"/>
              <a:gd name="connsiteY55" fmla="*/ 968188 h 1364492"/>
              <a:gd name="connsiteX56" fmla="*/ 1277470 w 2008093"/>
              <a:gd name="connsiteY56" fmla="*/ 995082 h 1364492"/>
              <a:gd name="connsiteX57" fmla="*/ 1317811 w 2008093"/>
              <a:gd name="connsiteY57" fmla="*/ 1008529 h 1364492"/>
              <a:gd name="connsiteX58" fmla="*/ 1398494 w 2008093"/>
              <a:gd name="connsiteY58" fmla="*/ 1062317 h 1364492"/>
              <a:gd name="connsiteX59" fmla="*/ 1425388 w 2008093"/>
              <a:gd name="connsiteY59" fmla="*/ 1089212 h 1364492"/>
              <a:gd name="connsiteX60" fmla="*/ 1465729 w 2008093"/>
              <a:gd name="connsiteY60" fmla="*/ 1102659 h 1364492"/>
              <a:gd name="connsiteX61" fmla="*/ 1506070 w 2008093"/>
              <a:gd name="connsiteY61" fmla="*/ 1143000 h 1364492"/>
              <a:gd name="connsiteX62" fmla="*/ 1532964 w 2008093"/>
              <a:gd name="connsiteY62" fmla="*/ 1183341 h 1364492"/>
              <a:gd name="connsiteX63" fmla="*/ 1573305 w 2008093"/>
              <a:gd name="connsiteY63" fmla="*/ 1196788 h 1364492"/>
              <a:gd name="connsiteX64" fmla="*/ 1640541 w 2008093"/>
              <a:gd name="connsiteY64" fmla="*/ 1237129 h 1364492"/>
              <a:gd name="connsiteX65" fmla="*/ 1680882 w 2008093"/>
              <a:gd name="connsiteY65" fmla="*/ 1264023 h 1364492"/>
              <a:gd name="connsiteX66" fmla="*/ 1761564 w 2008093"/>
              <a:gd name="connsiteY66" fmla="*/ 1290917 h 1364492"/>
              <a:gd name="connsiteX67" fmla="*/ 1788458 w 2008093"/>
              <a:gd name="connsiteY67" fmla="*/ 1317812 h 1364492"/>
              <a:gd name="connsiteX68" fmla="*/ 1922929 w 2008093"/>
              <a:gd name="connsiteY68" fmla="*/ 1344706 h 1364492"/>
              <a:gd name="connsiteX69" fmla="*/ 1963270 w 2008093"/>
              <a:gd name="connsiteY69" fmla="*/ 1358153 h 1364492"/>
              <a:gd name="connsiteX70" fmla="*/ 2003611 w 2008093"/>
              <a:gd name="connsiteY70" fmla="*/ 1290917 h 13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008093" h="1364492">
                <a:moveTo>
                  <a:pt x="2003611" y="1290917"/>
                </a:moveTo>
                <a:cubicBezTo>
                  <a:pt x="2008093" y="1272988"/>
                  <a:pt x="1991729" y="1264664"/>
                  <a:pt x="1990164" y="1250576"/>
                </a:cubicBezTo>
                <a:cubicBezTo>
                  <a:pt x="1982723" y="1183604"/>
                  <a:pt x="1992151" y="1114463"/>
                  <a:pt x="1976717" y="1048870"/>
                </a:cubicBezTo>
                <a:cubicBezTo>
                  <a:pt x="1973015" y="1033138"/>
                  <a:pt x="1948455" y="1032713"/>
                  <a:pt x="1936376" y="1021976"/>
                </a:cubicBezTo>
                <a:cubicBezTo>
                  <a:pt x="1827530" y="925224"/>
                  <a:pt x="1898537" y="955575"/>
                  <a:pt x="1815352" y="927847"/>
                </a:cubicBezTo>
                <a:cubicBezTo>
                  <a:pt x="1801905" y="918882"/>
                  <a:pt x="1789779" y="907517"/>
                  <a:pt x="1775011" y="900953"/>
                </a:cubicBezTo>
                <a:cubicBezTo>
                  <a:pt x="1749106" y="889439"/>
                  <a:pt x="1694329" y="874059"/>
                  <a:pt x="1694329" y="874059"/>
                </a:cubicBezTo>
                <a:cubicBezTo>
                  <a:pt x="1598513" y="778241"/>
                  <a:pt x="1707244" y="881699"/>
                  <a:pt x="1613647" y="806823"/>
                </a:cubicBezTo>
                <a:cubicBezTo>
                  <a:pt x="1603747" y="798903"/>
                  <a:pt x="1596652" y="787849"/>
                  <a:pt x="1586752" y="779929"/>
                </a:cubicBezTo>
                <a:cubicBezTo>
                  <a:pt x="1574132" y="769833"/>
                  <a:pt x="1558826" y="763381"/>
                  <a:pt x="1546411" y="753035"/>
                </a:cubicBezTo>
                <a:cubicBezTo>
                  <a:pt x="1531802" y="740861"/>
                  <a:pt x="1522581" y="722129"/>
                  <a:pt x="1506070" y="712694"/>
                </a:cubicBezTo>
                <a:cubicBezTo>
                  <a:pt x="1490024" y="703525"/>
                  <a:pt x="1470211" y="703729"/>
                  <a:pt x="1452282" y="699247"/>
                </a:cubicBezTo>
                <a:cubicBezTo>
                  <a:pt x="1434353" y="672353"/>
                  <a:pt x="1421350" y="641421"/>
                  <a:pt x="1398494" y="618565"/>
                </a:cubicBezTo>
                <a:cubicBezTo>
                  <a:pt x="1321849" y="541920"/>
                  <a:pt x="1365803" y="578841"/>
                  <a:pt x="1264023" y="510988"/>
                </a:cubicBezTo>
                <a:cubicBezTo>
                  <a:pt x="1252229" y="503125"/>
                  <a:pt x="1237129" y="502023"/>
                  <a:pt x="1223682" y="497541"/>
                </a:cubicBezTo>
                <a:cubicBezTo>
                  <a:pt x="1210235" y="488576"/>
                  <a:pt x="1198109" y="477211"/>
                  <a:pt x="1183341" y="470647"/>
                </a:cubicBezTo>
                <a:cubicBezTo>
                  <a:pt x="1157435" y="459133"/>
                  <a:pt x="1102658" y="443753"/>
                  <a:pt x="1102658" y="443753"/>
                </a:cubicBezTo>
                <a:cubicBezTo>
                  <a:pt x="1023015" y="384021"/>
                  <a:pt x="1067513" y="415840"/>
                  <a:pt x="968188" y="349623"/>
                </a:cubicBezTo>
                <a:cubicBezTo>
                  <a:pt x="954741" y="340658"/>
                  <a:pt x="943179" y="327840"/>
                  <a:pt x="927847" y="322729"/>
                </a:cubicBezTo>
                <a:lnTo>
                  <a:pt x="887505" y="309282"/>
                </a:lnTo>
                <a:cubicBezTo>
                  <a:pt x="869576" y="295835"/>
                  <a:pt x="853763" y="278964"/>
                  <a:pt x="833717" y="268941"/>
                </a:cubicBezTo>
                <a:cubicBezTo>
                  <a:pt x="817187" y="260676"/>
                  <a:pt x="797462" y="261338"/>
                  <a:pt x="779929" y="255494"/>
                </a:cubicBezTo>
                <a:cubicBezTo>
                  <a:pt x="757030" y="247861"/>
                  <a:pt x="734284" y="239395"/>
                  <a:pt x="712694" y="228600"/>
                </a:cubicBezTo>
                <a:cubicBezTo>
                  <a:pt x="608424" y="176466"/>
                  <a:pt x="733408" y="222058"/>
                  <a:pt x="632011" y="188259"/>
                </a:cubicBezTo>
                <a:cubicBezTo>
                  <a:pt x="516400" y="111185"/>
                  <a:pt x="662675" y="203591"/>
                  <a:pt x="551329" y="147917"/>
                </a:cubicBezTo>
                <a:cubicBezTo>
                  <a:pt x="463329" y="103916"/>
                  <a:pt x="559877" y="140168"/>
                  <a:pt x="470647" y="80682"/>
                </a:cubicBezTo>
                <a:cubicBezTo>
                  <a:pt x="458853" y="72819"/>
                  <a:pt x="443934" y="71129"/>
                  <a:pt x="430305" y="67235"/>
                </a:cubicBezTo>
                <a:cubicBezTo>
                  <a:pt x="412535" y="62158"/>
                  <a:pt x="394287" y="58865"/>
                  <a:pt x="376517" y="53788"/>
                </a:cubicBezTo>
                <a:cubicBezTo>
                  <a:pt x="362888" y="49894"/>
                  <a:pt x="349927" y="43779"/>
                  <a:pt x="336176" y="40341"/>
                </a:cubicBezTo>
                <a:cubicBezTo>
                  <a:pt x="314003" y="34798"/>
                  <a:pt x="290991" y="32908"/>
                  <a:pt x="268941" y="26894"/>
                </a:cubicBezTo>
                <a:cubicBezTo>
                  <a:pt x="241591" y="19435"/>
                  <a:pt x="188258" y="0"/>
                  <a:pt x="188258" y="0"/>
                </a:cubicBezTo>
                <a:lnTo>
                  <a:pt x="53788" y="13447"/>
                </a:lnTo>
                <a:cubicBezTo>
                  <a:pt x="29301" y="27731"/>
                  <a:pt x="35859" y="67235"/>
                  <a:pt x="26894" y="94129"/>
                </a:cubicBezTo>
                <a:lnTo>
                  <a:pt x="13447" y="134470"/>
                </a:lnTo>
                <a:lnTo>
                  <a:pt x="0" y="174812"/>
                </a:lnTo>
                <a:cubicBezTo>
                  <a:pt x="4482" y="197224"/>
                  <a:pt x="2107" y="222203"/>
                  <a:pt x="13447" y="242047"/>
                </a:cubicBezTo>
                <a:cubicBezTo>
                  <a:pt x="25714" y="263514"/>
                  <a:pt x="73422" y="275486"/>
                  <a:pt x="94129" y="282388"/>
                </a:cubicBezTo>
                <a:cubicBezTo>
                  <a:pt x="107576" y="291353"/>
                  <a:pt x="122055" y="298936"/>
                  <a:pt x="134470" y="309282"/>
                </a:cubicBezTo>
                <a:cubicBezTo>
                  <a:pt x="149079" y="321456"/>
                  <a:pt x="158187" y="340388"/>
                  <a:pt x="174811" y="349623"/>
                </a:cubicBezTo>
                <a:cubicBezTo>
                  <a:pt x="199593" y="363390"/>
                  <a:pt x="228600" y="367552"/>
                  <a:pt x="255494" y="376517"/>
                </a:cubicBezTo>
                <a:lnTo>
                  <a:pt x="295835" y="389965"/>
                </a:lnTo>
                <a:lnTo>
                  <a:pt x="336176" y="403412"/>
                </a:lnTo>
                <a:cubicBezTo>
                  <a:pt x="451783" y="480483"/>
                  <a:pt x="305516" y="388083"/>
                  <a:pt x="416858" y="443753"/>
                </a:cubicBezTo>
                <a:cubicBezTo>
                  <a:pt x="431313" y="450981"/>
                  <a:pt x="442431" y="464083"/>
                  <a:pt x="457200" y="470647"/>
                </a:cubicBezTo>
                <a:cubicBezTo>
                  <a:pt x="483105" y="482160"/>
                  <a:pt x="510988" y="488576"/>
                  <a:pt x="537882" y="497541"/>
                </a:cubicBezTo>
                <a:lnTo>
                  <a:pt x="578223" y="510988"/>
                </a:lnTo>
                <a:lnTo>
                  <a:pt x="618564" y="524435"/>
                </a:lnTo>
                <a:cubicBezTo>
                  <a:pt x="623046" y="542364"/>
                  <a:pt x="621759" y="562846"/>
                  <a:pt x="632011" y="578223"/>
                </a:cubicBezTo>
                <a:cubicBezTo>
                  <a:pt x="676159" y="644445"/>
                  <a:pt x="683985" y="640372"/>
                  <a:pt x="739588" y="658906"/>
                </a:cubicBezTo>
                <a:cubicBezTo>
                  <a:pt x="840866" y="726425"/>
                  <a:pt x="712150" y="647147"/>
                  <a:pt x="833717" y="699247"/>
                </a:cubicBezTo>
                <a:cubicBezTo>
                  <a:pt x="848572" y="705613"/>
                  <a:pt x="859603" y="718914"/>
                  <a:pt x="874058" y="726141"/>
                </a:cubicBezTo>
                <a:cubicBezTo>
                  <a:pt x="886736" y="732480"/>
                  <a:pt x="900953" y="735106"/>
                  <a:pt x="914400" y="739588"/>
                </a:cubicBezTo>
                <a:cubicBezTo>
                  <a:pt x="958875" y="806301"/>
                  <a:pt x="929866" y="768501"/>
                  <a:pt x="1008529" y="847165"/>
                </a:cubicBezTo>
                <a:cubicBezTo>
                  <a:pt x="1018552" y="857188"/>
                  <a:pt x="1035423" y="856130"/>
                  <a:pt x="1048870" y="860612"/>
                </a:cubicBezTo>
                <a:cubicBezTo>
                  <a:pt x="1075764" y="878541"/>
                  <a:pt x="1106696" y="891545"/>
                  <a:pt x="1129552" y="914400"/>
                </a:cubicBezTo>
                <a:cubicBezTo>
                  <a:pt x="1151905" y="936752"/>
                  <a:pt x="1166255" y="954618"/>
                  <a:pt x="1196788" y="968188"/>
                </a:cubicBezTo>
                <a:cubicBezTo>
                  <a:pt x="1222693" y="979702"/>
                  <a:pt x="1250576" y="986117"/>
                  <a:pt x="1277470" y="995082"/>
                </a:cubicBezTo>
                <a:lnTo>
                  <a:pt x="1317811" y="1008529"/>
                </a:lnTo>
                <a:lnTo>
                  <a:pt x="1398494" y="1062317"/>
                </a:lnTo>
                <a:cubicBezTo>
                  <a:pt x="1409043" y="1069350"/>
                  <a:pt x="1414517" y="1082689"/>
                  <a:pt x="1425388" y="1089212"/>
                </a:cubicBezTo>
                <a:cubicBezTo>
                  <a:pt x="1437542" y="1096505"/>
                  <a:pt x="1452282" y="1098177"/>
                  <a:pt x="1465729" y="1102659"/>
                </a:cubicBezTo>
                <a:cubicBezTo>
                  <a:pt x="1479176" y="1116106"/>
                  <a:pt x="1493896" y="1128391"/>
                  <a:pt x="1506070" y="1143000"/>
                </a:cubicBezTo>
                <a:cubicBezTo>
                  <a:pt x="1516416" y="1155415"/>
                  <a:pt x="1520344" y="1173245"/>
                  <a:pt x="1532964" y="1183341"/>
                </a:cubicBezTo>
                <a:cubicBezTo>
                  <a:pt x="1544032" y="1192196"/>
                  <a:pt x="1559858" y="1192306"/>
                  <a:pt x="1573305" y="1196788"/>
                </a:cubicBezTo>
                <a:cubicBezTo>
                  <a:pt x="1625838" y="1249319"/>
                  <a:pt x="1570715" y="1202216"/>
                  <a:pt x="1640541" y="1237129"/>
                </a:cubicBezTo>
                <a:cubicBezTo>
                  <a:pt x="1654996" y="1244357"/>
                  <a:pt x="1666114" y="1257459"/>
                  <a:pt x="1680882" y="1264023"/>
                </a:cubicBezTo>
                <a:cubicBezTo>
                  <a:pt x="1706787" y="1275537"/>
                  <a:pt x="1761564" y="1290917"/>
                  <a:pt x="1761564" y="1290917"/>
                </a:cubicBezTo>
                <a:cubicBezTo>
                  <a:pt x="1770529" y="1299882"/>
                  <a:pt x="1777587" y="1311289"/>
                  <a:pt x="1788458" y="1317812"/>
                </a:cubicBezTo>
                <a:cubicBezTo>
                  <a:pt x="1817794" y="1335414"/>
                  <a:pt x="1906611" y="1342375"/>
                  <a:pt x="1922929" y="1344706"/>
                </a:cubicBezTo>
                <a:cubicBezTo>
                  <a:pt x="1936376" y="1349188"/>
                  <a:pt x="1950592" y="1364492"/>
                  <a:pt x="1963270" y="1358153"/>
                </a:cubicBezTo>
                <a:cubicBezTo>
                  <a:pt x="1979552" y="1350012"/>
                  <a:pt x="1999129" y="1308847"/>
                  <a:pt x="2003611" y="129091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423066" y="4446519"/>
            <a:ext cx="2124636" cy="1840056"/>
          </a:xfrm>
          <a:custGeom>
            <a:avLst/>
            <a:gdLst>
              <a:gd name="connsiteX0" fmla="*/ 94130 w 2124636"/>
              <a:gd name="connsiteY0" fmla="*/ 524436 h 1748118"/>
              <a:gd name="connsiteX1" fmla="*/ 242048 w 2124636"/>
              <a:gd name="connsiteY1" fmla="*/ 537883 h 1748118"/>
              <a:gd name="connsiteX2" fmla="*/ 295836 w 2124636"/>
              <a:gd name="connsiteY2" fmla="*/ 551330 h 1748118"/>
              <a:gd name="connsiteX3" fmla="*/ 376518 w 2124636"/>
              <a:gd name="connsiteY3" fmla="*/ 605118 h 1748118"/>
              <a:gd name="connsiteX4" fmla="*/ 416859 w 2124636"/>
              <a:gd name="connsiteY4" fmla="*/ 632012 h 1748118"/>
              <a:gd name="connsiteX5" fmla="*/ 470648 w 2124636"/>
              <a:gd name="connsiteY5" fmla="*/ 645459 h 1748118"/>
              <a:gd name="connsiteX6" fmla="*/ 510989 w 2124636"/>
              <a:gd name="connsiteY6" fmla="*/ 658906 h 1748118"/>
              <a:gd name="connsiteX7" fmla="*/ 564777 w 2124636"/>
              <a:gd name="connsiteY7" fmla="*/ 726142 h 1748118"/>
              <a:gd name="connsiteX8" fmla="*/ 618565 w 2124636"/>
              <a:gd name="connsiteY8" fmla="*/ 753036 h 1748118"/>
              <a:gd name="connsiteX9" fmla="*/ 658906 w 2124636"/>
              <a:gd name="connsiteY9" fmla="*/ 779930 h 1748118"/>
              <a:gd name="connsiteX10" fmla="*/ 685800 w 2124636"/>
              <a:gd name="connsiteY10" fmla="*/ 820271 h 1748118"/>
              <a:gd name="connsiteX11" fmla="*/ 753036 w 2124636"/>
              <a:gd name="connsiteY11" fmla="*/ 874059 h 1748118"/>
              <a:gd name="connsiteX12" fmla="*/ 820271 w 2124636"/>
              <a:gd name="connsiteY12" fmla="*/ 927847 h 1748118"/>
              <a:gd name="connsiteX13" fmla="*/ 860612 w 2124636"/>
              <a:gd name="connsiteY13" fmla="*/ 954742 h 1748118"/>
              <a:gd name="connsiteX14" fmla="*/ 941295 w 2124636"/>
              <a:gd name="connsiteY14" fmla="*/ 981636 h 1748118"/>
              <a:gd name="connsiteX15" fmla="*/ 1021977 w 2124636"/>
              <a:gd name="connsiteY15" fmla="*/ 1035424 h 1748118"/>
              <a:gd name="connsiteX16" fmla="*/ 1102659 w 2124636"/>
              <a:gd name="connsiteY16" fmla="*/ 1062318 h 1748118"/>
              <a:gd name="connsiteX17" fmla="*/ 1183342 w 2124636"/>
              <a:gd name="connsiteY17" fmla="*/ 1102659 h 1748118"/>
              <a:gd name="connsiteX18" fmla="*/ 1264024 w 2124636"/>
              <a:gd name="connsiteY18" fmla="*/ 1169894 h 1748118"/>
              <a:gd name="connsiteX19" fmla="*/ 1304365 w 2124636"/>
              <a:gd name="connsiteY19" fmla="*/ 1196789 h 1748118"/>
              <a:gd name="connsiteX20" fmla="*/ 1385048 w 2124636"/>
              <a:gd name="connsiteY20" fmla="*/ 1290918 h 1748118"/>
              <a:gd name="connsiteX21" fmla="*/ 1506071 w 2124636"/>
              <a:gd name="connsiteY21" fmla="*/ 1371600 h 1748118"/>
              <a:gd name="connsiteX22" fmla="*/ 1546412 w 2124636"/>
              <a:gd name="connsiteY22" fmla="*/ 1398494 h 1748118"/>
              <a:gd name="connsiteX23" fmla="*/ 1573306 w 2124636"/>
              <a:gd name="connsiteY23" fmla="*/ 1425389 h 1748118"/>
              <a:gd name="connsiteX24" fmla="*/ 1613648 w 2124636"/>
              <a:gd name="connsiteY24" fmla="*/ 1438836 h 1748118"/>
              <a:gd name="connsiteX25" fmla="*/ 1734671 w 2124636"/>
              <a:gd name="connsiteY25" fmla="*/ 1506071 h 1748118"/>
              <a:gd name="connsiteX26" fmla="*/ 1815353 w 2124636"/>
              <a:gd name="connsiteY26" fmla="*/ 1573306 h 1748118"/>
              <a:gd name="connsiteX27" fmla="*/ 1855695 w 2124636"/>
              <a:gd name="connsiteY27" fmla="*/ 1586753 h 1748118"/>
              <a:gd name="connsiteX28" fmla="*/ 2070848 w 2124636"/>
              <a:gd name="connsiteY28" fmla="*/ 1532965 h 1748118"/>
              <a:gd name="connsiteX29" fmla="*/ 2084295 w 2124636"/>
              <a:gd name="connsiteY29" fmla="*/ 1479177 h 1748118"/>
              <a:gd name="connsiteX30" fmla="*/ 2070848 w 2124636"/>
              <a:gd name="connsiteY30" fmla="*/ 1290918 h 1748118"/>
              <a:gd name="connsiteX31" fmla="*/ 2043953 w 2124636"/>
              <a:gd name="connsiteY31" fmla="*/ 1143000 h 1748118"/>
              <a:gd name="connsiteX32" fmla="*/ 2017059 w 2124636"/>
              <a:gd name="connsiteY32" fmla="*/ 1102659 h 1748118"/>
              <a:gd name="connsiteX33" fmla="*/ 1976718 w 2124636"/>
              <a:gd name="connsiteY33" fmla="*/ 1075765 h 1748118"/>
              <a:gd name="connsiteX34" fmla="*/ 1949824 w 2124636"/>
              <a:gd name="connsiteY34" fmla="*/ 1035424 h 1748118"/>
              <a:gd name="connsiteX35" fmla="*/ 1909483 w 2124636"/>
              <a:gd name="connsiteY35" fmla="*/ 1008530 h 1748118"/>
              <a:gd name="connsiteX36" fmla="*/ 1855695 w 2124636"/>
              <a:gd name="connsiteY36" fmla="*/ 954742 h 1748118"/>
              <a:gd name="connsiteX37" fmla="*/ 1842248 w 2124636"/>
              <a:gd name="connsiteY37" fmla="*/ 914400 h 1748118"/>
              <a:gd name="connsiteX38" fmla="*/ 1748118 w 2124636"/>
              <a:gd name="connsiteY38" fmla="*/ 900953 h 1748118"/>
              <a:gd name="connsiteX39" fmla="*/ 1707777 w 2124636"/>
              <a:gd name="connsiteY39" fmla="*/ 887506 h 1748118"/>
              <a:gd name="connsiteX40" fmla="*/ 1586753 w 2124636"/>
              <a:gd name="connsiteY40" fmla="*/ 793377 h 1748118"/>
              <a:gd name="connsiteX41" fmla="*/ 1532965 w 2124636"/>
              <a:gd name="connsiteY41" fmla="*/ 726142 h 1748118"/>
              <a:gd name="connsiteX42" fmla="*/ 1479177 w 2124636"/>
              <a:gd name="connsiteY42" fmla="*/ 658906 h 1748118"/>
              <a:gd name="connsiteX43" fmla="*/ 1398495 w 2124636"/>
              <a:gd name="connsiteY43" fmla="*/ 632012 h 1748118"/>
              <a:gd name="connsiteX44" fmla="*/ 1358153 w 2124636"/>
              <a:gd name="connsiteY44" fmla="*/ 618565 h 1748118"/>
              <a:gd name="connsiteX45" fmla="*/ 1250577 w 2124636"/>
              <a:gd name="connsiteY45" fmla="*/ 551330 h 1748118"/>
              <a:gd name="connsiteX46" fmla="*/ 1210236 w 2124636"/>
              <a:gd name="connsiteY46" fmla="*/ 537883 h 1748118"/>
              <a:gd name="connsiteX47" fmla="*/ 1169895 w 2124636"/>
              <a:gd name="connsiteY47" fmla="*/ 510989 h 1748118"/>
              <a:gd name="connsiteX48" fmla="*/ 1143000 w 2124636"/>
              <a:gd name="connsiteY48" fmla="*/ 484094 h 1748118"/>
              <a:gd name="connsiteX49" fmla="*/ 1062318 w 2124636"/>
              <a:gd name="connsiteY49" fmla="*/ 457200 h 1748118"/>
              <a:gd name="connsiteX50" fmla="*/ 941295 w 2124636"/>
              <a:gd name="connsiteY50" fmla="*/ 389965 h 1748118"/>
              <a:gd name="connsiteX51" fmla="*/ 914400 w 2124636"/>
              <a:gd name="connsiteY51" fmla="*/ 363071 h 1748118"/>
              <a:gd name="connsiteX52" fmla="*/ 900953 w 2124636"/>
              <a:gd name="connsiteY52" fmla="*/ 322730 h 1748118"/>
              <a:gd name="connsiteX53" fmla="*/ 874059 w 2124636"/>
              <a:gd name="connsiteY53" fmla="*/ 282389 h 1748118"/>
              <a:gd name="connsiteX54" fmla="*/ 1048871 w 2124636"/>
              <a:gd name="connsiteY54" fmla="*/ 161365 h 1748118"/>
              <a:gd name="connsiteX55" fmla="*/ 1075765 w 2124636"/>
              <a:gd name="connsiteY55" fmla="*/ 121024 h 1748118"/>
              <a:gd name="connsiteX56" fmla="*/ 1156448 w 2124636"/>
              <a:gd name="connsiteY56" fmla="*/ 80683 h 1748118"/>
              <a:gd name="connsiteX57" fmla="*/ 1250577 w 2124636"/>
              <a:gd name="connsiteY57" fmla="*/ 13447 h 1748118"/>
              <a:gd name="connsiteX58" fmla="*/ 1290918 w 2124636"/>
              <a:gd name="connsiteY58" fmla="*/ 0 h 1748118"/>
              <a:gd name="connsiteX59" fmla="*/ 1653989 w 2124636"/>
              <a:gd name="connsiteY59" fmla="*/ 26894 h 1748118"/>
              <a:gd name="connsiteX60" fmla="*/ 1801906 w 2124636"/>
              <a:gd name="connsiteY60" fmla="*/ 67236 h 1748118"/>
              <a:gd name="connsiteX61" fmla="*/ 1882589 w 2124636"/>
              <a:gd name="connsiteY61" fmla="*/ 121024 h 1748118"/>
              <a:gd name="connsiteX62" fmla="*/ 1963271 w 2124636"/>
              <a:gd name="connsiteY62" fmla="*/ 174812 h 1748118"/>
              <a:gd name="connsiteX63" fmla="*/ 2017059 w 2124636"/>
              <a:gd name="connsiteY63" fmla="*/ 255494 h 1748118"/>
              <a:gd name="connsiteX64" fmla="*/ 2030506 w 2124636"/>
              <a:gd name="connsiteY64" fmla="*/ 295836 h 1748118"/>
              <a:gd name="connsiteX65" fmla="*/ 2057400 w 2124636"/>
              <a:gd name="connsiteY65" fmla="*/ 336177 h 1748118"/>
              <a:gd name="connsiteX66" fmla="*/ 2070848 w 2124636"/>
              <a:gd name="connsiteY66" fmla="*/ 430306 h 1748118"/>
              <a:gd name="connsiteX67" fmla="*/ 2084295 w 2124636"/>
              <a:gd name="connsiteY67" fmla="*/ 470647 h 1748118"/>
              <a:gd name="connsiteX68" fmla="*/ 2097742 w 2124636"/>
              <a:gd name="connsiteY68" fmla="*/ 578224 h 1748118"/>
              <a:gd name="connsiteX69" fmla="*/ 2124636 w 2124636"/>
              <a:gd name="connsiteY69" fmla="*/ 806824 h 1748118"/>
              <a:gd name="connsiteX70" fmla="*/ 2124636 w 2124636"/>
              <a:gd name="connsiteY70" fmla="*/ 1452283 h 1748118"/>
              <a:gd name="connsiteX71" fmla="*/ 2111189 w 2124636"/>
              <a:gd name="connsiteY71" fmla="*/ 1640542 h 1748118"/>
              <a:gd name="connsiteX72" fmla="*/ 2097742 w 2124636"/>
              <a:gd name="connsiteY72" fmla="*/ 1680883 h 1748118"/>
              <a:gd name="connsiteX73" fmla="*/ 2017059 w 2124636"/>
              <a:gd name="connsiteY73" fmla="*/ 1734671 h 1748118"/>
              <a:gd name="connsiteX74" fmla="*/ 1963271 w 2124636"/>
              <a:gd name="connsiteY74" fmla="*/ 1748118 h 1748118"/>
              <a:gd name="connsiteX75" fmla="*/ 1815353 w 2124636"/>
              <a:gd name="connsiteY75" fmla="*/ 1734671 h 1748118"/>
              <a:gd name="connsiteX76" fmla="*/ 1721224 w 2124636"/>
              <a:gd name="connsiteY76" fmla="*/ 1707777 h 1748118"/>
              <a:gd name="connsiteX77" fmla="*/ 1667436 w 2124636"/>
              <a:gd name="connsiteY77" fmla="*/ 1680883 h 1748118"/>
              <a:gd name="connsiteX78" fmla="*/ 1627095 w 2124636"/>
              <a:gd name="connsiteY78" fmla="*/ 1667436 h 1748118"/>
              <a:gd name="connsiteX79" fmla="*/ 1546412 w 2124636"/>
              <a:gd name="connsiteY79" fmla="*/ 1613647 h 1748118"/>
              <a:gd name="connsiteX80" fmla="*/ 1452283 w 2124636"/>
              <a:gd name="connsiteY80" fmla="*/ 1586753 h 1748118"/>
              <a:gd name="connsiteX81" fmla="*/ 1398495 w 2124636"/>
              <a:gd name="connsiteY81" fmla="*/ 1559859 h 1748118"/>
              <a:gd name="connsiteX82" fmla="*/ 1344706 w 2124636"/>
              <a:gd name="connsiteY82" fmla="*/ 1546412 h 1748118"/>
              <a:gd name="connsiteX83" fmla="*/ 1250577 w 2124636"/>
              <a:gd name="connsiteY83" fmla="*/ 1519518 h 1748118"/>
              <a:gd name="connsiteX84" fmla="*/ 1183342 w 2124636"/>
              <a:gd name="connsiteY84" fmla="*/ 1506071 h 1748118"/>
              <a:gd name="connsiteX85" fmla="*/ 1102659 w 2124636"/>
              <a:gd name="connsiteY85" fmla="*/ 1479177 h 1748118"/>
              <a:gd name="connsiteX86" fmla="*/ 995083 w 2124636"/>
              <a:gd name="connsiteY86" fmla="*/ 1465730 h 1748118"/>
              <a:gd name="connsiteX87" fmla="*/ 605118 w 2124636"/>
              <a:gd name="connsiteY87" fmla="*/ 1452283 h 1748118"/>
              <a:gd name="connsiteX88" fmla="*/ 443753 w 2124636"/>
              <a:gd name="connsiteY88" fmla="*/ 1425389 h 1748118"/>
              <a:gd name="connsiteX89" fmla="*/ 336177 w 2124636"/>
              <a:gd name="connsiteY89" fmla="*/ 1398494 h 1748118"/>
              <a:gd name="connsiteX90" fmla="*/ 268942 w 2124636"/>
              <a:gd name="connsiteY90" fmla="*/ 1371600 h 1748118"/>
              <a:gd name="connsiteX91" fmla="*/ 215153 w 2124636"/>
              <a:gd name="connsiteY91" fmla="*/ 1358153 h 1748118"/>
              <a:gd name="connsiteX92" fmla="*/ 134471 w 2124636"/>
              <a:gd name="connsiteY92" fmla="*/ 1331259 h 1748118"/>
              <a:gd name="connsiteX93" fmla="*/ 80683 w 2124636"/>
              <a:gd name="connsiteY93" fmla="*/ 1250577 h 1748118"/>
              <a:gd name="connsiteX94" fmla="*/ 53789 w 2124636"/>
              <a:gd name="connsiteY94" fmla="*/ 1210236 h 1748118"/>
              <a:gd name="connsiteX95" fmla="*/ 26895 w 2124636"/>
              <a:gd name="connsiteY95" fmla="*/ 900953 h 1748118"/>
              <a:gd name="connsiteX96" fmla="*/ 0 w 2124636"/>
              <a:gd name="connsiteY96" fmla="*/ 847165 h 1748118"/>
              <a:gd name="connsiteX97" fmla="*/ 26895 w 2124636"/>
              <a:gd name="connsiteY97" fmla="*/ 605118 h 1748118"/>
              <a:gd name="connsiteX98" fmla="*/ 94130 w 2124636"/>
              <a:gd name="connsiteY98" fmla="*/ 524436 h 17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24636" h="1748118">
                <a:moveTo>
                  <a:pt x="94130" y="524436"/>
                </a:moveTo>
                <a:cubicBezTo>
                  <a:pt x="129989" y="513230"/>
                  <a:pt x="192973" y="531340"/>
                  <a:pt x="242048" y="537883"/>
                </a:cubicBezTo>
                <a:cubicBezTo>
                  <a:pt x="260367" y="540326"/>
                  <a:pt x="279306" y="543065"/>
                  <a:pt x="295836" y="551330"/>
                </a:cubicBezTo>
                <a:cubicBezTo>
                  <a:pt x="324746" y="565785"/>
                  <a:pt x="349624" y="587189"/>
                  <a:pt x="376518" y="605118"/>
                </a:cubicBezTo>
                <a:lnTo>
                  <a:pt x="416859" y="632012"/>
                </a:lnTo>
                <a:cubicBezTo>
                  <a:pt x="432237" y="642264"/>
                  <a:pt x="452878" y="640382"/>
                  <a:pt x="470648" y="645459"/>
                </a:cubicBezTo>
                <a:cubicBezTo>
                  <a:pt x="484277" y="649353"/>
                  <a:pt x="497542" y="654424"/>
                  <a:pt x="510989" y="658906"/>
                </a:cubicBezTo>
                <a:cubicBezTo>
                  <a:pt x="525374" y="680483"/>
                  <a:pt x="541785" y="710814"/>
                  <a:pt x="564777" y="726142"/>
                </a:cubicBezTo>
                <a:cubicBezTo>
                  <a:pt x="581456" y="737261"/>
                  <a:pt x="601161" y="743091"/>
                  <a:pt x="618565" y="753036"/>
                </a:cubicBezTo>
                <a:cubicBezTo>
                  <a:pt x="632597" y="761054"/>
                  <a:pt x="645459" y="770965"/>
                  <a:pt x="658906" y="779930"/>
                </a:cubicBezTo>
                <a:cubicBezTo>
                  <a:pt x="667871" y="793377"/>
                  <a:pt x="675704" y="807651"/>
                  <a:pt x="685800" y="820271"/>
                </a:cubicBezTo>
                <a:cubicBezTo>
                  <a:pt x="707697" y="847642"/>
                  <a:pt x="723084" y="854091"/>
                  <a:pt x="753036" y="874059"/>
                </a:cubicBezTo>
                <a:cubicBezTo>
                  <a:pt x="798373" y="942064"/>
                  <a:pt x="755318" y="895370"/>
                  <a:pt x="820271" y="927847"/>
                </a:cubicBezTo>
                <a:cubicBezTo>
                  <a:pt x="834726" y="935075"/>
                  <a:pt x="845843" y="948178"/>
                  <a:pt x="860612" y="954742"/>
                </a:cubicBezTo>
                <a:cubicBezTo>
                  <a:pt x="886518" y="966256"/>
                  <a:pt x="941295" y="981636"/>
                  <a:pt x="941295" y="981636"/>
                </a:cubicBezTo>
                <a:cubicBezTo>
                  <a:pt x="968189" y="999565"/>
                  <a:pt x="991313" y="1025203"/>
                  <a:pt x="1021977" y="1035424"/>
                </a:cubicBezTo>
                <a:lnTo>
                  <a:pt x="1102659" y="1062318"/>
                </a:lnTo>
                <a:cubicBezTo>
                  <a:pt x="1218269" y="1139391"/>
                  <a:pt x="1071995" y="1046986"/>
                  <a:pt x="1183342" y="1102659"/>
                </a:cubicBezTo>
                <a:cubicBezTo>
                  <a:pt x="1233419" y="1127697"/>
                  <a:pt x="1219418" y="1132721"/>
                  <a:pt x="1264024" y="1169894"/>
                </a:cubicBezTo>
                <a:cubicBezTo>
                  <a:pt x="1276440" y="1180240"/>
                  <a:pt x="1290918" y="1187824"/>
                  <a:pt x="1304365" y="1196789"/>
                </a:cubicBezTo>
                <a:cubicBezTo>
                  <a:pt x="1333449" y="1240414"/>
                  <a:pt x="1338463" y="1253650"/>
                  <a:pt x="1385048" y="1290918"/>
                </a:cubicBezTo>
                <a:lnTo>
                  <a:pt x="1506071" y="1371600"/>
                </a:lnTo>
                <a:lnTo>
                  <a:pt x="1546412" y="1398494"/>
                </a:lnTo>
                <a:cubicBezTo>
                  <a:pt x="1556961" y="1405527"/>
                  <a:pt x="1562435" y="1418866"/>
                  <a:pt x="1573306" y="1425389"/>
                </a:cubicBezTo>
                <a:cubicBezTo>
                  <a:pt x="1585461" y="1432682"/>
                  <a:pt x="1600201" y="1434354"/>
                  <a:pt x="1613648" y="1438836"/>
                </a:cubicBezTo>
                <a:cubicBezTo>
                  <a:pt x="1706124" y="1500487"/>
                  <a:pt x="1663666" y="1482403"/>
                  <a:pt x="1734671" y="1506071"/>
                </a:cubicBezTo>
                <a:cubicBezTo>
                  <a:pt x="1764410" y="1535810"/>
                  <a:pt x="1777911" y="1554585"/>
                  <a:pt x="1815353" y="1573306"/>
                </a:cubicBezTo>
                <a:cubicBezTo>
                  <a:pt x="1828031" y="1579645"/>
                  <a:pt x="1842248" y="1582271"/>
                  <a:pt x="1855695" y="1586753"/>
                </a:cubicBezTo>
                <a:cubicBezTo>
                  <a:pt x="2047474" y="1573968"/>
                  <a:pt x="2041153" y="1636894"/>
                  <a:pt x="2070848" y="1532965"/>
                </a:cubicBezTo>
                <a:cubicBezTo>
                  <a:pt x="2075925" y="1515195"/>
                  <a:pt x="2079813" y="1497106"/>
                  <a:pt x="2084295" y="1479177"/>
                </a:cubicBezTo>
                <a:cubicBezTo>
                  <a:pt x="2079813" y="1416424"/>
                  <a:pt x="2076544" y="1353572"/>
                  <a:pt x="2070848" y="1290918"/>
                </a:cubicBezTo>
                <a:cubicBezTo>
                  <a:pt x="2067758" y="1256929"/>
                  <a:pt x="2064075" y="1183245"/>
                  <a:pt x="2043953" y="1143000"/>
                </a:cubicBezTo>
                <a:cubicBezTo>
                  <a:pt x="2036726" y="1128545"/>
                  <a:pt x="2028487" y="1114087"/>
                  <a:pt x="2017059" y="1102659"/>
                </a:cubicBezTo>
                <a:cubicBezTo>
                  <a:pt x="2005631" y="1091231"/>
                  <a:pt x="1990165" y="1084730"/>
                  <a:pt x="1976718" y="1075765"/>
                </a:cubicBezTo>
                <a:cubicBezTo>
                  <a:pt x="1967753" y="1062318"/>
                  <a:pt x="1961252" y="1046852"/>
                  <a:pt x="1949824" y="1035424"/>
                </a:cubicBezTo>
                <a:cubicBezTo>
                  <a:pt x="1938396" y="1023996"/>
                  <a:pt x="1919579" y="1021150"/>
                  <a:pt x="1909483" y="1008530"/>
                </a:cubicBezTo>
                <a:cubicBezTo>
                  <a:pt x="1857325" y="943332"/>
                  <a:pt x="1943712" y="984081"/>
                  <a:pt x="1855695" y="954742"/>
                </a:cubicBezTo>
                <a:cubicBezTo>
                  <a:pt x="1851213" y="941295"/>
                  <a:pt x="1854926" y="920739"/>
                  <a:pt x="1842248" y="914400"/>
                </a:cubicBezTo>
                <a:cubicBezTo>
                  <a:pt x="1813899" y="900225"/>
                  <a:pt x="1779198" y="907169"/>
                  <a:pt x="1748118" y="900953"/>
                </a:cubicBezTo>
                <a:cubicBezTo>
                  <a:pt x="1734219" y="898173"/>
                  <a:pt x="1721224" y="891988"/>
                  <a:pt x="1707777" y="887506"/>
                </a:cubicBezTo>
                <a:cubicBezTo>
                  <a:pt x="1611272" y="823169"/>
                  <a:pt x="1649951" y="856573"/>
                  <a:pt x="1586753" y="793377"/>
                </a:cubicBezTo>
                <a:cubicBezTo>
                  <a:pt x="1552953" y="691977"/>
                  <a:pt x="1602479" y="813036"/>
                  <a:pt x="1532965" y="726142"/>
                </a:cubicBezTo>
                <a:cubicBezTo>
                  <a:pt x="1486706" y="668318"/>
                  <a:pt x="1562895" y="696114"/>
                  <a:pt x="1479177" y="658906"/>
                </a:cubicBezTo>
                <a:cubicBezTo>
                  <a:pt x="1453272" y="647392"/>
                  <a:pt x="1425389" y="640977"/>
                  <a:pt x="1398495" y="632012"/>
                </a:cubicBezTo>
                <a:lnTo>
                  <a:pt x="1358153" y="618565"/>
                </a:lnTo>
                <a:cubicBezTo>
                  <a:pt x="1315534" y="554636"/>
                  <a:pt x="1346591" y="583335"/>
                  <a:pt x="1250577" y="551330"/>
                </a:cubicBezTo>
                <a:lnTo>
                  <a:pt x="1210236" y="537883"/>
                </a:lnTo>
                <a:cubicBezTo>
                  <a:pt x="1196789" y="528918"/>
                  <a:pt x="1182515" y="521085"/>
                  <a:pt x="1169895" y="510989"/>
                </a:cubicBezTo>
                <a:cubicBezTo>
                  <a:pt x="1159995" y="503069"/>
                  <a:pt x="1154340" y="489764"/>
                  <a:pt x="1143000" y="484094"/>
                </a:cubicBezTo>
                <a:cubicBezTo>
                  <a:pt x="1117644" y="471416"/>
                  <a:pt x="1062318" y="457200"/>
                  <a:pt x="1062318" y="457200"/>
                </a:cubicBezTo>
                <a:cubicBezTo>
                  <a:pt x="969842" y="395549"/>
                  <a:pt x="1012300" y="413633"/>
                  <a:pt x="941295" y="389965"/>
                </a:cubicBezTo>
                <a:cubicBezTo>
                  <a:pt x="932330" y="381000"/>
                  <a:pt x="920923" y="373942"/>
                  <a:pt x="914400" y="363071"/>
                </a:cubicBezTo>
                <a:cubicBezTo>
                  <a:pt x="907107" y="350917"/>
                  <a:pt x="907292" y="335408"/>
                  <a:pt x="900953" y="322730"/>
                </a:cubicBezTo>
                <a:cubicBezTo>
                  <a:pt x="893725" y="308275"/>
                  <a:pt x="883024" y="295836"/>
                  <a:pt x="874059" y="282389"/>
                </a:cubicBezTo>
                <a:cubicBezTo>
                  <a:pt x="897668" y="93519"/>
                  <a:pt x="846315" y="219238"/>
                  <a:pt x="1048871" y="161365"/>
                </a:cubicBezTo>
                <a:cubicBezTo>
                  <a:pt x="1064410" y="156925"/>
                  <a:pt x="1064337" y="132452"/>
                  <a:pt x="1075765" y="121024"/>
                </a:cubicBezTo>
                <a:cubicBezTo>
                  <a:pt x="1101833" y="94956"/>
                  <a:pt x="1123637" y="91620"/>
                  <a:pt x="1156448" y="80683"/>
                </a:cubicBezTo>
                <a:cubicBezTo>
                  <a:pt x="1168624" y="71551"/>
                  <a:pt x="1230919" y="23276"/>
                  <a:pt x="1250577" y="13447"/>
                </a:cubicBezTo>
                <a:cubicBezTo>
                  <a:pt x="1263255" y="7108"/>
                  <a:pt x="1277471" y="4482"/>
                  <a:pt x="1290918" y="0"/>
                </a:cubicBezTo>
                <a:cubicBezTo>
                  <a:pt x="1318244" y="1822"/>
                  <a:pt x="1608288" y="20039"/>
                  <a:pt x="1653989" y="26894"/>
                </a:cubicBezTo>
                <a:cubicBezTo>
                  <a:pt x="1709132" y="35166"/>
                  <a:pt x="1751880" y="50561"/>
                  <a:pt x="1801906" y="67236"/>
                </a:cubicBezTo>
                <a:cubicBezTo>
                  <a:pt x="1930606" y="195933"/>
                  <a:pt x="1765820" y="43178"/>
                  <a:pt x="1882589" y="121024"/>
                </a:cubicBezTo>
                <a:cubicBezTo>
                  <a:pt x="1983317" y="188176"/>
                  <a:pt x="1867350" y="142838"/>
                  <a:pt x="1963271" y="174812"/>
                </a:cubicBezTo>
                <a:lnTo>
                  <a:pt x="2017059" y="255494"/>
                </a:lnTo>
                <a:cubicBezTo>
                  <a:pt x="2024922" y="267288"/>
                  <a:pt x="2024167" y="283158"/>
                  <a:pt x="2030506" y="295836"/>
                </a:cubicBezTo>
                <a:cubicBezTo>
                  <a:pt x="2037733" y="310291"/>
                  <a:pt x="2048435" y="322730"/>
                  <a:pt x="2057400" y="336177"/>
                </a:cubicBezTo>
                <a:cubicBezTo>
                  <a:pt x="2061883" y="367553"/>
                  <a:pt x="2064632" y="399227"/>
                  <a:pt x="2070848" y="430306"/>
                </a:cubicBezTo>
                <a:cubicBezTo>
                  <a:pt x="2073628" y="444205"/>
                  <a:pt x="2081759" y="456701"/>
                  <a:pt x="2084295" y="470647"/>
                </a:cubicBezTo>
                <a:cubicBezTo>
                  <a:pt x="2090760" y="506202"/>
                  <a:pt x="2092966" y="542403"/>
                  <a:pt x="2097742" y="578224"/>
                </a:cubicBezTo>
                <a:cubicBezTo>
                  <a:pt x="2121523" y="756585"/>
                  <a:pt x="2102402" y="584479"/>
                  <a:pt x="2124636" y="806824"/>
                </a:cubicBezTo>
                <a:cubicBezTo>
                  <a:pt x="2094014" y="1235529"/>
                  <a:pt x="2124636" y="718044"/>
                  <a:pt x="2124636" y="1452283"/>
                </a:cubicBezTo>
                <a:cubicBezTo>
                  <a:pt x="2124636" y="1515196"/>
                  <a:pt x="2118540" y="1578060"/>
                  <a:pt x="2111189" y="1640542"/>
                </a:cubicBezTo>
                <a:cubicBezTo>
                  <a:pt x="2109533" y="1654619"/>
                  <a:pt x="2107765" y="1670860"/>
                  <a:pt x="2097742" y="1680883"/>
                </a:cubicBezTo>
                <a:cubicBezTo>
                  <a:pt x="2074886" y="1703739"/>
                  <a:pt x="2043953" y="1716742"/>
                  <a:pt x="2017059" y="1734671"/>
                </a:cubicBezTo>
                <a:cubicBezTo>
                  <a:pt x="2001682" y="1744922"/>
                  <a:pt x="1981200" y="1743636"/>
                  <a:pt x="1963271" y="1748118"/>
                </a:cubicBezTo>
                <a:cubicBezTo>
                  <a:pt x="1913965" y="1743636"/>
                  <a:pt x="1864428" y="1741214"/>
                  <a:pt x="1815353" y="1734671"/>
                </a:cubicBezTo>
                <a:cubicBezTo>
                  <a:pt x="1798844" y="1732470"/>
                  <a:pt x="1739959" y="1715806"/>
                  <a:pt x="1721224" y="1707777"/>
                </a:cubicBezTo>
                <a:cubicBezTo>
                  <a:pt x="1702799" y="1699881"/>
                  <a:pt x="1685861" y="1688779"/>
                  <a:pt x="1667436" y="1680883"/>
                </a:cubicBezTo>
                <a:cubicBezTo>
                  <a:pt x="1654408" y="1675299"/>
                  <a:pt x="1640542" y="1671918"/>
                  <a:pt x="1627095" y="1667436"/>
                </a:cubicBezTo>
                <a:cubicBezTo>
                  <a:pt x="1594265" y="1634607"/>
                  <a:pt x="1598512" y="1633185"/>
                  <a:pt x="1546412" y="1613647"/>
                </a:cubicBezTo>
                <a:cubicBezTo>
                  <a:pt x="1455413" y="1579522"/>
                  <a:pt x="1528149" y="1619267"/>
                  <a:pt x="1452283" y="1586753"/>
                </a:cubicBezTo>
                <a:cubicBezTo>
                  <a:pt x="1433858" y="1578857"/>
                  <a:pt x="1417264" y="1566897"/>
                  <a:pt x="1398495" y="1559859"/>
                </a:cubicBezTo>
                <a:cubicBezTo>
                  <a:pt x="1381190" y="1553370"/>
                  <a:pt x="1362476" y="1551489"/>
                  <a:pt x="1344706" y="1546412"/>
                </a:cubicBezTo>
                <a:cubicBezTo>
                  <a:pt x="1266086" y="1523949"/>
                  <a:pt x="1345166" y="1540538"/>
                  <a:pt x="1250577" y="1519518"/>
                </a:cubicBezTo>
                <a:cubicBezTo>
                  <a:pt x="1228266" y="1514560"/>
                  <a:pt x="1205392" y="1512085"/>
                  <a:pt x="1183342" y="1506071"/>
                </a:cubicBezTo>
                <a:cubicBezTo>
                  <a:pt x="1155992" y="1498612"/>
                  <a:pt x="1129553" y="1488142"/>
                  <a:pt x="1102659" y="1479177"/>
                </a:cubicBezTo>
                <a:cubicBezTo>
                  <a:pt x="1068376" y="1467749"/>
                  <a:pt x="1031168" y="1467681"/>
                  <a:pt x="995083" y="1465730"/>
                </a:cubicBezTo>
                <a:cubicBezTo>
                  <a:pt x="865207" y="1458710"/>
                  <a:pt x="735106" y="1456765"/>
                  <a:pt x="605118" y="1452283"/>
                </a:cubicBezTo>
                <a:cubicBezTo>
                  <a:pt x="518407" y="1423379"/>
                  <a:pt x="601383" y="1447907"/>
                  <a:pt x="443753" y="1425389"/>
                </a:cubicBezTo>
                <a:cubicBezTo>
                  <a:pt x="400533" y="1419215"/>
                  <a:pt x="374687" y="1412936"/>
                  <a:pt x="336177" y="1398494"/>
                </a:cubicBezTo>
                <a:cubicBezTo>
                  <a:pt x="313576" y="1390018"/>
                  <a:pt x="291841" y="1379233"/>
                  <a:pt x="268942" y="1371600"/>
                </a:cubicBezTo>
                <a:cubicBezTo>
                  <a:pt x="251409" y="1365756"/>
                  <a:pt x="232855" y="1363464"/>
                  <a:pt x="215153" y="1358153"/>
                </a:cubicBezTo>
                <a:cubicBezTo>
                  <a:pt x="188000" y="1350007"/>
                  <a:pt x="134471" y="1331259"/>
                  <a:pt x="134471" y="1331259"/>
                </a:cubicBezTo>
                <a:lnTo>
                  <a:pt x="80683" y="1250577"/>
                </a:lnTo>
                <a:lnTo>
                  <a:pt x="53789" y="1210236"/>
                </a:lnTo>
                <a:cubicBezTo>
                  <a:pt x="49631" y="1127076"/>
                  <a:pt x="67148" y="994874"/>
                  <a:pt x="26895" y="900953"/>
                </a:cubicBezTo>
                <a:cubicBezTo>
                  <a:pt x="18998" y="882528"/>
                  <a:pt x="8965" y="865094"/>
                  <a:pt x="0" y="847165"/>
                </a:cubicBezTo>
                <a:cubicBezTo>
                  <a:pt x="804" y="835912"/>
                  <a:pt x="2291" y="662528"/>
                  <a:pt x="26895" y="605118"/>
                </a:cubicBezTo>
                <a:cubicBezTo>
                  <a:pt x="39617" y="575432"/>
                  <a:pt x="58271" y="535642"/>
                  <a:pt x="94130" y="52443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p:cNvGrpSpPr/>
          <p:nvPr/>
        </p:nvGrpSpPr>
        <p:grpSpPr>
          <a:xfrm>
            <a:off x="6012160" y="3818198"/>
            <a:ext cx="2376298" cy="804657"/>
            <a:chOff x="6156176" y="3864502"/>
            <a:chExt cx="2376298" cy="716623"/>
          </a:xfrm>
        </p:grpSpPr>
        <p:sp>
          <p:nvSpPr>
            <p:cNvPr id="16" name="ZoneTexte 15"/>
            <p:cNvSpPr txBox="1"/>
            <p:nvPr/>
          </p:nvSpPr>
          <p:spPr>
            <a:xfrm>
              <a:off x="6516216" y="3864502"/>
              <a:ext cx="2016258" cy="338554"/>
            </a:xfrm>
            <a:prstGeom prst="rect">
              <a:avLst/>
            </a:prstGeom>
            <a:noFill/>
          </p:spPr>
          <p:txBody>
            <a:bodyPr wrap="none" rtlCol="0">
              <a:spAutoFit/>
            </a:bodyPr>
            <a:lstStyle/>
            <a:p>
              <a:r>
                <a:rPr lang="fr-FR" sz="1600" dirty="0" smtClean="0"/>
                <a:t>Contraintes normales </a:t>
              </a:r>
              <a:endParaRPr lang="fr-FR" sz="1600" dirty="0"/>
            </a:p>
          </p:txBody>
        </p:sp>
        <p:cxnSp>
          <p:nvCxnSpPr>
            <p:cNvPr id="18" name="Connecteur droit avec flèche 17"/>
            <p:cNvCxnSpPr/>
            <p:nvPr/>
          </p:nvCxnSpPr>
          <p:spPr>
            <a:xfrm flipH="1">
              <a:off x="6156176" y="4074796"/>
              <a:ext cx="360040" cy="50632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e 21"/>
          <p:cNvGrpSpPr/>
          <p:nvPr/>
        </p:nvGrpSpPr>
        <p:grpSpPr>
          <a:xfrm>
            <a:off x="4355976" y="5998545"/>
            <a:ext cx="2258567" cy="742823"/>
            <a:chOff x="4446161" y="5877272"/>
            <a:chExt cx="2258567" cy="661554"/>
          </a:xfrm>
        </p:grpSpPr>
        <p:sp>
          <p:nvSpPr>
            <p:cNvPr id="15" name="ZoneTexte 14"/>
            <p:cNvSpPr txBox="1"/>
            <p:nvPr/>
          </p:nvSpPr>
          <p:spPr>
            <a:xfrm>
              <a:off x="4446161" y="6237312"/>
              <a:ext cx="2258567" cy="301514"/>
            </a:xfrm>
            <a:prstGeom prst="rect">
              <a:avLst/>
            </a:prstGeom>
            <a:noFill/>
          </p:spPr>
          <p:txBody>
            <a:bodyPr wrap="none" rtlCol="0">
              <a:spAutoFit/>
            </a:bodyPr>
            <a:lstStyle/>
            <a:p>
              <a:r>
                <a:rPr lang="fr-FR" sz="1600" dirty="0" smtClean="0"/>
                <a:t>Contraintes tangentielles</a:t>
              </a:r>
              <a:endParaRPr lang="fr-FR" sz="1600" dirty="0"/>
            </a:p>
          </p:txBody>
        </p:sp>
        <p:cxnSp>
          <p:nvCxnSpPr>
            <p:cNvPr id="20" name="Connecteur droit avec flèche 19"/>
            <p:cNvCxnSpPr/>
            <p:nvPr/>
          </p:nvCxnSpPr>
          <p:spPr>
            <a:xfrm flipV="1">
              <a:off x="5364088" y="5877272"/>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6" name="Connecteur droit avec flèche 25"/>
          <p:cNvCxnSpPr/>
          <p:nvPr/>
        </p:nvCxnSpPr>
        <p:spPr>
          <a:xfrm flipV="1">
            <a:off x="8532440" y="5323577"/>
            <a:ext cx="26894" cy="8909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588224" y="6358583"/>
            <a:ext cx="2435154" cy="369332"/>
          </a:xfrm>
          <a:prstGeom prst="rect">
            <a:avLst/>
          </a:prstGeom>
          <a:noFill/>
        </p:spPr>
        <p:txBody>
          <a:bodyPr wrap="none" rtlCol="0">
            <a:spAutoFit/>
          </a:bodyPr>
          <a:lstStyle/>
          <a:p>
            <a:r>
              <a:rPr lang="fr-FR" b="1" i="1" dirty="0" smtClean="0">
                <a:solidFill>
                  <a:srgbClr val="00B050"/>
                </a:solidFill>
              </a:rPr>
              <a:t>Tenseur des contraintes</a:t>
            </a:r>
            <a:endParaRPr lang="fr-FR" b="1" i="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par>
                          <p:cTn id="13" fill="hold">
                            <p:stCondLst>
                              <p:cond delay="500"/>
                            </p:stCondLst>
                            <p:childTnLst>
                              <p:par>
                                <p:cTn id="14" presetID="7"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par>
                          <p:cTn id="23" fill="hold">
                            <p:stCondLst>
                              <p:cond delay="500"/>
                            </p:stCondLst>
                            <p:childTnLst>
                              <p:par>
                                <p:cTn id="24" presetID="7"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1000" fill="hold"/>
                                        <p:tgtEl>
                                          <p:spTgt spid="22"/>
                                        </p:tgtEl>
                                        <p:attrNameLst>
                                          <p:attrName>ppt_x</p:attrName>
                                        </p:attrNameLst>
                                      </p:cBhvr>
                                      <p:tavLst>
                                        <p:tav tm="0">
                                          <p:val>
                                            <p:strVal val="#ppt_x"/>
                                          </p:val>
                                        </p:tav>
                                        <p:tav tm="100000">
                                          <p:val>
                                            <p:strVal val="#ppt_x"/>
                                          </p:val>
                                        </p:tav>
                                      </p:tavLst>
                                    </p:anim>
                                    <p:anim calcmode="lin" valueType="num">
                                      <p:cBhvr additive="base">
                                        <p:cTn id="2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8"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amond(in)">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e 59"/>
          <p:cNvGrpSpPr/>
          <p:nvPr/>
        </p:nvGrpSpPr>
        <p:grpSpPr>
          <a:xfrm>
            <a:off x="4932040" y="1340768"/>
            <a:ext cx="3861654" cy="2591708"/>
            <a:chOff x="971600" y="1412776"/>
            <a:chExt cx="4077678" cy="2663716"/>
          </a:xfrm>
        </p:grpSpPr>
        <p:sp>
          <p:nvSpPr>
            <p:cNvPr id="2" name="Forme libre 1"/>
            <p:cNvSpPr/>
            <p:nvPr/>
          </p:nvSpPr>
          <p:spPr>
            <a:xfrm>
              <a:off x="1655805" y="1580362"/>
              <a:ext cx="1890584" cy="1212265"/>
            </a:xfrm>
            <a:custGeom>
              <a:avLst/>
              <a:gdLst>
                <a:gd name="connsiteX0" fmla="*/ 0 w 1890584"/>
                <a:gd name="connsiteY0" fmla="*/ 1212265 h 1212265"/>
                <a:gd name="connsiteX1" fmla="*/ 12357 w 1890584"/>
                <a:gd name="connsiteY1" fmla="*/ 1150481 h 1212265"/>
                <a:gd name="connsiteX2" fmla="*/ 74141 w 1890584"/>
                <a:gd name="connsiteY2" fmla="*/ 1076341 h 1212265"/>
                <a:gd name="connsiteX3" fmla="*/ 111211 w 1890584"/>
                <a:gd name="connsiteY3" fmla="*/ 1026914 h 1212265"/>
                <a:gd name="connsiteX4" fmla="*/ 135925 w 1890584"/>
                <a:gd name="connsiteY4" fmla="*/ 989843 h 1212265"/>
                <a:gd name="connsiteX5" fmla="*/ 172995 w 1890584"/>
                <a:gd name="connsiteY5" fmla="*/ 952773 h 1212265"/>
                <a:gd name="connsiteX6" fmla="*/ 210065 w 1890584"/>
                <a:gd name="connsiteY6" fmla="*/ 903346 h 1212265"/>
                <a:gd name="connsiteX7" fmla="*/ 284206 w 1890584"/>
                <a:gd name="connsiteY7" fmla="*/ 841562 h 1212265"/>
                <a:gd name="connsiteX8" fmla="*/ 358346 w 1890584"/>
                <a:gd name="connsiteY8" fmla="*/ 779779 h 1212265"/>
                <a:gd name="connsiteX9" fmla="*/ 383060 w 1890584"/>
                <a:gd name="connsiteY9" fmla="*/ 742708 h 1212265"/>
                <a:gd name="connsiteX10" fmla="*/ 432487 w 1890584"/>
                <a:gd name="connsiteY10" fmla="*/ 705638 h 1212265"/>
                <a:gd name="connsiteX11" fmla="*/ 518984 w 1890584"/>
                <a:gd name="connsiteY11" fmla="*/ 643854 h 1212265"/>
                <a:gd name="connsiteX12" fmla="*/ 593125 w 1890584"/>
                <a:gd name="connsiteY12" fmla="*/ 594427 h 1212265"/>
                <a:gd name="connsiteX13" fmla="*/ 679622 w 1890584"/>
                <a:gd name="connsiteY13" fmla="*/ 520287 h 1212265"/>
                <a:gd name="connsiteX14" fmla="*/ 716692 w 1890584"/>
                <a:gd name="connsiteY14" fmla="*/ 507930 h 1212265"/>
                <a:gd name="connsiteX15" fmla="*/ 753763 w 1890584"/>
                <a:gd name="connsiteY15" fmla="*/ 483216 h 1212265"/>
                <a:gd name="connsiteX16" fmla="*/ 877330 w 1890584"/>
                <a:gd name="connsiteY16" fmla="*/ 446146 h 1212265"/>
                <a:gd name="connsiteX17" fmla="*/ 914400 w 1890584"/>
                <a:gd name="connsiteY17" fmla="*/ 433789 h 1212265"/>
                <a:gd name="connsiteX18" fmla="*/ 963827 w 1890584"/>
                <a:gd name="connsiteY18" fmla="*/ 421433 h 1212265"/>
                <a:gd name="connsiteX19" fmla="*/ 1050325 w 1890584"/>
                <a:gd name="connsiteY19" fmla="*/ 396719 h 1212265"/>
                <a:gd name="connsiteX20" fmla="*/ 1136822 w 1890584"/>
                <a:gd name="connsiteY20" fmla="*/ 334935 h 1212265"/>
                <a:gd name="connsiteX21" fmla="*/ 1173892 w 1890584"/>
                <a:gd name="connsiteY21" fmla="*/ 310222 h 1212265"/>
                <a:gd name="connsiteX22" fmla="*/ 1210963 w 1890584"/>
                <a:gd name="connsiteY22" fmla="*/ 297865 h 1212265"/>
                <a:gd name="connsiteX23" fmla="*/ 1260390 w 1890584"/>
                <a:gd name="connsiteY23" fmla="*/ 273152 h 1212265"/>
                <a:gd name="connsiteX24" fmla="*/ 1334530 w 1890584"/>
                <a:gd name="connsiteY24" fmla="*/ 248438 h 1212265"/>
                <a:gd name="connsiteX25" fmla="*/ 1371600 w 1890584"/>
                <a:gd name="connsiteY25" fmla="*/ 236081 h 1212265"/>
                <a:gd name="connsiteX26" fmla="*/ 1433384 w 1890584"/>
                <a:gd name="connsiteY26" fmla="*/ 211368 h 1212265"/>
                <a:gd name="connsiteX27" fmla="*/ 1470454 w 1890584"/>
                <a:gd name="connsiteY27" fmla="*/ 186654 h 1212265"/>
                <a:gd name="connsiteX28" fmla="*/ 1519881 w 1890584"/>
                <a:gd name="connsiteY28" fmla="*/ 174297 h 1212265"/>
                <a:gd name="connsiteX29" fmla="*/ 1606379 w 1890584"/>
                <a:gd name="connsiteY29" fmla="*/ 112514 h 1212265"/>
                <a:gd name="connsiteX30" fmla="*/ 1655806 w 1890584"/>
                <a:gd name="connsiteY30" fmla="*/ 87800 h 1212265"/>
                <a:gd name="connsiteX31" fmla="*/ 1692876 w 1890584"/>
                <a:gd name="connsiteY31" fmla="*/ 75443 h 1212265"/>
                <a:gd name="connsiteX32" fmla="*/ 1729946 w 1890584"/>
                <a:gd name="connsiteY32" fmla="*/ 50730 h 1212265"/>
                <a:gd name="connsiteX33" fmla="*/ 1804087 w 1890584"/>
                <a:gd name="connsiteY33" fmla="*/ 26016 h 1212265"/>
                <a:gd name="connsiteX34" fmla="*/ 1841157 w 1890584"/>
                <a:gd name="connsiteY34" fmla="*/ 13660 h 1212265"/>
                <a:gd name="connsiteX35" fmla="*/ 1890584 w 1890584"/>
                <a:gd name="connsiteY35" fmla="*/ 1303 h 12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90584" h="1212265">
                  <a:moveTo>
                    <a:pt x="0" y="1212265"/>
                  </a:moveTo>
                  <a:cubicBezTo>
                    <a:pt x="4119" y="1191670"/>
                    <a:pt x="4982" y="1170146"/>
                    <a:pt x="12357" y="1150481"/>
                  </a:cubicBezTo>
                  <a:cubicBezTo>
                    <a:pt x="24495" y="1118114"/>
                    <a:pt x="52774" y="1101269"/>
                    <a:pt x="74141" y="1076341"/>
                  </a:cubicBezTo>
                  <a:cubicBezTo>
                    <a:pt x="87544" y="1060704"/>
                    <a:pt x="99241" y="1043672"/>
                    <a:pt x="111211" y="1026914"/>
                  </a:cubicBezTo>
                  <a:cubicBezTo>
                    <a:pt x="119843" y="1014829"/>
                    <a:pt x="126417" y="1001252"/>
                    <a:pt x="135925" y="989843"/>
                  </a:cubicBezTo>
                  <a:cubicBezTo>
                    <a:pt x="147112" y="976418"/>
                    <a:pt x="161622" y="966041"/>
                    <a:pt x="172995" y="952773"/>
                  </a:cubicBezTo>
                  <a:cubicBezTo>
                    <a:pt x="186398" y="937136"/>
                    <a:pt x="196662" y="918982"/>
                    <a:pt x="210065" y="903346"/>
                  </a:cubicBezTo>
                  <a:cubicBezTo>
                    <a:pt x="254596" y="851393"/>
                    <a:pt x="235180" y="879693"/>
                    <a:pt x="284206" y="841562"/>
                  </a:cubicBezTo>
                  <a:cubicBezTo>
                    <a:pt x="309599" y="821812"/>
                    <a:pt x="335599" y="802526"/>
                    <a:pt x="358346" y="779779"/>
                  </a:cubicBezTo>
                  <a:cubicBezTo>
                    <a:pt x="368847" y="769278"/>
                    <a:pt x="372559" y="753209"/>
                    <a:pt x="383060" y="742708"/>
                  </a:cubicBezTo>
                  <a:cubicBezTo>
                    <a:pt x="397623" y="728145"/>
                    <a:pt x="416988" y="719200"/>
                    <a:pt x="432487" y="705638"/>
                  </a:cubicBezTo>
                  <a:cubicBezTo>
                    <a:pt x="504656" y="642490"/>
                    <a:pt x="452245" y="666101"/>
                    <a:pt x="518984" y="643854"/>
                  </a:cubicBezTo>
                  <a:cubicBezTo>
                    <a:pt x="637238" y="525600"/>
                    <a:pt x="485828" y="665958"/>
                    <a:pt x="593125" y="594427"/>
                  </a:cubicBezTo>
                  <a:cubicBezTo>
                    <a:pt x="724603" y="506775"/>
                    <a:pt x="522115" y="610291"/>
                    <a:pt x="679622" y="520287"/>
                  </a:cubicBezTo>
                  <a:cubicBezTo>
                    <a:pt x="690931" y="513825"/>
                    <a:pt x="705042" y="513755"/>
                    <a:pt x="716692" y="507930"/>
                  </a:cubicBezTo>
                  <a:cubicBezTo>
                    <a:pt x="729975" y="501288"/>
                    <a:pt x="740192" y="489248"/>
                    <a:pt x="753763" y="483216"/>
                  </a:cubicBezTo>
                  <a:cubicBezTo>
                    <a:pt x="806617" y="459725"/>
                    <a:pt x="827011" y="460523"/>
                    <a:pt x="877330" y="446146"/>
                  </a:cubicBezTo>
                  <a:cubicBezTo>
                    <a:pt x="889854" y="442568"/>
                    <a:pt x="901876" y="437367"/>
                    <a:pt x="914400" y="433789"/>
                  </a:cubicBezTo>
                  <a:cubicBezTo>
                    <a:pt x="930729" y="429124"/>
                    <a:pt x="947498" y="426098"/>
                    <a:pt x="963827" y="421433"/>
                  </a:cubicBezTo>
                  <a:cubicBezTo>
                    <a:pt x="1087958" y="385968"/>
                    <a:pt x="895758" y="435362"/>
                    <a:pt x="1050325" y="396719"/>
                  </a:cubicBezTo>
                  <a:cubicBezTo>
                    <a:pt x="1137687" y="338478"/>
                    <a:pt x="1029534" y="411570"/>
                    <a:pt x="1136822" y="334935"/>
                  </a:cubicBezTo>
                  <a:cubicBezTo>
                    <a:pt x="1148907" y="326303"/>
                    <a:pt x="1160609" y="316863"/>
                    <a:pt x="1173892" y="310222"/>
                  </a:cubicBezTo>
                  <a:cubicBezTo>
                    <a:pt x="1185542" y="304397"/>
                    <a:pt x="1198991" y="302996"/>
                    <a:pt x="1210963" y="297865"/>
                  </a:cubicBezTo>
                  <a:cubicBezTo>
                    <a:pt x="1227894" y="290609"/>
                    <a:pt x="1243287" y="279993"/>
                    <a:pt x="1260390" y="273152"/>
                  </a:cubicBezTo>
                  <a:cubicBezTo>
                    <a:pt x="1284577" y="263477"/>
                    <a:pt x="1309817" y="256676"/>
                    <a:pt x="1334530" y="248438"/>
                  </a:cubicBezTo>
                  <a:cubicBezTo>
                    <a:pt x="1346887" y="244319"/>
                    <a:pt x="1359506" y="240918"/>
                    <a:pt x="1371600" y="236081"/>
                  </a:cubicBezTo>
                  <a:cubicBezTo>
                    <a:pt x="1392195" y="227843"/>
                    <a:pt x="1413545" y="221288"/>
                    <a:pt x="1433384" y="211368"/>
                  </a:cubicBezTo>
                  <a:cubicBezTo>
                    <a:pt x="1446667" y="204726"/>
                    <a:pt x="1456804" y="192504"/>
                    <a:pt x="1470454" y="186654"/>
                  </a:cubicBezTo>
                  <a:cubicBezTo>
                    <a:pt x="1486064" y="179964"/>
                    <a:pt x="1503405" y="178416"/>
                    <a:pt x="1519881" y="174297"/>
                  </a:cubicBezTo>
                  <a:cubicBezTo>
                    <a:pt x="1541098" y="158385"/>
                    <a:pt x="1581083" y="126969"/>
                    <a:pt x="1606379" y="112514"/>
                  </a:cubicBezTo>
                  <a:cubicBezTo>
                    <a:pt x="1622372" y="103375"/>
                    <a:pt x="1638875" y="95056"/>
                    <a:pt x="1655806" y="87800"/>
                  </a:cubicBezTo>
                  <a:cubicBezTo>
                    <a:pt x="1667778" y="82669"/>
                    <a:pt x="1681226" y="81268"/>
                    <a:pt x="1692876" y="75443"/>
                  </a:cubicBezTo>
                  <a:cubicBezTo>
                    <a:pt x="1706159" y="68802"/>
                    <a:pt x="1716375" y="56761"/>
                    <a:pt x="1729946" y="50730"/>
                  </a:cubicBezTo>
                  <a:cubicBezTo>
                    <a:pt x="1753751" y="40150"/>
                    <a:pt x="1779373" y="34254"/>
                    <a:pt x="1804087" y="26016"/>
                  </a:cubicBezTo>
                  <a:lnTo>
                    <a:pt x="1841157" y="13660"/>
                  </a:lnTo>
                  <a:cubicBezTo>
                    <a:pt x="1882136" y="0"/>
                    <a:pt x="1865201" y="1303"/>
                    <a:pt x="1890584" y="130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Forme libre 2"/>
            <p:cNvSpPr/>
            <p:nvPr/>
          </p:nvSpPr>
          <p:spPr>
            <a:xfrm>
              <a:off x="1705232" y="2193436"/>
              <a:ext cx="2360141" cy="735115"/>
            </a:xfrm>
            <a:custGeom>
              <a:avLst/>
              <a:gdLst>
                <a:gd name="connsiteX0" fmla="*/ 0 w 2360141"/>
                <a:gd name="connsiteY0" fmla="*/ 735115 h 735115"/>
                <a:gd name="connsiteX1" fmla="*/ 74141 w 2360141"/>
                <a:gd name="connsiteY1" fmla="*/ 710402 h 735115"/>
                <a:gd name="connsiteX2" fmla="*/ 111211 w 2360141"/>
                <a:gd name="connsiteY2" fmla="*/ 698045 h 735115"/>
                <a:gd name="connsiteX3" fmla="*/ 210065 w 2360141"/>
                <a:gd name="connsiteY3" fmla="*/ 673332 h 735115"/>
                <a:gd name="connsiteX4" fmla="*/ 259492 w 2360141"/>
                <a:gd name="connsiteY4" fmla="*/ 648618 h 735115"/>
                <a:gd name="connsiteX5" fmla="*/ 333633 w 2360141"/>
                <a:gd name="connsiteY5" fmla="*/ 599191 h 735115"/>
                <a:gd name="connsiteX6" fmla="*/ 370703 w 2360141"/>
                <a:gd name="connsiteY6" fmla="*/ 586834 h 735115"/>
                <a:gd name="connsiteX7" fmla="*/ 444844 w 2360141"/>
                <a:gd name="connsiteY7" fmla="*/ 525050 h 735115"/>
                <a:gd name="connsiteX8" fmla="*/ 605482 w 2360141"/>
                <a:gd name="connsiteY8" fmla="*/ 487980 h 735115"/>
                <a:gd name="connsiteX9" fmla="*/ 704336 w 2360141"/>
                <a:gd name="connsiteY9" fmla="*/ 438553 h 735115"/>
                <a:gd name="connsiteX10" fmla="*/ 729049 w 2360141"/>
                <a:gd name="connsiteY10" fmla="*/ 401483 h 735115"/>
                <a:gd name="connsiteX11" fmla="*/ 778476 w 2360141"/>
                <a:gd name="connsiteY11" fmla="*/ 364413 h 735115"/>
                <a:gd name="connsiteX12" fmla="*/ 827903 w 2360141"/>
                <a:gd name="connsiteY12" fmla="*/ 352056 h 735115"/>
                <a:gd name="connsiteX13" fmla="*/ 939114 w 2360141"/>
                <a:gd name="connsiteY13" fmla="*/ 327342 h 735115"/>
                <a:gd name="connsiteX14" fmla="*/ 1050325 w 2360141"/>
                <a:gd name="connsiteY14" fmla="*/ 290272 h 735115"/>
                <a:gd name="connsiteX15" fmla="*/ 1124465 w 2360141"/>
                <a:gd name="connsiteY15" fmla="*/ 265559 h 735115"/>
                <a:gd name="connsiteX16" fmla="*/ 1408671 w 2360141"/>
                <a:gd name="connsiteY16" fmla="*/ 216132 h 735115"/>
                <a:gd name="connsiteX17" fmla="*/ 1495168 w 2360141"/>
                <a:gd name="connsiteY17" fmla="*/ 203775 h 735115"/>
                <a:gd name="connsiteX18" fmla="*/ 1581665 w 2360141"/>
                <a:gd name="connsiteY18" fmla="*/ 179061 h 735115"/>
                <a:gd name="connsiteX19" fmla="*/ 1779373 w 2360141"/>
                <a:gd name="connsiteY19" fmla="*/ 154348 h 735115"/>
                <a:gd name="connsiteX20" fmla="*/ 1902941 w 2360141"/>
                <a:gd name="connsiteY20" fmla="*/ 104921 h 735115"/>
                <a:gd name="connsiteX21" fmla="*/ 1964725 w 2360141"/>
                <a:gd name="connsiteY21" fmla="*/ 92564 h 735115"/>
                <a:gd name="connsiteX22" fmla="*/ 2038865 w 2360141"/>
                <a:gd name="connsiteY22" fmla="*/ 43137 h 735115"/>
                <a:gd name="connsiteX23" fmla="*/ 2360141 w 2360141"/>
                <a:gd name="connsiteY23" fmla="*/ 55494 h 7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0141" h="735115">
                  <a:moveTo>
                    <a:pt x="0" y="735115"/>
                  </a:moveTo>
                  <a:lnTo>
                    <a:pt x="74141" y="710402"/>
                  </a:lnTo>
                  <a:cubicBezTo>
                    <a:pt x="86498" y="706283"/>
                    <a:pt x="98439" y="700599"/>
                    <a:pt x="111211" y="698045"/>
                  </a:cubicBezTo>
                  <a:cubicBezTo>
                    <a:pt x="147467" y="690794"/>
                    <a:pt x="176823" y="687579"/>
                    <a:pt x="210065" y="673332"/>
                  </a:cubicBezTo>
                  <a:cubicBezTo>
                    <a:pt x="226996" y="666076"/>
                    <a:pt x="243697" y="658095"/>
                    <a:pt x="259492" y="648618"/>
                  </a:cubicBezTo>
                  <a:cubicBezTo>
                    <a:pt x="284961" y="633336"/>
                    <a:pt x="305455" y="608584"/>
                    <a:pt x="333633" y="599191"/>
                  </a:cubicBezTo>
                  <a:lnTo>
                    <a:pt x="370703" y="586834"/>
                  </a:lnTo>
                  <a:cubicBezTo>
                    <a:pt x="389356" y="568181"/>
                    <a:pt x="417810" y="534881"/>
                    <a:pt x="444844" y="525050"/>
                  </a:cubicBezTo>
                  <a:cubicBezTo>
                    <a:pt x="481270" y="511804"/>
                    <a:pt x="561594" y="496758"/>
                    <a:pt x="605482" y="487980"/>
                  </a:cubicBezTo>
                  <a:cubicBezTo>
                    <a:pt x="638433" y="471504"/>
                    <a:pt x="674155" y="459680"/>
                    <a:pt x="704336" y="438553"/>
                  </a:cubicBezTo>
                  <a:cubicBezTo>
                    <a:pt x="716502" y="430037"/>
                    <a:pt x="718548" y="411984"/>
                    <a:pt x="729049" y="401483"/>
                  </a:cubicBezTo>
                  <a:cubicBezTo>
                    <a:pt x="743612" y="386920"/>
                    <a:pt x="760056" y="373623"/>
                    <a:pt x="778476" y="364413"/>
                  </a:cubicBezTo>
                  <a:cubicBezTo>
                    <a:pt x="793666" y="356818"/>
                    <a:pt x="811325" y="355740"/>
                    <a:pt x="827903" y="352056"/>
                  </a:cubicBezTo>
                  <a:cubicBezTo>
                    <a:pt x="969089" y="320681"/>
                    <a:pt x="818572" y="357478"/>
                    <a:pt x="939114" y="327342"/>
                  </a:cubicBezTo>
                  <a:cubicBezTo>
                    <a:pt x="1007556" y="281714"/>
                    <a:pt x="943778" y="316909"/>
                    <a:pt x="1050325" y="290272"/>
                  </a:cubicBezTo>
                  <a:cubicBezTo>
                    <a:pt x="1075597" y="283954"/>
                    <a:pt x="1098955" y="270837"/>
                    <a:pt x="1124465" y="265559"/>
                  </a:cubicBezTo>
                  <a:cubicBezTo>
                    <a:pt x="1218628" y="246077"/>
                    <a:pt x="1313480" y="229731"/>
                    <a:pt x="1408671" y="216132"/>
                  </a:cubicBezTo>
                  <a:cubicBezTo>
                    <a:pt x="1437503" y="212013"/>
                    <a:pt x="1466689" y="209878"/>
                    <a:pt x="1495168" y="203775"/>
                  </a:cubicBezTo>
                  <a:cubicBezTo>
                    <a:pt x="1524488" y="197492"/>
                    <a:pt x="1552447" y="185804"/>
                    <a:pt x="1581665" y="179061"/>
                  </a:cubicBezTo>
                  <a:cubicBezTo>
                    <a:pt x="1640268" y="165537"/>
                    <a:pt x="1724007" y="159885"/>
                    <a:pt x="1779373" y="154348"/>
                  </a:cubicBezTo>
                  <a:cubicBezTo>
                    <a:pt x="1820562" y="137872"/>
                    <a:pt x="1860855" y="118950"/>
                    <a:pt x="1902941" y="104921"/>
                  </a:cubicBezTo>
                  <a:cubicBezTo>
                    <a:pt x="1922866" y="98279"/>
                    <a:pt x="1945940" y="101957"/>
                    <a:pt x="1964725" y="92564"/>
                  </a:cubicBezTo>
                  <a:cubicBezTo>
                    <a:pt x="2149853" y="0"/>
                    <a:pt x="1881725" y="95518"/>
                    <a:pt x="2038865" y="43137"/>
                  </a:cubicBezTo>
                  <a:cubicBezTo>
                    <a:pt x="2252891" y="59601"/>
                    <a:pt x="2145799" y="55494"/>
                    <a:pt x="2360141" y="5549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Forme libre 3"/>
            <p:cNvSpPr/>
            <p:nvPr/>
          </p:nvSpPr>
          <p:spPr>
            <a:xfrm>
              <a:off x="1668162" y="3076832"/>
              <a:ext cx="2615806" cy="568192"/>
            </a:xfrm>
            <a:custGeom>
              <a:avLst/>
              <a:gdLst>
                <a:gd name="connsiteX0" fmla="*/ 0 w 2582562"/>
                <a:gd name="connsiteY0" fmla="*/ 0 h 580768"/>
                <a:gd name="connsiteX1" fmla="*/ 12357 w 2582562"/>
                <a:gd name="connsiteY1" fmla="*/ 37070 h 580768"/>
                <a:gd name="connsiteX2" fmla="*/ 49427 w 2582562"/>
                <a:gd name="connsiteY2" fmla="*/ 49427 h 580768"/>
                <a:gd name="connsiteX3" fmla="*/ 98854 w 2582562"/>
                <a:gd name="connsiteY3" fmla="*/ 74140 h 580768"/>
                <a:gd name="connsiteX4" fmla="*/ 160638 w 2582562"/>
                <a:gd name="connsiteY4" fmla="*/ 86497 h 580768"/>
                <a:gd name="connsiteX5" fmla="*/ 345989 w 2582562"/>
                <a:gd name="connsiteY5" fmla="*/ 111211 h 580768"/>
                <a:gd name="connsiteX6" fmla="*/ 383060 w 2582562"/>
                <a:gd name="connsiteY6" fmla="*/ 123568 h 580768"/>
                <a:gd name="connsiteX7" fmla="*/ 543697 w 2582562"/>
                <a:gd name="connsiteY7" fmla="*/ 148281 h 580768"/>
                <a:gd name="connsiteX8" fmla="*/ 654908 w 2582562"/>
                <a:gd name="connsiteY8" fmla="*/ 135924 h 580768"/>
                <a:gd name="connsiteX9" fmla="*/ 691979 w 2582562"/>
                <a:gd name="connsiteY9" fmla="*/ 160638 h 580768"/>
                <a:gd name="connsiteX10" fmla="*/ 1445741 w 2582562"/>
                <a:gd name="connsiteY10" fmla="*/ 172995 h 580768"/>
                <a:gd name="connsiteX11" fmla="*/ 1655806 w 2582562"/>
                <a:gd name="connsiteY11" fmla="*/ 185351 h 580768"/>
                <a:gd name="connsiteX12" fmla="*/ 1742303 w 2582562"/>
                <a:gd name="connsiteY12" fmla="*/ 210065 h 580768"/>
                <a:gd name="connsiteX13" fmla="*/ 1828800 w 2582562"/>
                <a:gd name="connsiteY13" fmla="*/ 234778 h 580768"/>
                <a:gd name="connsiteX14" fmla="*/ 1915297 w 2582562"/>
                <a:gd name="connsiteY14" fmla="*/ 271849 h 580768"/>
                <a:gd name="connsiteX15" fmla="*/ 2026508 w 2582562"/>
                <a:gd name="connsiteY15" fmla="*/ 308919 h 580768"/>
                <a:gd name="connsiteX16" fmla="*/ 2063579 w 2582562"/>
                <a:gd name="connsiteY16" fmla="*/ 321276 h 580768"/>
                <a:gd name="connsiteX17" fmla="*/ 2113006 w 2582562"/>
                <a:gd name="connsiteY17" fmla="*/ 333632 h 580768"/>
                <a:gd name="connsiteX18" fmla="*/ 2162433 w 2582562"/>
                <a:gd name="connsiteY18" fmla="*/ 358346 h 580768"/>
                <a:gd name="connsiteX19" fmla="*/ 2298357 w 2582562"/>
                <a:gd name="connsiteY19" fmla="*/ 481913 h 580768"/>
                <a:gd name="connsiteX20" fmla="*/ 2372497 w 2582562"/>
                <a:gd name="connsiteY20" fmla="*/ 506627 h 580768"/>
                <a:gd name="connsiteX21" fmla="*/ 2409568 w 2582562"/>
                <a:gd name="connsiteY21" fmla="*/ 518984 h 580768"/>
                <a:gd name="connsiteX22" fmla="*/ 2520779 w 2582562"/>
                <a:gd name="connsiteY22" fmla="*/ 543697 h 580768"/>
                <a:gd name="connsiteX23" fmla="*/ 2582562 w 2582562"/>
                <a:gd name="connsiteY23" fmla="*/ 580768 h 58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2562" h="580768">
                  <a:moveTo>
                    <a:pt x="0" y="0"/>
                  </a:moveTo>
                  <a:cubicBezTo>
                    <a:pt x="4119" y="12357"/>
                    <a:pt x="3147" y="27860"/>
                    <a:pt x="12357" y="37070"/>
                  </a:cubicBezTo>
                  <a:cubicBezTo>
                    <a:pt x="21567" y="46280"/>
                    <a:pt x="37455" y="44296"/>
                    <a:pt x="49427" y="49427"/>
                  </a:cubicBezTo>
                  <a:cubicBezTo>
                    <a:pt x="66358" y="56683"/>
                    <a:pt x="81379" y="68315"/>
                    <a:pt x="98854" y="74140"/>
                  </a:cubicBezTo>
                  <a:cubicBezTo>
                    <a:pt x="118779" y="80782"/>
                    <a:pt x="140136" y="81941"/>
                    <a:pt x="160638" y="86497"/>
                  </a:cubicBezTo>
                  <a:cubicBezTo>
                    <a:pt x="273994" y="111688"/>
                    <a:pt x="140130" y="92496"/>
                    <a:pt x="345989" y="111211"/>
                  </a:cubicBezTo>
                  <a:cubicBezTo>
                    <a:pt x="358346" y="115330"/>
                    <a:pt x="370186" y="121587"/>
                    <a:pt x="383060" y="123568"/>
                  </a:cubicBezTo>
                  <a:cubicBezTo>
                    <a:pt x="560545" y="150873"/>
                    <a:pt x="454469" y="118538"/>
                    <a:pt x="543697" y="148281"/>
                  </a:cubicBezTo>
                  <a:cubicBezTo>
                    <a:pt x="580767" y="144162"/>
                    <a:pt x="617738" y="132826"/>
                    <a:pt x="654908" y="135924"/>
                  </a:cubicBezTo>
                  <a:cubicBezTo>
                    <a:pt x="669708" y="137157"/>
                    <a:pt x="677144" y="159943"/>
                    <a:pt x="691979" y="160638"/>
                  </a:cubicBezTo>
                  <a:cubicBezTo>
                    <a:pt x="942991" y="172404"/>
                    <a:pt x="1194487" y="168876"/>
                    <a:pt x="1445741" y="172995"/>
                  </a:cubicBezTo>
                  <a:cubicBezTo>
                    <a:pt x="1515763" y="177114"/>
                    <a:pt x="1586205" y="176651"/>
                    <a:pt x="1655806" y="185351"/>
                  </a:cubicBezTo>
                  <a:cubicBezTo>
                    <a:pt x="1685561" y="189070"/>
                    <a:pt x="1713582" y="201448"/>
                    <a:pt x="1742303" y="210065"/>
                  </a:cubicBezTo>
                  <a:cubicBezTo>
                    <a:pt x="1830924" y="236652"/>
                    <a:pt x="1720529" y="207712"/>
                    <a:pt x="1828800" y="234778"/>
                  </a:cubicBezTo>
                  <a:cubicBezTo>
                    <a:pt x="1887611" y="273986"/>
                    <a:pt x="1842760" y="250088"/>
                    <a:pt x="1915297" y="271849"/>
                  </a:cubicBezTo>
                  <a:cubicBezTo>
                    <a:pt x="1915349" y="271864"/>
                    <a:pt x="2007947" y="302732"/>
                    <a:pt x="2026508" y="308919"/>
                  </a:cubicBezTo>
                  <a:cubicBezTo>
                    <a:pt x="2038865" y="313038"/>
                    <a:pt x="2050942" y="318117"/>
                    <a:pt x="2063579" y="321276"/>
                  </a:cubicBezTo>
                  <a:lnTo>
                    <a:pt x="2113006" y="333632"/>
                  </a:lnTo>
                  <a:cubicBezTo>
                    <a:pt x="2129482" y="341870"/>
                    <a:pt x="2146813" y="348583"/>
                    <a:pt x="2162433" y="358346"/>
                  </a:cubicBezTo>
                  <a:cubicBezTo>
                    <a:pt x="2217133" y="392533"/>
                    <a:pt x="2251443" y="434999"/>
                    <a:pt x="2298357" y="481913"/>
                  </a:cubicBezTo>
                  <a:cubicBezTo>
                    <a:pt x="2316777" y="500333"/>
                    <a:pt x="2347784" y="498389"/>
                    <a:pt x="2372497" y="506627"/>
                  </a:cubicBezTo>
                  <a:cubicBezTo>
                    <a:pt x="2384854" y="510746"/>
                    <a:pt x="2396795" y="516430"/>
                    <a:pt x="2409568" y="518984"/>
                  </a:cubicBezTo>
                  <a:cubicBezTo>
                    <a:pt x="2488005" y="534670"/>
                    <a:pt x="2450977" y="526246"/>
                    <a:pt x="2520779" y="543697"/>
                  </a:cubicBezTo>
                  <a:cubicBezTo>
                    <a:pt x="2565512" y="573520"/>
                    <a:pt x="2544566" y="561769"/>
                    <a:pt x="2582562" y="58076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Forme libre 4"/>
            <p:cNvSpPr/>
            <p:nvPr/>
          </p:nvSpPr>
          <p:spPr>
            <a:xfrm>
              <a:off x="1654609" y="3188262"/>
              <a:ext cx="2582562" cy="597024"/>
            </a:xfrm>
            <a:custGeom>
              <a:avLst/>
              <a:gdLst>
                <a:gd name="connsiteX0" fmla="*/ 0 w 2582562"/>
                <a:gd name="connsiteY0" fmla="*/ 0 h 580768"/>
                <a:gd name="connsiteX1" fmla="*/ 12357 w 2582562"/>
                <a:gd name="connsiteY1" fmla="*/ 37070 h 580768"/>
                <a:gd name="connsiteX2" fmla="*/ 49427 w 2582562"/>
                <a:gd name="connsiteY2" fmla="*/ 49427 h 580768"/>
                <a:gd name="connsiteX3" fmla="*/ 98854 w 2582562"/>
                <a:gd name="connsiteY3" fmla="*/ 74140 h 580768"/>
                <a:gd name="connsiteX4" fmla="*/ 160638 w 2582562"/>
                <a:gd name="connsiteY4" fmla="*/ 86497 h 580768"/>
                <a:gd name="connsiteX5" fmla="*/ 345989 w 2582562"/>
                <a:gd name="connsiteY5" fmla="*/ 111211 h 580768"/>
                <a:gd name="connsiteX6" fmla="*/ 383060 w 2582562"/>
                <a:gd name="connsiteY6" fmla="*/ 123568 h 580768"/>
                <a:gd name="connsiteX7" fmla="*/ 543697 w 2582562"/>
                <a:gd name="connsiteY7" fmla="*/ 148281 h 580768"/>
                <a:gd name="connsiteX8" fmla="*/ 654908 w 2582562"/>
                <a:gd name="connsiteY8" fmla="*/ 135924 h 580768"/>
                <a:gd name="connsiteX9" fmla="*/ 691979 w 2582562"/>
                <a:gd name="connsiteY9" fmla="*/ 160638 h 580768"/>
                <a:gd name="connsiteX10" fmla="*/ 1445741 w 2582562"/>
                <a:gd name="connsiteY10" fmla="*/ 172995 h 580768"/>
                <a:gd name="connsiteX11" fmla="*/ 1655806 w 2582562"/>
                <a:gd name="connsiteY11" fmla="*/ 185351 h 580768"/>
                <a:gd name="connsiteX12" fmla="*/ 1742303 w 2582562"/>
                <a:gd name="connsiteY12" fmla="*/ 210065 h 580768"/>
                <a:gd name="connsiteX13" fmla="*/ 1828800 w 2582562"/>
                <a:gd name="connsiteY13" fmla="*/ 234778 h 580768"/>
                <a:gd name="connsiteX14" fmla="*/ 1915297 w 2582562"/>
                <a:gd name="connsiteY14" fmla="*/ 271849 h 580768"/>
                <a:gd name="connsiteX15" fmla="*/ 2026508 w 2582562"/>
                <a:gd name="connsiteY15" fmla="*/ 308919 h 580768"/>
                <a:gd name="connsiteX16" fmla="*/ 2063579 w 2582562"/>
                <a:gd name="connsiteY16" fmla="*/ 321276 h 580768"/>
                <a:gd name="connsiteX17" fmla="*/ 2113006 w 2582562"/>
                <a:gd name="connsiteY17" fmla="*/ 333632 h 580768"/>
                <a:gd name="connsiteX18" fmla="*/ 2162433 w 2582562"/>
                <a:gd name="connsiteY18" fmla="*/ 358346 h 580768"/>
                <a:gd name="connsiteX19" fmla="*/ 2298357 w 2582562"/>
                <a:gd name="connsiteY19" fmla="*/ 481913 h 580768"/>
                <a:gd name="connsiteX20" fmla="*/ 2372497 w 2582562"/>
                <a:gd name="connsiteY20" fmla="*/ 506627 h 580768"/>
                <a:gd name="connsiteX21" fmla="*/ 2409568 w 2582562"/>
                <a:gd name="connsiteY21" fmla="*/ 518984 h 580768"/>
                <a:gd name="connsiteX22" fmla="*/ 2520779 w 2582562"/>
                <a:gd name="connsiteY22" fmla="*/ 543697 h 580768"/>
                <a:gd name="connsiteX23" fmla="*/ 2582562 w 2582562"/>
                <a:gd name="connsiteY23" fmla="*/ 580768 h 58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2562" h="580768">
                  <a:moveTo>
                    <a:pt x="0" y="0"/>
                  </a:moveTo>
                  <a:cubicBezTo>
                    <a:pt x="4119" y="12357"/>
                    <a:pt x="3147" y="27860"/>
                    <a:pt x="12357" y="37070"/>
                  </a:cubicBezTo>
                  <a:cubicBezTo>
                    <a:pt x="21567" y="46280"/>
                    <a:pt x="37455" y="44296"/>
                    <a:pt x="49427" y="49427"/>
                  </a:cubicBezTo>
                  <a:cubicBezTo>
                    <a:pt x="66358" y="56683"/>
                    <a:pt x="81379" y="68315"/>
                    <a:pt x="98854" y="74140"/>
                  </a:cubicBezTo>
                  <a:cubicBezTo>
                    <a:pt x="118779" y="80782"/>
                    <a:pt x="140136" y="81941"/>
                    <a:pt x="160638" y="86497"/>
                  </a:cubicBezTo>
                  <a:cubicBezTo>
                    <a:pt x="273994" y="111688"/>
                    <a:pt x="140130" y="92496"/>
                    <a:pt x="345989" y="111211"/>
                  </a:cubicBezTo>
                  <a:cubicBezTo>
                    <a:pt x="358346" y="115330"/>
                    <a:pt x="370186" y="121587"/>
                    <a:pt x="383060" y="123568"/>
                  </a:cubicBezTo>
                  <a:cubicBezTo>
                    <a:pt x="560545" y="150873"/>
                    <a:pt x="454469" y="118538"/>
                    <a:pt x="543697" y="148281"/>
                  </a:cubicBezTo>
                  <a:cubicBezTo>
                    <a:pt x="580767" y="144162"/>
                    <a:pt x="617738" y="132826"/>
                    <a:pt x="654908" y="135924"/>
                  </a:cubicBezTo>
                  <a:cubicBezTo>
                    <a:pt x="669708" y="137157"/>
                    <a:pt x="677144" y="159943"/>
                    <a:pt x="691979" y="160638"/>
                  </a:cubicBezTo>
                  <a:cubicBezTo>
                    <a:pt x="942991" y="172404"/>
                    <a:pt x="1194487" y="168876"/>
                    <a:pt x="1445741" y="172995"/>
                  </a:cubicBezTo>
                  <a:cubicBezTo>
                    <a:pt x="1515763" y="177114"/>
                    <a:pt x="1586205" y="176651"/>
                    <a:pt x="1655806" y="185351"/>
                  </a:cubicBezTo>
                  <a:cubicBezTo>
                    <a:pt x="1685561" y="189070"/>
                    <a:pt x="1713582" y="201448"/>
                    <a:pt x="1742303" y="210065"/>
                  </a:cubicBezTo>
                  <a:cubicBezTo>
                    <a:pt x="1830924" y="236652"/>
                    <a:pt x="1720529" y="207712"/>
                    <a:pt x="1828800" y="234778"/>
                  </a:cubicBezTo>
                  <a:cubicBezTo>
                    <a:pt x="1887611" y="273986"/>
                    <a:pt x="1842760" y="250088"/>
                    <a:pt x="1915297" y="271849"/>
                  </a:cubicBezTo>
                  <a:cubicBezTo>
                    <a:pt x="1915349" y="271864"/>
                    <a:pt x="2007947" y="302732"/>
                    <a:pt x="2026508" y="308919"/>
                  </a:cubicBezTo>
                  <a:cubicBezTo>
                    <a:pt x="2038865" y="313038"/>
                    <a:pt x="2050942" y="318117"/>
                    <a:pt x="2063579" y="321276"/>
                  </a:cubicBezTo>
                  <a:lnTo>
                    <a:pt x="2113006" y="333632"/>
                  </a:lnTo>
                  <a:cubicBezTo>
                    <a:pt x="2129482" y="341870"/>
                    <a:pt x="2146813" y="348583"/>
                    <a:pt x="2162433" y="358346"/>
                  </a:cubicBezTo>
                  <a:cubicBezTo>
                    <a:pt x="2217133" y="392533"/>
                    <a:pt x="2251443" y="434999"/>
                    <a:pt x="2298357" y="481913"/>
                  </a:cubicBezTo>
                  <a:cubicBezTo>
                    <a:pt x="2316777" y="500333"/>
                    <a:pt x="2347784" y="498389"/>
                    <a:pt x="2372497" y="506627"/>
                  </a:cubicBezTo>
                  <a:cubicBezTo>
                    <a:pt x="2384854" y="510746"/>
                    <a:pt x="2396795" y="516430"/>
                    <a:pt x="2409568" y="518984"/>
                  </a:cubicBezTo>
                  <a:cubicBezTo>
                    <a:pt x="2488005" y="534670"/>
                    <a:pt x="2450977" y="526246"/>
                    <a:pt x="2520779" y="543697"/>
                  </a:cubicBezTo>
                  <a:cubicBezTo>
                    <a:pt x="2565512" y="573520"/>
                    <a:pt x="2544566" y="561769"/>
                    <a:pt x="2582562" y="58076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Forme libre 5"/>
            <p:cNvSpPr/>
            <p:nvPr/>
          </p:nvSpPr>
          <p:spPr>
            <a:xfrm>
              <a:off x="1691680" y="2345836"/>
              <a:ext cx="2360141" cy="735115"/>
            </a:xfrm>
            <a:custGeom>
              <a:avLst/>
              <a:gdLst>
                <a:gd name="connsiteX0" fmla="*/ 0 w 2360141"/>
                <a:gd name="connsiteY0" fmla="*/ 735115 h 735115"/>
                <a:gd name="connsiteX1" fmla="*/ 74141 w 2360141"/>
                <a:gd name="connsiteY1" fmla="*/ 710402 h 735115"/>
                <a:gd name="connsiteX2" fmla="*/ 111211 w 2360141"/>
                <a:gd name="connsiteY2" fmla="*/ 698045 h 735115"/>
                <a:gd name="connsiteX3" fmla="*/ 210065 w 2360141"/>
                <a:gd name="connsiteY3" fmla="*/ 673332 h 735115"/>
                <a:gd name="connsiteX4" fmla="*/ 259492 w 2360141"/>
                <a:gd name="connsiteY4" fmla="*/ 648618 h 735115"/>
                <a:gd name="connsiteX5" fmla="*/ 333633 w 2360141"/>
                <a:gd name="connsiteY5" fmla="*/ 599191 h 735115"/>
                <a:gd name="connsiteX6" fmla="*/ 370703 w 2360141"/>
                <a:gd name="connsiteY6" fmla="*/ 586834 h 735115"/>
                <a:gd name="connsiteX7" fmla="*/ 444844 w 2360141"/>
                <a:gd name="connsiteY7" fmla="*/ 525050 h 735115"/>
                <a:gd name="connsiteX8" fmla="*/ 605482 w 2360141"/>
                <a:gd name="connsiteY8" fmla="*/ 487980 h 735115"/>
                <a:gd name="connsiteX9" fmla="*/ 704336 w 2360141"/>
                <a:gd name="connsiteY9" fmla="*/ 438553 h 735115"/>
                <a:gd name="connsiteX10" fmla="*/ 729049 w 2360141"/>
                <a:gd name="connsiteY10" fmla="*/ 401483 h 735115"/>
                <a:gd name="connsiteX11" fmla="*/ 778476 w 2360141"/>
                <a:gd name="connsiteY11" fmla="*/ 364413 h 735115"/>
                <a:gd name="connsiteX12" fmla="*/ 827903 w 2360141"/>
                <a:gd name="connsiteY12" fmla="*/ 352056 h 735115"/>
                <a:gd name="connsiteX13" fmla="*/ 939114 w 2360141"/>
                <a:gd name="connsiteY13" fmla="*/ 327342 h 735115"/>
                <a:gd name="connsiteX14" fmla="*/ 1050325 w 2360141"/>
                <a:gd name="connsiteY14" fmla="*/ 290272 h 735115"/>
                <a:gd name="connsiteX15" fmla="*/ 1124465 w 2360141"/>
                <a:gd name="connsiteY15" fmla="*/ 265559 h 735115"/>
                <a:gd name="connsiteX16" fmla="*/ 1408671 w 2360141"/>
                <a:gd name="connsiteY16" fmla="*/ 216132 h 735115"/>
                <a:gd name="connsiteX17" fmla="*/ 1495168 w 2360141"/>
                <a:gd name="connsiteY17" fmla="*/ 203775 h 735115"/>
                <a:gd name="connsiteX18" fmla="*/ 1581665 w 2360141"/>
                <a:gd name="connsiteY18" fmla="*/ 179061 h 735115"/>
                <a:gd name="connsiteX19" fmla="*/ 1779373 w 2360141"/>
                <a:gd name="connsiteY19" fmla="*/ 154348 h 735115"/>
                <a:gd name="connsiteX20" fmla="*/ 1902941 w 2360141"/>
                <a:gd name="connsiteY20" fmla="*/ 104921 h 735115"/>
                <a:gd name="connsiteX21" fmla="*/ 1964725 w 2360141"/>
                <a:gd name="connsiteY21" fmla="*/ 92564 h 735115"/>
                <a:gd name="connsiteX22" fmla="*/ 2038865 w 2360141"/>
                <a:gd name="connsiteY22" fmla="*/ 43137 h 735115"/>
                <a:gd name="connsiteX23" fmla="*/ 2360141 w 2360141"/>
                <a:gd name="connsiteY23" fmla="*/ 55494 h 7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0141" h="735115">
                  <a:moveTo>
                    <a:pt x="0" y="735115"/>
                  </a:moveTo>
                  <a:lnTo>
                    <a:pt x="74141" y="710402"/>
                  </a:lnTo>
                  <a:cubicBezTo>
                    <a:pt x="86498" y="706283"/>
                    <a:pt x="98439" y="700599"/>
                    <a:pt x="111211" y="698045"/>
                  </a:cubicBezTo>
                  <a:cubicBezTo>
                    <a:pt x="147467" y="690794"/>
                    <a:pt x="176823" y="687579"/>
                    <a:pt x="210065" y="673332"/>
                  </a:cubicBezTo>
                  <a:cubicBezTo>
                    <a:pt x="226996" y="666076"/>
                    <a:pt x="243697" y="658095"/>
                    <a:pt x="259492" y="648618"/>
                  </a:cubicBezTo>
                  <a:cubicBezTo>
                    <a:pt x="284961" y="633336"/>
                    <a:pt x="305455" y="608584"/>
                    <a:pt x="333633" y="599191"/>
                  </a:cubicBezTo>
                  <a:lnTo>
                    <a:pt x="370703" y="586834"/>
                  </a:lnTo>
                  <a:cubicBezTo>
                    <a:pt x="389356" y="568181"/>
                    <a:pt x="417810" y="534881"/>
                    <a:pt x="444844" y="525050"/>
                  </a:cubicBezTo>
                  <a:cubicBezTo>
                    <a:pt x="481270" y="511804"/>
                    <a:pt x="561594" y="496758"/>
                    <a:pt x="605482" y="487980"/>
                  </a:cubicBezTo>
                  <a:cubicBezTo>
                    <a:pt x="638433" y="471504"/>
                    <a:pt x="674155" y="459680"/>
                    <a:pt x="704336" y="438553"/>
                  </a:cubicBezTo>
                  <a:cubicBezTo>
                    <a:pt x="716502" y="430037"/>
                    <a:pt x="718548" y="411984"/>
                    <a:pt x="729049" y="401483"/>
                  </a:cubicBezTo>
                  <a:cubicBezTo>
                    <a:pt x="743612" y="386920"/>
                    <a:pt x="760056" y="373623"/>
                    <a:pt x="778476" y="364413"/>
                  </a:cubicBezTo>
                  <a:cubicBezTo>
                    <a:pt x="793666" y="356818"/>
                    <a:pt x="811325" y="355740"/>
                    <a:pt x="827903" y="352056"/>
                  </a:cubicBezTo>
                  <a:cubicBezTo>
                    <a:pt x="969089" y="320681"/>
                    <a:pt x="818572" y="357478"/>
                    <a:pt x="939114" y="327342"/>
                  </a:cubicBezTo>
                  <a:cubicBezTo>
                    <a:pt x="1007556" y="281714"/>
                    <a:pt x="943778" y="316909"/>
                    <a:pt x="1050325" y="290272"/>
                  </a:cubicBezTo>
                  <a:cubicBezTo>
                    <a:pt x="1075597" y="283954"/>
                    <a:pt x="1098955" y="270837"/>
                    <a:pt x="1124465" y="265559"/>
                  </a:cubicBezTo>
                  <a:cubicBezTo>
                    <a:pt x="1218628" y="246077"/>
                    <a:pt x="1313480" y="229731"/>
                    <a:pt x="1408671" y="216132"/>
                  </a:cubicBezTo>
                  <a:cubicBezTo>
                    <a:pt x="1437503" y="212013"/>
                    <a:pt x="1466689" y="209878"/>
                    <a:pt x="1495168" y="203775"/>
                  </a:cubicBezTo>
                  <a:cubicBezTo>
                    <a:pt x="1524488" y="197492"/>
                    <a:pt x="1552447" y="185804"/>
                    <a:pt x="1581665" y="179061"/>
                  </a:cubicBezTo>
                  <a:cubicBezTo>
                    <a:pt x="1640268" y="165537"/>
                    <a:pt x="1724007" y="159885"/>
                    <a:pt x="1779373" y="154348"/>
                  </a:cubicBezTo>
                  <a:cubicBezTo>
                    <a:pt x="1820562" y="137872"/>
                    <a:pt x="1860855" y="118950"/>
                    <a:pt x="1902941" y="104921"/>
                  </a:cubicBezTo>
                  <a:cubicBezTo>
                    <a:pt x="1922866" y="98279"/>
                    <a:pt x="1945940" y="101957"/>
                    <a:pt x="1964725" y="92564"/>
                  </a:cubicBezTo>
                  <a:cubicBezTo>
                    <a:pt x="2149853" y="0"/>
                    <a:pt x="1881725" y="95518"/>
                    <a:pt x="2038865" y="43137"/>
                  </a:cubicBezTo>
                  <a:cubicBezTo>
                    <a:pt x="2252891" y="59601"/>
                    <a:pt x="2145799" y="55494"/>
                    <a:pt x="2360141" y="5549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Forme libre 6"/>
            <p:cNvSpPr/>
            <p:nvPr/>
          </p:nvSpPr>
          <p:spPr>
            <a:xfrm>
              <a:off x="1691680" y="1700808"/>
              <a:ext cx="1890584" cy="1212265"/>
            </a:xfrm>
            <a:custGeom>
              <a:avLst/>
              <a:gdLst>
                <a:gd name="connsiteX0" fmla="*/ 0 w 1890584"/>
                <a:gd name="connsiteY0" fmla="*/ 1212265 h 1212265"/>
                <a:gd name="connsiteX1" fmla="*/ 12357 w 1890584"/>
                <a:gd name="connsiteY1" fmla="*/ 1150481 h 1212265"/>
                <a:gd name="connsiteX2" fmla="*/ 74141 w 1890584"/>
                <a:gd name="connsiteY2" fmla="*/ 1076341 h 1212265"/>
                <a:gd name="connsiteX3" fmla="*/ 111211 w 1890584"/>
                <a:gd name="connsiteY3" fmla="*/ 1026914 h 1212265"/>
                <a:gd name="connsiteX4" fmla="*/ 135925 w 1890584"/>
                <a:gd name="connsiteY4" fmla="*/ 989843 h 1212265"/>
                <a:gd name="connsiteX5" fmla="*/ 172995 w 1890584"/>
                <a:gd name="connsiteY5" fmla="*/ 952773 h 1212265"/>
                <a:gd name="connsiteX6" fmla="*/ 210065 w 1890584"/>
                <a:gd name="connsiteY6" fmla="*/ 903346 h 1212265"/>
                <a:gd name="connsiteX7" fmla="*/ 284206 w 1890584"/>
                <a:gd name="connsiteY7" fmla="*/ 841562 h 1212265"/>
                <a:gd name="connsiteX8" fmla="*/ 358346 w 1890584"/>
                <a:gd name="connsiteY8" fmla="*/ 779779 h 1212265"/>
                <a:gd name="connsiteX9" fmla="*/ 383060 w 1890584"/>
                <a:gd name="connsiteY9" fmla="*/ 742708 h 1212265"/>
                <a:gd name="connsiteX10" fmla="*/ 432487 w 1890584"/>
                <a:gd name="connsiteY10" fmla="*/ 705638 h 1212265"/>
                <a:gd name="connsiteX11" fmla="*/ 518984 w 1890584"/>
                <a:gd name="connsiteY11" fmla="*/ 643854 h 1212265"/>
                <a:gd name="connsiteX12" fmla="*/ 593125 w 1890584"/>
                <a:gd name="connsiteY12" fmla="*/ 594427 h 1212265"/>
                <a:gd name="connsiteX13" fmla="*/ 679622 w 1890584"/>
                <a:gd name="connsiteY13" fmla="*/ 520287 h 1212265"/>
                <a:gd name="connsiteX14" fmla="*/ 716692 w 1890584"/>
                <a:gd name="connsiteY14" fmla="*/ 507930 h 1212265"/>
                <a:gd name="connsiteX15" fmla="*/ 753763 w 1890584"/>
                <a:gd name="connsiteY15" fmla="*/ 483216 h 1212265"/>
                <a:gd name="connsiteX16" fmla="*/ 877330 w 1890584"/>
                <a:gd name="connsiteY16" fmla="*/ 446146 h 1212265"/>
                <a:gd name="connsiteX17" fmla="*/ 914400 w 1890584"/>
                <a:gd name="connsiteY17" fmla="*/ 433789 h 1212265"/>
                <a:gd name="connsiteX18" fmla="*/ 963827 w 1890584"/>
                <a:gd name="connsiteY18" fmla="*/ 421433 h 1212265"/>
                <a:gd name="connsiteX19" fmla="*/ 1050325 w 1890584"/>
                <a:gd name="connsiteY19" fmla="*/ 396719 h 1212265"/>
                <a:gd name="connsiteX20" fmla="*/ 1136822 w 1890584"/>
                <a:gd name="connsiteY20" fmla="*/ 334935 h 1212265"/>
                <a:gd name="connsiteX21" fmla="*/ 1173892 w 1890584"/>
                <a:gd name="connsiteY21" fmla="*/ 310222 h 1212265"/>
                <a:gd name="connsiteX22" fmla="*/ 1210963 w 1890584"/>
                <a:gd name="connsiteY22" fmla="*/ 297865 h 1212265"/>
                <a:gd name="connsiteX23" fmla="*/ 1260390 w 1890584"/>
                <a:gd name="connsiteY23" fmla="*/ 273152 h 1212265"/>
                <a:gd name="connsiteX24" fmla="*/ 1334530 w 1890584"/>
                <a:gd name="connsiteY24" fmla="*/ 248438 h 1212265"/>
                <a:gd name="connsiteX25" fmla="*/ 1371600 w 1890584"/>
                <a:gd name="connsiteY25" fmla="*/ 236081 h 1212265"/>
                <a:gd name="connsiteX26" fmla="*/ 1433384 w 1890584"/>
                <a:gd name="connsiteY26" fmla="*/ 211368 h 1212265"/>
                <a:gd name="connsiteX27" fmla="*/ 1470454 w 1890584"/>
                <a:gd name="connsiteY27" fmla="*/ 186654 h 1212265"/>
                <a:gd name="connsiteX28" fmla="*/ 1519881 w 1890584"/>
                <a:gd name="connsiteY28" fmla="*/ 174297 h 1212265"/>
                <a:gd name="connsiteX29" fmla="*/ 1606379 w 1890584"/>
                <a:gd name="connsiteY29" fmla="*/ 112514 h 1212265"/>
                <a:gd name="connsiteX30" fmla="*/ 1655806 w 1890584"/>
                <a:gd name="connsiteY30" fmla="*/ 87800 h 1212265"/>
                <a:gd name="connsiteX31" fmla="*/ 1692876 w 1890584"/>
                <a:gd name="connsiteY31" fmla="*/ 75443 h 1212265"/>
                <a:gd name="connsiteX32" fmla="*/ 1729946 w 1890584"/>
                <a:gd name="connsiteY32" fmla="*/ 50730 h 1212265"/>
                <a:gd name="connsiteX33" fmla="*/ 1804087 w 1890584"/>
                <a:gd name="connsiteY33" fmla="*/ 26016 h 1212265"/>
                <a:gd name="connsiteX34" fmla="*/ 1841157 w 1890584"/>
                <a:gd name="connsiteY34" fmla="*/ 13660 h 1212265"/>
                <a:gd name="connsiteX35" fmla="*/ 1890584 w 1890584"/>
                <a:gd name="connsiteY35" fmla="*/ 1303 h 12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90584" h="1212265">
                  <a:moveTo>
                    <a:pt x="0" y="1212265"/>
                  </a:moveTo>
                  <a:cubicBezTo>
                    <a:pt x="4119" y="1191670"/>
                    <a:pt x="4982" y="1170146"/>
                    <a:pt x="12357" y="1150481"/>
                  </a:cubicBezTo>
                  <a:cubicBezTo>
                    <a:pt x="24495" y="1118114"/>
                    <a:pt x="52774" y="1101269"/>
                    <a:pt x="74141" y="1076341"/>
                  </a:cubicBezTo>
                  <a:cubicBezTo>
                    <a:pt x="87544" y="1060704"/>
                    <a:pt x="99241" y="1043672"/>
                    <a:pt x="111211" y="1026914"/>
                  </a:cubicBezTo>
                  <a:cubicBezTo>
                    <a:pt x="119843" y="1014829"/>
                    <a:pt x="126417" y="1001252"/>
                    <a:pt x="135925" y="989843"/>
                  </a:cubicBezTo>
                  <a:cubicBezTo>
                    <a:pt x="147112" y="976418"/>
                    <a:pt x="161622" y="966041"/>
                    <a:pt x="172995" y="952773"/>
                  </a:cubicBezTo>
                  <a:cubicBezTo>
                    <a:pt x="186398" y="937136"/>
                    <a:pt x="196662" y="918982"/>
                    <a:pt x="210065" y="903346"/>
                  </a:cubicBezTo>
                  <a:cubicBezTo>
                    <a:pt x="254596" y="851393"/>
                    <a:pt x="235180" y="879693"/>
                    <a:pt x="284206" y="841562"/>
                  </a:cubicBezTo>
                  <a:cubicBezTo>
                    <a:pt x="309599" y="821812"/>
                    <a:pt x="335599" y="802526"/>
                    <a:pt x="358346" y="779779"/>
                  </a:cubicBezTo>
                  <a:cubicBezTo>
                    <a:pt x="368847" y="769278"/>
                    <a:pt x="372559" y="753209"/>
                    <a:pt x="383060" y="742708"/>
                  </a:cubicBezTo>
                  <a:cubicBezTo>
                    <a:pt x="397623" y="728145"/>
                    <a:pt x="416988" y="719200"/>
                    <a:pt x="432487" y="705638"/>
                  </a:cubicBezTo>
                  <a:cubicBezTo>
                    <a:pt x="504656" y="642490"/>
                    <a:pt x="452245" y="666101"/>
                    <a:pt x="518984" y="643854"/>
                  </a:cubicBezTo>
                  <a:cubicBezTo>
                    <a:pt x="637238" y="525600"/>
                    <a:pt x="485828" y="665958"/>
                    <a:pt x="593125" y="594427"/>
                  </a:cubicBezTo>
                  <a:cubicBezTo>
                    <a:pt x="724603" y="506775"/>
                    <a:pt x="522115" y="610291"/>
                    <a:pt x="679622" y="520287"/>
                  </a:cubicBezTo>
                  <a:cubicBezTo>
                    <a:pt x="690931" y="513825"/>
                    <a:pt x="705042" y="513755"/>
                    <a:pt x="716692" y="507930"/>
                  </a:cubicBezTo>
                  <a:cubicBezTo>
                    <a:pt x="729975" y="501288"/>
                    <a:pt x="740192" y="489248"/>
                    <a:pt x="753763" y="483216"/>
                  </a:cubicBezTo>
                  <a:cubicBezTo>
                    <a:pt x="806617" y="459725"/>
                    <a:pt x="827011" y="460523"/>
                    <a:pt x="877330" y="446146"/>
                  </a:cubicBezTo>
                  <a:cubicBezTo>
                    <a:pt x="889854" y="442568"/>
                    <a:pt x="901876" y="437367"/>
                    <a:pt x="914400" y="433789"/>
                  </a:cubicBezTo>
                  <a:cubicBezTo>
                    <a:pt x="930729" y="429124"/>
                    <a:pt x="947498" y="426098"/>
                    <a:pt x="963827" y="421433"/>
                  </a:cubicBezTo>
                  <a:cubicBezTo>
                    <a:pt x="1087958" y="385968"/>
                    <a:pt x="895758" y="435362"/>
                    <a:pt x="1050325" y="396719"/>
                  </a:cubicBezTo>
                  <a:cubicBezTo>
                    <a:pt x="1137687" y="338478"/>
                    <a:pt x="1029534" y="411570"/>
                    <a:pt x="1136822" y="334935"/>
                  </a:cubicBezTo>
                  <a:cubicBezTo>
                    <a:pt x="1148907" y="326303"/>
                    <a:pt x="1160609" y="316863"/>
                    <a:pt x="1173892" y="310222"/>
                  </a:cubicBezTo>
                  <a:cubicBezTo>
                    <a:pt x="1185542" y="304397"/>
                    <a:pt x="1198991" y="302996"/>
                    <a:pt x="1210963" y="297865"/>
                  </a:cubicBezTo>
                  <a:cubicBezTo>
                    <a:pt x="1227894" y="290609"/>
                    <a:pt x="1243287" y="279993"/>
                    <a:pt x="1260390" y="273152"/>
                  </a:cubicBezTo>
                  <a:cubicBezTo>
                    <a:pt x="1284577" y="263477"/>
                    <a:pt x="1309817" y="256676"/>
                    <a:pt x="1334530" y="248438"/>
                  </a:cubicBezTo>
                  <a:cubicBezTo>
                    <a:pt x="1346887" y="244319"/>
                    <a:pt x="1359506" y="240918"/>
                    <a:pt x="1371600" y="236081"/>
                  </a:cubicBezTo>
                  <a:cubicBezTo>
                    <a:pt x="1392195" y="227843"/>
                    <a:pt x="1413545" y="221288"/>
                    <a:pt x="1433384" y="211368"/>
                  </a:cubicBezTo>
                  <a:cubicBezTo>
                    <a:pt x="1446667" y="204726"/>
                    <a:pt x="1456804" y="192504"/>
                    <a:pt x="1470454" y="186654"/>
                  </a:cubicBezTo>
                  <a:cubicBezTo>
                    <a:pt x="1486064" y="179964"/>
                    <a:pt x="1503405" y="178416"/>
                    <a:pt x="1519881" y="174297"/>
                  </a:cubicBezTo>
                  <a:cubicBezTo>
                    <a:pt x="1541098" y="158385"/>
                    <a:pt x="1581083" y="126969"/>
                    <a:pt x="1606379" y="112514"/>
                  </a:cubicBezTo>
                  <a:cubicBezTo>
                    <a:pt x="1622372" y="103375"/>
                    <a:pt x="1638875" y="95056"/>
                    <a:pt x="1655806" y="87800"/>
                  </a:cubicBezTo>
                  <a:cubicBezTo>
                    <a:pt x="1667778" y="82669"/>
                    <a:pt x="1681226" y="81268"/>
                    <a:pt x="1692876" y="75443"/>
                  </a:cubicBezTo>
                  <a:cubicBezTo>
                    <a:pt x="1706159" y="68802"/>
                    <a:pt x="1716375" y="56761"/>
                    <a:pt x="1729946" y="50730"/>
                  </a:cubicBezTo>
                  <a:cubicBezTo>
                    <a:pt x="1753751" y="40150"/>
                    <a:pt x="1779373" y="34254"/>
                    <a:pt x="1804087" y="26016"/>
                  </a:cubicBezTo>
                  <a:lnTo>
                    <a:pt x="1841157" y="13660"/>
                  </a:lnTo>
                  <a:cubicBezTo>
                    <a:pt x="1882136" y="0"/>
                    <a:pt x="1865201" y="1303"/>
                    <a:pt x="1890584" y="130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7"/>
            <p:cNvSpPr/>
            <p:nvPr/>
          </p:nvSpPr>
          <p:spPr>
            <a:xfrm>
              <a:off x="1124465" y="2708920"/>
              <a:ext cx="531340" cy="331634"/>
            </a:xfrm>
            <a:custGeom>
              <a:avLst/>
              <a:gdLst>
                <a:gd name="connsiteX0" fmla="*/ 531340 w 531340"/>
                <a:gd name="connsiteY0" fmla="*/ 0 h 331634"/>
                <a:gd name="connsiteX1" fmla="*/ 494270 w 531340"/>
                <a:gd name="connsiteY1" fmla="*/ 111210 h 331634"/>
                <a:gd name="connsiteX2" fmla="*/ 481913 w 531340"/>
                <a:gd name="connsiteY2" fmla="*/ 148281 h 331634"/>
                <a:gd name="connsiteX3" fmla="*/ 444843 w 531340"/>
                <a:gd name="connsiteY3" fmla="*/ 222421 h 331634"/>
                <a:gd name="connsiteX4" fmla="*/ 370703 w 531340"/>
                <a:gd name="connsiteY4" fmla="*/ 296562 h 331634"/>
                <a:gd name="connsiteX5" fmla="*/ 222421 w 531340"/>
                <a:gd name="connsiteY5" fmla="*/ 308918 h 331634"/>
                <a:gd name="connsiteX6" fmla="*/ 0 w 531340"/>
                <a:gd name="connsiteY6" fmla="*/ 321275 h 33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340" h="331634">
                  <a:moveTo>
                    <a:pt x="531340" y="0"/>
                  </a:moveTo>
                  <a:lnTo>
                    <a:pt x="494270" y="111210"/>
                  </a:lnTo>
                  <a:lnTo>
                    <a:pt x="481913" y="148281"/>
                  </a:lnTo>
                  <a:cubicBezTo>
                    <a:pt x="470462" y="182636"/>
                    <a:pt x="470396" y="193674"/>
                    <a:pt x="444843" y="222421"/>
                  </a:cubicBezTo>
                  <a:cubicBezTo>
                    <a:pt x="421623" y="248543"/>
                    <a:pt x="395416" y="271848"/>
                    <a:pt x="370703" y="296562"/>
                  </a:cubicBezTo>
                  <a:cubicBezTo>
                    <a:pt x="335632" y="331634"/>
                    <a:pt x="271848" y="304799"/>
                    <a:pt x="222421" y="308918"/>
                  </a:cubicBezTo>
                  <a:cubicBezTo>
                    <a:pt x="99527" y="329401"/>
                    <a:pt x="173335" y="321275"/>
                    <a:pt x="0" y="32127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8"/>
            <p:cNvSpPr/>
            <p:nvPr/>
          </p:nvSpPr>
          <p:spPr>
            <a:xfrm>
              <a:off x="981041" y="3165682"/>
              <a:ext cx="699477" cy="100093"/>
            </a:xfrm>
            <a:custGeom>
              <a:avLst/>
              <a:gdLst>
                <a:gd name="connsiteX0" fmla="*/ 699477 w 699477"/>
                <a:gd name="connsiteY0" fmla="*/ 48194 h 100093"/>
                <a:gd name="connsiteX1" fmla="*/ 402915 w 699477"/>
                <a:gd name="connsiteY1" fmla="*/ 35837 h 100093"/>
                <a:gd name="connsiteX2" fmla="*/ 143423 w 699477"/>
                <a:gd name="connsiteY2" fmla="*/ 48194 h 100093"/>
                <a:gd name="connsiteX3" fmla="*/ 93996 w 699477"/>
                <a:gd name="connsiteY3" fmla="*/ 35837 h 100093"/>
              </a:gdLst>
              <a:ahLst/>
              <a:cxnLst>
                <a:cxn ang="0">
                  <a:pos x="connsiteX0" y="connsiteY0"/>
                </a:cxn>
                <a:cxn ang="0">
                  <a:pos x="connsiteX1" y="connsiteY1"/>
                </a:cxn>
                <a:cxn ang="0">
                  <a:pos x="connsiteX2" y="connsiteY2"/>
                </a:cxn>
                <a:cxn ang="0">
                  <a:pos x="connsiteX3" y="connsiteY3"/>
                </a:cxn>
              </a:cxnLst>
              <a:rect l="l" t="t" r="r" b="b"/>
              <a:pathLst>
                <a:path w="699477" h="100093">
                  <a:moveTo>
                    <a:pt x="699477" y="48194"/>
                  </a:moveTo>
                  <a:cubicBezTo>
                    <a:pt x="554892" y="0"/>
                    <a:pt x="651347" y="22036"/>
                    <a:pt x="402915" y="35837"/>
                  </a:cubicBezTo>
                  <a:cubicBezTo>
                    <a:pt x="306533" y="100093"/>
                    <a:pt x="368316" y="69613"/>
                    <a:pt x="143423" y="48194"/>
                  </a:cubicBezTo>
                  <a:cubicBezTo>
                    <a:pt x="0" y="34534"/>
                    <a:pt x="151775" y="35837"/>
                    <a:pt x="93996" y="358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 name="Connecteur droit avec flèche 10"/>
            <p:cNvCxnSpPr/>
            <p:nvPr/>
          </p:nvCxnSpPr>
          <p:spPr>
            <a:xfrm>
              <a:off x="1144598" y="3128611"/>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2267744" y="1844824"/>
              <a:ext cx="432048"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2843808" y="2276872"/>
              <a:ext cx="432048" cy="720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2699792" y="3501008"/>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195736" y="2420888"/>
              <a:ext cx="91372" cy="215444"/>
            </a:xfrm>
            <a:prstGeom prst="rect">
              <a:avLst/>
            </a:prstGeom>
            <a:noFill/>
          </p:spPr>
          <p:txBody>
            <a:bodyPr wrap="none" lIns="0" tIns="0" rIns="0" bIns="0" rtlCol="0">
              <a:spAutoFit/>
            </a:bodyPr>
            <a:lstStyle/>
            <a:p>
              <a:r>
                <a:rPr lang="fr-FR" sz="1400" dirty="0" smtClean="0"/>
                <a:t>2</a:t>
              </a:r>
              <a:endParaRPr lang="fr-FR" sz="1400" dirty="0"/>
            </a:p>
          </p:txBody>
        </p:sp>
        <p:sp>
          <p:nvSpPr>
            <p:cNvPr id="19" name="ZoneTexte 18"/>
            <p:cNvSpPr txBox="1"/>
            <p:nvPr/>
          </p:nvSpPr>
          <p:spPr>
            <a:xfrm>
              <a:off x="2123728" y="3429000"/>
              <a:ext cx="91372" cy="215444"/>
            </a:xfrm>
            <a:prstGeom prst="rect">
              <a:avLst/>
            </a:prstGeom>
            <a:noFill/>
          </p:spPr>
          <p:txBody>
            <a:bodyPr wrap="none" lIns="0" tIns="0" rIns="0" bIns="0" rtlCol="0">
              <a:spAutoFit/>
            </a:bodyPr>
            <a:lstStyle/>
            <a:p>
              <a:r>
                <a:rPr lang="fr-FR" sz="1400" dirty="0" smtClean="0"/>
                <a:t>3</a:t>
              </a:r>
              <a:endParaRPr lang="fr-FR" sz="1400" dirty="0"/>
            </a:p>
          </p:txBody>
        </p:sp>
        <p:sp>
          <p:nvSpPr>
            <p:cNvPr id="20" name="ZoneTexte 19"/>
            <p:cNvSpPr txBox="1"/>
            <p:nvPr/>
          </p:nvSpPr>
          <p:spPr>
            <a:xfrm>
              <a:off x="1861562" y="2132856"/>
              <a:ext cx="91372" cy="215444"/>
            </a:xfrm>
            <a:prstGeom prst="rect">
              <a:avLst/>
            </a:prstGeom>
            <a:noFill/>
          </p:spPr>
          <p:txBody>
            <a:bodyPr wrap="none" lIns="0" tIns="0" rIns="0" bIns="0" rtlCol="0">
              <a:spAutoFit/>
            </a:bodyPr>
            <a:lstStyle/>
            <a:p>
              <a:r>
                <a:rPr lang="fr-FR" sz="1400" dirty="0" smtClean="0"/>
                <a:t>1</a:t>
              </a:r>
              <a:endParaRPr lang="fr-FR" sz="1400" dirty="0"/>
            </a:p>
          </p:txBody>
        </p:sp>
        <p:cxnSp>
          <p:nvCxnSpPr>
            <p:cNvPr id="22" name="Connecteur droit 21"/>
            <p:cNvCxnSpPr>
              <a:stCxn id="2" idx="35"/>
            </p:cNvCxnSpPr>
            <p:nvPr/>
          </p:nvCxnSpPr>
          <p:spPr>
            <a:xfrm>
              <a:off x="3546389" y="1581665"/>
              <a:ext cx="17499" cy="119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3" idx="23"/>
              <a:endCxn id="6" idx="23"/>
            </p:cNvCxnSpPr>
            <p:nvPr/>
          </p:nvCxnSpPr>
          <p:spPr>
            <a:xfrm flipH="1">
              <a:off x="4051821" y="2248930"/>
              <a:ext cx="13552"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a:endCxn id="5" idx="23"/>
            </p:cNvCxnSpPr>
            <p:nvPr/>
          </p:nvCxnSpPr>
          <p:spPr>
            <a:xfrm flipH="1">
              <a:off x="4237171" y="3620310"/>
              <a:ext cx="9726" cy="164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2304032" y="3009309"/>
              <a:ext cx="2556000" cy="72008"/>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339752" y="1628800"/>
              <a:ext cx="192360" cy="215444"/>
            </a:xfrm>
            <a:prstGeom prst="rect">
              <a:avLst/>
            </a:prstGeom>
            <a:noFill/>
          </p:spPr>
          <p:txBody>
            <a:bodyPr wrap="none" lIns="0" tIns="0" rIns="0" bIns="0" rtlCol="0">
              <a:spAutoFit/>
            </a:bodyPr>
            <a:lstStyle/>
            <a:p>
              <a:r>
                <a:rPr lang="fr-FR" sz="1400" dirty="0" smtClean="0"/>
                <a:t>Q</a:t>
              </a:r>
              <a:r>
                <a:rPr lang="fr-FR" sz="1100" dirty="0" smtClean="0"/>
                <a:t>1</a:t>
              </a:r>
              <a:endParaRPr lang="fr-FR" sz="1400" dirty="0"/>
            </a:p>
          </p:txBody>
        </p:sp>
        <p:sp>
          <p:nvSpPr>
            <p:cNvPr id="30" name="ZoneTexte 29"/>
            <p:cNvSpPr txBox="1"/>
            <p:nvPr/>
          </p:nvSpPr>
          <p:spPr>
            <a:xfrm>
              <a:off x="2915816" y="2060848"/>
              <a:ext cx="192360" cy="215444"/>
            </a:xfrm>
            <a:prstGeom prst="rect">
              <a:avLst/>
            </a:prstGeom>
            <a:noFill/>
          </p:spPr>
          <p:txBody>
            <a:bodyPr wrap="none" lIns="0" tIns="0" rIns="0" bIns="0" rtlCol="0">
              <a:spAutoFit/>
            </a:bodyPr>
            <a:lstStyle/>
            <a:p>
              <a:r>
                <a:rPr lang="fr-FR" sz="1400" dirty="0" smtClean="0"/>
                <a:t>Q</a:t>
              </a:r>
              <a:r>
                <a:rPr lang="fr-FR" sz="1100" dirty="0" smtClean="0"/>
                <a:t>2</a:t>
              </a:r>
              <a:endParaRPr lang="fr-FR" sz="1400" dirty="0"/>
            </a:p>
          </p:txBody>
        </p:sp>
        <p:sp>
          <p:nvSpPr>
            <p:cNvPr id="31" name="ZoneTexte 30"/>
            <p:cNvSpPr txBox="1"/>
            <p:nvPr/>
          </p:nvSpPr>
          <p:spPr>
            <a:xfrm>
              <a:off x="2843808" y="3501008"/>
              <a:ext cx="192360" cy="215444"/>
            </a:xfrm>
            <a:prstGeom prst="rect">
              <a:avLst/>
            </a:prstGeom>
            <a:noFill/>
          </p:spPr>
          <p:txBody>
            <a:bodyPr wrap="none" lIns="0" tIns="0" rIns="0" bIns="0" rtlCol="0">
              <a:spAutoFit/>
            </a:bodyPr>
            <a:lstStyle/>
            <a:p>
              <a:r>
                <a:rPr lang="fr-FR" sz="1400" dirty="0" smtClean="0"/>
                <a:t>Q</a:t>
              </a:r>
              <a:r>
                <a:rPr lang="fr-FR" sz="1100" dirty="0" smtClean="0"/>
                <a:t>3</a:t>
              </a:r>
              <a:endParaRPr lang="fr-FR" sz="1400" dirty="0"/>
            </a:p>
          </p:txBody>
        </p:sp>
        <p:sp>
          <p:nvSpPr>
            <p:cNvPr id="32" name="ZoneTexte 31"/>
            <p:cNvSpPr txBox="1"/>
            <p:nvPr/>
          </p:nvSpPr>
          <p:spPr>
            <a:xfrm>
              <a:off x="3635896" y="1412776"/>
              <a:ext cx="166712" cy="215444"/>
            </a:xfrm>
            <a:prstGeom prst="rect">
              <a:avLst/>
            </a:prstGeom>
            <a:noFill/>
          </p:spPr>
          <p:txBody>
            <a:bodyPr wrap="none" lIns="0" tIns="0" rIns="0" bIns="0" rtlCol="0">
              <a:spAutoFit/>
            </a:bodyPr>
            <a:lstStyle/>
            <a:p>
              <a:r>
                <a:rPr lang="fr-FR" sz="1400" dirty="0" smtClean="0"/>
                <a:t>p</a:t>
              </a:r>
              <a:r>
                <a:rPr lang="fr-FR" sz="1100" dirty="0" smtClean="0"/>
                <a:t>1</a:t>
              </a:r>
              <a:endParaRPr lang="fr-FR" sz="1400" dirty="0"/>
            </a:p>
          </p:txBody>
        </p:sp>
        <p:sp>
          <p:nvSpPr>
            <p:cNvPr id="33" name="ZoneTexte 32"/>
            <p:cNvSpPr txBox="1"/>
            <p:nvPr/>
          </p:nvSpPr>
          <p:spPr>
            <a:xfrm>
              <a:off x="3851920" y="1988840"/>
              <a:ext cx="166712" cy="215444"/>
            </a:xfrm>
            <a:prstGeom prst="rect">
              <a:avLst/>
            </a:prstGeom>
            <a:noFill/>
          </p:spPr>
          <p:txBody>
            <a:bodyPr wrap="none" lIns="0" tIns="0" rIns="0" bIns="0" rtlCol="0">
              <a:spAutoFit/>
            </a:bodyPr>
            <a:lstStyle/>
            <a:p>
              <a:r>
                <a:rPr lang="fr-FR" sz="1400" dirty="0" smtClean="0"/>
                <a:t>p</a:t>
              </a:r>
              <a:r>
                <a:rPr lang="fr-FR" sz="1100" dirty="0" smtClean="0"/>
                <a:t>2</a:t>
              </a:r>
              <a:endParaRPr lang="fr-FR" sz="1400" dirty="0"/>
            </a:p>
          </p:txBody>
        </p:sp>
        <p:sp>
          <p:nvSpPr>
            <p:cNvPr id="34" name="ZoneTexte 33"/>
            <p:cNvSpPr txBox="1"/>
            <p:nvPr/>
          </p:nvSpPr>
          <p:spPr>
            <a:xfrm>
              <a:off x="4211960" y="3861048"/>
              <a:ext cx="166712" cy="215444"/>
            </a:xfrm>
            <a:prstGeom prst="rect">
              <a:avLst/>
            </a:prstGeom>
            <a:noFill/>
          </p:spPr>
          <p:txBody>
            <a:bodyPr wrap="none" lIns="0" tIns="0" rIns="0" bIns="0" rtlCol="0">
              <a:spAutoFit/>
            </a:bodyPr>
            <a:lstStyle/>
            <a:p>
              <a:r>
                <a:rPr lang="fr-FR" sz="1400" dirty="0" smtClean="0"/>
                <a:t>p</a:t>
              </a:r>
              <a:r>
                <a:rPr lang="fr-FR" sz="1100" dirty="0" smtClean="0"/>
                <a:t>3</a:t>
              </a:r>
              <a:endParaRPr lang="fr-FR" sz="1400" dirty="0"/>
            </a:p>
          </p:txBody>
        </p:sp>
        <p:cxnSp>
          <p:nvCxnSpPr>
            <p:cNvPr id="36" name="Connecteur droit 35"/>
            <p:cNvCxnSpPr/>
            <p:nvPr/>
          </p:nvCxnSpPr>
          <p:spPr>
            <a:xfrm>
              <a:off x="4283968" y="371703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067944" y="2348880"/>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644008" y="3019532"/>
              <a:ext cx="0" cy="72008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4644008" y="2348880"/>
              <a:ext cx="0" cy="648072"/>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563888" y="1653514"/>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4355976" y="1628800"/>
              <a:ext cx="0" cy="136900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4427984" y="1867404"/>
              <a:ext cx="155492" cy="215444"/>
            </a:xfrm>
            <a:prstGeom prst="rect">
              <a:avLst/>
            </a:prstGeom>
            <a:noFill/>
          </p:spPr>
          <p:txBody>
            <a:bodyPr wrap="none" lIns="0" tIns="0" rIns="0" bIns="0" rtlCol="0">
              <a:spAutoFit/>
            </a:bodyPr>
            <a:lstStyle/>
            <a:p>
              <a:r>
                <a:rPr lang="fr-FR" sz="1400" dirty="0" smtClean="0"/>
                <a:t>Z</a:t>
              </a:r>
              <a:r>
                <a:rPr lang="fr-FR" sz="1100" dirty="0" smtClean="0"/>
                <a:t>1</a:t>
              </a:r>
              <a:endParaRPr lang="fr-FR" sz="1400" dirty="0"/>
            </a:p>
          </p:txBody>
        </p:sp>
        <p:sp>
          <p:nvSpPr>
            <p:cNvPr id="51" name="ZoneTexte 50"/>
            <p:cNvSpPr txBox="1"/>
            <p:nvPr/>
          </p:nvSpPr>
          <p:spPr>
            <a:xfrm>
              <a:off x="4716016" y="2564904"/>
              <a:ext cx="155492" cy="215444"/>
            </a:xfrm>
            <a:prstGeom prst="rect">
              <a:avLst/>
            </a:prstGeom>
            <a:noFill/>
          </p:spPr>
          <p:txBody>
            <a:bodyPr wrap="none" lIns="0" tIns="0" rIns="0" bIns="0" rtlCol="0">
              <a:spAutoFit/>
            </a:bodyPr>
            <a:lstStyle/>
            <a:p>
              <a:r>
                <a:rPr lang="fr-FR" sz="1400" dirty="0" smtClean="0"/>
                <a:t>Z</a:t>
              </a:r>
              <a:r>
                <a:rPr lang="fr-FR" sz="1100" dirty="0" smtClean="0"/>
                <a:t>2</a:t>
              </a:r>
              <a:endParaRPr lang="fr-FR" sz="1400" dirty="0"/>
            </a:p>
          </p:txBody>
        </p:sp>
        <p:sp>
          <p:nvSpPr>
            <p:cNvPr id="52" name="ZoneTexte 51"/>
            <p:cNvSpPr txBox="1"/>
            <p:nvPr/>
          </p:nvSpPr>
          <p:spPr>
            <a:xfrm>
              <a:off x="4716016" y="3284984"/>
              <a:ext cx="155492" cy="215444"/>
            </a:xfrm>
            <a:prstGeom prst="rect">
              <a:avLst/>
            </a:prstGeom>
            <a:noFill/>
          </p:spPr>
          <p:txBody>
            <a:bodyPr wrap="none" lIns="0" tIns="0" rIns="0" bIns="0" rtlCol="0">
              <a:spAutoFit/>
            </a:bodyPr>
            <a:lstStyle/>
            <a:p>
              <a:r>
                <a:rPr lang="fr-FR" sz="1400" dirty="0" smtClean="0"/>
                <a:t>Z</a:t>
              </a:r>
              <a:r>
                <a:rPr lang="fr-FR" sz="1100" dirty="0" smtClean="0"/>
                <a:t>3</a:t>
              </a:r>
              <a:endParaRPr lang="fr-FR" sz="1400" dirty="0"/>
            </a:p>
          </p:txBody>
        </p:sp>
        <p:cxnSp>
          <p:nvCxnSpPr>
            <p:cNvPr id="54" name="Connecteur droit 53"/>
            <p:cNvCxnSpPr/>
            <p:nvPr/>
          </p:nvCxnSpPr>
          <p:spPr>
            <a:xfrm>
              <a:off x="1584735" y="2708920"/>
              <a:ext cx="0" cy="7920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1485949" y="2529967"/>
              <a:ext cx="153888" cy="215444"/>
            </a:xfrm>
            <a:prstGeom prst="rect">
              <a:avLst/>
            </a:prstGeom>
            <a:noFill/>
          </p:spPr>
          <p:txBody>
            <a:bodyPr wrap="none" lIns="0" tIns="0" rIns="0" bIns="0" rtlCol="0">
              <a:spAutoFit/>
            </a:bodyPr>
            <a:lstStyle/>
            <a:p>
              <a:r>
                <a:rPr lang="fr-FR" sz="1400" dirty="0" smtClean="0"/>
                <a:t>M</a:t>
              </a:r>
              <a:endParaRPr lang="fr-FR" sz="1400" dirty="0"/>
            </a:p>
          </p:txBody>
        </p:sp>
        <p:sp>
          <p:nvSpPr>
            <p:cNvPr id="56" name="ZoneTexte 55"/>
            <p:cNvSpPr txBox="1"/>
            <p:nvPr/>
          </p:nvSpPr>
          <p:spPr>
            <a:xfrm>
              <a:off x="1516613" y="3334412"/>
              <a:ext cx="153888" cy="215444"/>
            </a:xfrm>
            <a:prstGeom prst="rect">
              <a:avLst/>
            </a:prstGeom>
            <a:noFill/>
          </p:spPr>
          <p:txBody>
            <a:bodyPr wrap="none" lIns="0" tIns="0" rIns="0" bIns="0" rtlCol="0">
              <a:spAutoFit/>
            </a:bodyPr>
            <a:lstStyle/>
            <a:p>
              <a:r>
                <a:rPr lang="fr-FR" sz="1400" dirty="0" smtClean="0"/>
                <a:t>M</a:t>
              </a:r>
              <a:endParaRPr lang="fr-FR" sz="1400" dirty="0"/>
            </a:p>
          </p:txBody>
        </p:sp>
        <p:sp>
          <p:nvSpPr>
            <p:cNvPr id="57" name="ZoneTexte 56"/>
            <p:cNvSpPr txBox="1"/>
            <p:nvPr/>
          </p:nvSpPr>
          <p:spPr>
            <a:xfrm>
              <a:off x="2173156" y="2964149"/>
              <a:ext cx="118622" cy="215444"/>
            </a:xfrm>
            <a:prstGeom prst="rect">
              <a:avLst/>
            </a:prstGeom>
            <a:noFill/>
          </p:spPr>
          <p:txBody>
            <a:bodyPr wrap="none" lIns="0" tIns="0" rIns="0" bIns="0" rtlCol="0">
              <a:spAutoFit/>
            </a:bodyPr>
            <a:lstStyle/>
            <a:p>
              <a:r>
                <a:rPr lang="fr-FR" sz="1400" dirty="0" smtClean="0"/>
                <a:t>O</a:t>
              </a:r>
              <a:endParaRPr lang="fr-FR" sz="1400" dirty="0"/>
            </a:p>
          </p:txBody>
        </p:sp>
        <p:sp>
          <p:nvSpPr>
            <p:cNvPr id="58" name="ZoneTexte 57"/>
            <p:cNvSpPr txBox="1"/>
            <p:nvPr/>
          </p:nvSpPr>
          <p:spPr>
            <a:xfrm>
              <a:off x="4884746" y="2902364"/>
              <a:ext cx="164532" cy="215444"/>
            </a:xfrm>
            <a:prstGeom prst="rect">
              <a:avLst/>
            </a:prstGeom>
            <a:noFill/>
          </p:spPr>
          <p:txBody>
            <a:bodyPr wrap="none" lIns="0" tIns="0" rIns="0" bIns="0" rtlCol="0">
              <a:spAutoFit/>
            </a:bodyPr>
            <a:lstStyle/>
            <a:p>
              <a:r>
                <a:rPr lang="fr-FR" sz="1400" dirty="0" smtClean="0"/>
                <a:t>O’</a:t>
              </a:r>
              <a:endParaRPr lang="fr-FR" sz="1400" dirty="0"/>
            </a:p>
          </p:txBody>
        </p:sp>
        <p:sp>
          <p:nvSpPr>
            <p:cNvPr id="59" name="ZoneTexte 58"/>
            <p:cNvSpPr txBox="1"/>
            <p:nvPr/>
          </p:nvSpPr>
          <p:spPr>
            <a:xfrm>
              <a:off x="971600" y="2924944"/>
              <a:ext cx="120226" cy="215444"/>
            </a:xfrm>
            <a:prstGeom prst="rect">
              <a:avLst/>
            </a:prstGeom>
            <a:noFill/>
          </p:spPr>
          <p:txBody>
            <a:bodyPr wrap="none" lIns="0" tIns="0" rIns="0" bIns="0" rtlCol="0">
              <a:spAutoFit/>
            </a:bodyPr>
            <a:lstStyle/>
            <a:p>
              <a:r>
                <a:rPr lang="fr-FR" sz="1400" dirty="0" smtClean="0"/>
                <a:t>Q</a:t>
              </a:r>
              <a:endParaRPr lang="fr-FR" sz="1400" dirty="0"/>
            </a:p>
          </p:txBody>
        </p:sp>
      </p:grpSp>
      <p:sp>
        <p:nvSpPr>
          <p:cNvPr id="61" name="ZoneTexte 60"/>
          <p:cNvSpPr txBox="1"/>
          <p:nvPr/>
        </p:nvSpPr>
        <p:spPr>
          <a:xfrm>
            <a:off x="323528" y="188640"/>
            <a:ext cx="3200428" cy="461665"/>
          </a:xfrm>
          <a:prstGeom prst="rect">
            <a:avLst/>
          </a:prstGeom>
          <a:noFill/>
        </p:spPr>
        <p:txBody>
          <a:bodyPr wrap="none" rtlCol="0">
            <a:spAutoFit/>
          </a:bodyPr>
          <a:lstStyle/>
          <a:p>
            <a:pPr>
              <a:buFont typeface="Wingdings" pitchFamily="2" charset="2"/>
              <a:buChar char="q"/>
            </a:pPr>
            <a:r>
              <a:rPr lang="fr-FR" sz="2400" b="1" i="1" dirty="0" smtClean="0">
                <a:solidFill>
                  <a:srgbClr val="0070C0"/>
                </a:solidFill>
              </a:rPr>
              <a:t> Conduites ramifiées :</a:t>
            </a:r>
            <a:endParaRPr lang="fr-FR" sz="2400" b="1" i="1" dirty="0">
              <a:solidFill>
                <a:srgbClr val="0070C0"/>
              </a:solidFill>
            </a:endParaRPr>
          </a:p>
        </p:txBody>
      </p:sp>
      <p:sp>
        <p:nvSpPr>
          <p:cNvPr id="62" name="ZoneTexte 61"/>
          <p:cNvSpPr txBox="1"/>
          <p:nvPr/>
        </p:nvSpPr>
        <p:spPr>
          <a:xfrm>
            <a:off x="683568" y="692696"/>
            <a:ext cx="8064896" cy="923330"/>
          </a:xfrm>
          <a:prstGeom prst="rect">
            <a:avLst/>
          </a:prstGeom>
          <a:noFill/>
        </p:spPr>
        <p:txBody>
          <a:bodyPr wrap="square" rtlCol="0">
            <a:spAutoFit/>
          </a:bodyPr>
          <a:lstStyle/>
          <a:p>
            <a:pPr algn="just"/>
            <a:r>
              <a:rPr lang="fr-FR" b="1" i="1" dirty="0" smtClean="0">
                <a:solidFill>
                  <a:srgbClr val="FF00FF"/>
                </a:solidFill>
              </a:rPr>
              <a:t>Une conduite ramifiée </a:t>
            </a:r>
            <a:r>
              <a:rPr lang="fr-FR" i="1" dirty="0" smtClean="0"/>
              <a:t>est un ensemble de plusieurs tuyaux de dimensions différentes  possédant un point commun où ces tuyaux se séparent les uns des autres. </a:t>
            </a:r>
            <a:endParaRPr lang="fr-FR" i="1" dirty="0"/>
          </a:p>
        </p:txBody>
      </p:sp>
      <p:graphicFrame>
        <p:nvGraphicFramePr>
          <p:cNvPr id="839682" name="Object 2"/>
          <p:cNvGraphicFramePr>
            <a:graphicFrameLocks noChangeAspect="1"/>
          </p:cNvGraphicFramePr>
          <p:nvPr/>
        </p:nvGraphicFramePr>
        <p:xfrm>
          <a:off x="371475" y="3505597"/>
          <a:ext cx="7854950" cy="3379787"/>
        </p:xfrm>
        <a:graphic>
          <a:graphicData uri="http://schemas.openxmlformats.org/presentationml/2006/ole">
            <mc:AlternateContent xmlns:mc="http://schemas.openxmlformats.org/markup-compatibility/2006">
              <mc:Choice xmlns:v="urn:schemas-microsoft-com:vml" Requires="v">
                <p:oleObj spid="_x0000_s839684" name="Équation" r:id="rId3" imgW="3009600" imgH="1409400" progId="Equation.3">
                  <p:embed/>
                </p:oleObj>
              </mc:Choice>
              <mc:Fallback>
                <p:oleObj name="Équation" r:id="rId3" imgW="3009600" imgH="140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3505597"/>
                        <a:ext cx="7854950" cy="337978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oneTexte 60"/>
          <p:cNvSpPr txBox="1"/>
          <p:nvPr/>
        </p:nvSpPr>
        <p:spPr>
          <a:xfrm>
            <a:off x="539552" y="476672"/>
            <a:ext cx="4248472" cy="3788858"/>
          </a:xfrm>
          <a:prstGeom prst="rect">
            <a:avLst/>
          </a:prstGeom>
          <a:noFill/>
        </p:spPr>
        <p:txBody>
          <a:bodyPr wrap="square" rtlCol="0">
            <a:spAutoFit/>
          </a:bodyPr>
          <a:lstStyle/>
          <a:p>
            <a:pPr algn="just">
              <a:lnSpc>
                <a:spcPct val="150000"/>
              </a:lnSpc>
            </a:pPr>
            <a:r>
              <a:rPr lang="fr-FR" i="1" dirty="0" smtClean="0"/>
              <a:t>On trace les caractéristiques de chacun des tuyaux ; ensuite comme les conduites en parallèle on additionne les abscisses (Q) pour une même valeur des ordonnés (</a:t>
            </a:r>
            <a:r>
              <a:rPr lang="fr-FR" i="1" dirty="0" err="1" smtClean="0"/>
              <a:t>Hex</a:t>
            </a:r>
            <a:r>
              <a:rPr lang="fr-FR" i="1" dirty="0" smtClean="0"/>
              <a:t>=</a:t>
            </a:r>
            <a:r>
              <a:rPr lang="fr-FR" i="1" dirty="0" err="1" smtClean="0"/>
              <a:t>pM</a:t>
            </a:r>
            <a:r>
              <a:rPr lang="fr-FR" i="1" dirty="0" smtClean="0"/>
              <a:t>/</a:t>
            </a:r>
            <a:r>
              <a:rPr lang="fr-FR" i="1" dirty="0" smtClean="0">
                <a:sym typeface="Symbol"/>
              </a:rPr>
              <a:t>g).</a:t>
            </a:r>
          </a:p>
          <a:p>
            <a:pPr algn="just">
              <a:lnSpc>
                <a:spcPct val="150000"/>
              </a:lnSpc>
            </a:pPr>
            <a:r>
              <a:rPr lang="fr-FR" i="1" dirty="0" smtClean="0">
                <a:sym typeface="Symbol"/>
              </a:rPr>
              <a:t>La caractéristique résultante de la conduite ramifiée permet de déterminer la valeur des débits d’après la pression </a:t>
            </a:r>
            <a:r>
              <a:rPr lang="fr-FR" i="1" dirty="0" err="1" smtClean="0">
                <a:sym typeface="Symbol"/>
              </a:rPr>
              <a:t>pM</a:t>
            </a:r>
            <a:r>
              <a:rPr lang="fr-FR" i="1" dirty="0" smtClean="0">
                <a:sym typeface="Symbol"/>
              </a:rPr>
              <a:t> et vice versa</a:t>
            </a:r>
            <a:endParaRPr lang="fr-FR" i="1" dirty="0"/>
          </a:p>
        </p:txBody>
      </p:sp>
      <p:pic>
        <p:nvPicPr>
          <p:cNvPr id="840709" name="Picture 5"/>
          <p:cNvPicPr>
            <a:picLocks noChangeAspect="1" noChangeArrowheads="1"/>
          </p:cNvPicPr>
          <p:nvPr/>
        </p:nvPicPr>
        <p:blipFill>
          <a:blip r:embed="rId2" cstate="print"/>
          <a:srcRect/>
          <a:stretch>
            <a:fillRect/>
          </a:stretch>
        </p:blipFill>
        <p:spPr bwMode="auto">
          <a:xfrm>
            <a:off x="5076056" y="404664"/>
            <a:ext cx="349567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347864" y="120988"/>
            <a:ext cx="3507307" cy="369332"/>
          </a:xfrm>
          <a:prstGeom prst="rect">
            <a:avLst/>
          </a:prstGeom>
          <a:noFill/>
        </p:spPr>
        <p:txBody>
          <a:bodyPr wrap="none" rtlCol="0">
            <a:spAutoFit/>
          </a:bodyPr>
          <a:lstStyle/>
          <a:p>
            <a:r>
              <a:rPr lang="fr-FR" dirty="0" smtClean="0">
                <a:solidFill>
                  <a:srgbClr val="0066FF"/>
                </a:solidFill>
              </a:rPr>
              <a:t>Méthode de calcul de Hardy - Cross</a:t>
            </a:r>
            <a:endParaRPr lang="fr-FR" dirty="0">
              <a:solidFill>
                <a:srgbClr val="0066FF"/>
              </a:solidFill>
            </a:endParaRPr>
          </a:p>
        </p:txBody>
      </p:sp>
      <p:sp>
        <p:nvSpPr>
          <p:cNvPr id="6" name="ZoneTexte 5"/>
          <p:cNvSpPr txBox="1"/>
          <p:nvPr/>
        </p:nvSpPr>
        <p:spPr>
          <a:xfrm>
            <a:off x="539552" y="548680"/>
            <a:ext cx="8352928" cy="338554"/>
          </a:xfrm>
          <a:prstGeom prst="rect">
            <a:avLst/>
          </a:prstGeom>
          <a:noFill/>
        </p:spPr>
        <p:txBody>
          <a:bodyPr wrap="square" rtlCol="0">
            <a:spAutoFit/>
          </a:bodyPr>
          <a:lstStyle/>
          <a:p>
            <a:r>
              <a:rPr lang="fr-FR" sz="1600" dirty="0" smtClean="0"/>
              <a:t>2 principes:  principes d’équilibre des nœuds et des pertes de charges en chaque maille</a:t>
            </a:r>
            <a:endParaRPr lang="fr-FR" sz="1600" dirty="0"/>
          </a:p>
        </p:txBody>
      </p:sp>
      <p:sp>
        <p:nvSpPr>
          <p:cNvPr id="7" name="ZoneTexte 6"/>
          <p:cNvSpPr txBox="1"/>
          <p:nvPr/>
        </p:nvSpPr>
        <p:spPr>
          <a:xfrm>
            <a:off x="611560" y="980728"/>
            <a:ext cx="1066318" cy="369332"/>
          </a:xfrm>
          <a:prstGeom prst="rect">
            <a:avLst/>
          </a:prstGeom>
          <a:noFill/>
        </p:spPr>
        <p:txBody>
          <a:bodyPr wrap="none" rtlCol="0">
            <a:spAutoFit/>
          </a:bodyPr>
          <a:lstStyle/>
          <a:p>
            <a:r>
              <a:rPr lang="fr-FR" b="1" dirty="0" smtClean="0">
                <a:solidFill>
                  <a:srgbClr val="FF00FF"/>
                </a:solidFill>
              </a:rPr>
              <a:t>Méthode</a:t>
            </a:r>
            <a:endParaRPr lang="fr-FR" b="1" dirty="0">
              <a:solidFill>
                <a:srgbClr val="FF00FF"/>
              </a:solidFill>
            </a:endParaRPr>
          </a:p>
        </p:txBody>
      </p:sp>
      <p:sp>
        <p:nvSpPr>
          <p:cNvPr id="20" name="ZoneTexte 19"/>
          <p:cNvSpPr txBox="1"/>
          <p:nvPr/>
        </p:nvSpPr>
        <p:spPr>
          <a:xfrm>
            <a:off x="323528" y="44624"/>
            <a:ext cx="3190810" cy="461665"/>
          </a:xfrm>
          <a:prstGeom prst="rect">
            <a:avLst/>
          </a:prstGeom>
          <a:noFill/>
        </p:spPr>
        <p:txBody>
          <a:bodyPr wrap="none" rtlCol="0">
            <a:spAutoFit/>
          </a:bodyPr>
          <a:lstStyle/>
          <a:p>
            <a:pPr>
              <a:buFont typeface="Wingdings" pitchFamily="2" charset="2"/>
              <a:buChar char="q"/>
            </a:pPr>
            <a:r>
              <a:rPr lang="fr-FR" sz="2400" b="1" i="1" dirty="0" smtClean="0">
                <a:solidFill>
                  <a:srgbClr val="0070C0"/>
                </a:solidFill>
              </a:rPr>
              <a:t> Conduites maillées :</a:t>
            </a:r>
            <a:endParaRPr lang="fr-FR" sz="2400" b="1" i="1" dirty="0">
              <a:solidFill>
                <a:srgbClr val="0070C0"/>
              </a:solidFill>
            </a:endParaRPr>
          </a:p>
        </p:txBody>
      </p:sp>
      <p:sp>
        <p:nvSpPr>
          <p:cNvPr id="21" name="ZoneTexte 20"/>
          <p:cNvSpPr txBox="1"/>
          <p:nvPr/>
        </p:nvSpPr>
        <p:spPr>
          <a:xfrm>
            <a:off x="683568" y="1484784"/>
            <a:ext cx="2411429" cy="369332"/>
          </a:xfrm>
          <a:prstGeom prst="rect">
            <a:avLst/>
          </a:prstGeom>
          <a:noFill/>
        </p:spPr>
        <p:txBody>
          <a:bodyPr wrap="none" rtlCol="0">
            <a:spAutoFit/>
          </a:bodyPr>
          <a:lstStyle/>
          <a:p>
            <a:r>
              <a:rPr lang="fr-FR" dirty="0" smtClean="0">
                <a:solidFill>
                  <a:srgbClr val="0066FF"/>
                </a:solidFill>
              </a:rPr>
              <a:t>1 ère loi: loi des nœuds</a:t>
            </a:r>
            <a:endParaRPr lang="fr-FR" dirty="0">
              <a:solidFill>
                <a:srgbClr val="0066FF"/>
              </a:solidFill>
            </a:endParaRPr>
          </a:p>
        </p:txBody>
      </p:sp>
      <p:graphicFrame>
        <p:nvGraphicFramePr>
          <p:cNvPr id="22" name="Object 2"/>
          <p:cNvGraphicFramePr>
            <a:graphicFrameLocks noChangeAspect="1"/>
          </p:cNvGraphicFramePr>
          <p:nvPr/>
        </p:nvGraphicFramePr>
        <p:xfrm>
          <a:off x="3131840" y="1556792"/>
          <a:ext cx="1944216" cy="373062"/>
        </p:xfrm>
        <a:graphic>
          <a:graphicData uri="http://schemas.openxmlformats.org/presentationml/2006/ole">
            <mc:AlternateContent xmlns:mc="http://schemas.openxmlformats.org/markup-compatibility/2006">
              <mc:Choice xmlns:v="urn:schemas-microsoft-com:vml" Requires="v">
                <p:oleObj spid="_x0000_s947203" name="Équation" r:id="rId3" imgW="685800" imgH="152280" progId="Equation.3">
                  <p:embed/>
                </p:oleObj>
              </mc:Choice>
              <mc:Fallback>
                <p:oleObj name="Équation" r:id="rId3" imgW="685800" imgH="1522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556792"/>
                        <a:ext cx="1944216" cy="373062"/>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 name="Groupe 22"/>
          <p:cNvGrpSpPr/>
          <p:nvPr/>
        </p:nvGrpSpPr>
        <p:grpSpPr>
          <a:xfrm>
            <a:off x="6516216" y="930206"/>
            <a:ext cx="2088232" cy="1274658"/>
            <a:chOff x="7236296" y="1700808"/>
            <a:chExt cx="2088232" cy="2279033"/>
          </a:xfrm>
        </p:grpSpPr>
        <p:cxnSp>
          <p:nvCxnSpPr>
            <p:cNvPr id="24" name="Connecteur droit 23"/>
            <p:cNvCxnSpPr/>
            <p:nvPr/>
          </p:nvCxnSpPr>
          <p:spPr>
            <a:xfrm>
              <a:off x="7596336" y="1772816"/>
              <a:ext cx="432048" cy="864096"/>
            </a:xfrm>
            <a:prstGeom prst="line">
              <a:avLst/>
            </a:prstGeom>
            <a:ln>
              <a:tailEnd type="oval" w="lg" len="lg"/>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8028384" y="1784864"/>
              <a:ext cx="79208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028384" y="2651902"/>
              <a:ext cx="111561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7668344" y="2636912"/>
              <a:ext cx="36004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7812360" y="1988840"/>
              <a:ext cx="1440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8415462" y="2150788"/>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8388424" y="2852936"/>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7668344" y="2924944"/>
              <a:ext cx="14401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254639" y="2470839"/>
              <a:ext cx="785793" cy="307776"/>
            </a:xfrm>
            <a:prstGeom prst="rect">
              <a:avLst/>
            </a:prstGeom>
            <a:noFill/>
          </p:spPr>
          <p:txBody>
            <a:bodyPr wrap="none" rtlCol="0">
              <a:spAutoFit/>
            </a:bodyPr>
            <a:lstStyle/>
            <a:p>
              <a:r>
                <a:rPr lang="fr-FR" sz="1400" dirty="0" smtClean="0"/>
                <a:t>Nœud A</a:t>
              </a:r>
              <a:endParaRPr lang="fr-FR" sz="1400" dirty="0"/>
            </a:p>
          </p:txBody>
        </p:sp>
        <p:sp>
          <p:nvSpPr>
            <p:cNvPr id="33" name="ZoneTexte 32"/>
            <p:cNvSpPr txBox="1"/>
            <p:nvPr/>
          </p:nvSpPr>
          <p:spPr>
            <a:xfrm>
              <a:off x="8743441" y="2996952"/>
              <a:ext cx="400559" cy="215444"/>
            </a:xfrm>
            <a:prstGeom prst="rect">
              <a:avLst/>
            </a:prstGeom>
            <a:noFill/>
          </p:spPr>
          <p:txBody>
            <a:bodyPr wrap="none" lIns="0" tIns="0" rIns="0" bIns="0" rtlCol="0">
              <a:spAutoFit/>
            </a:bodyPr>
            <a:lstStyle/>
            <a:p>
              <a:r>
                <a:rPr lang="fr-FR" sz="1400" dirty="0" smtClean="0"/>
                <a:t>30 l/s</a:t>
              </a:r>
              <a:endParaRPr lang="fr-FR" sz="1400" dirty="0"/>
            </a:p>
          </p:txBody>
        </p:sp>
        <p:sp>
          <p:nvSpPr>
            <p:cNvPr id="34" name="ZoneTexte 33"/>
            <p:cNvSpPr txBox="1"/>
            <p:nvPr/>
          </p:nvSpPr>
          <p:spPr>
            <a:xfrm>
              <a:off x="7236296" y="3284984"/>
              <a:ext cx="400559" cy="215444"/>
            </a:xfrm>
            <a:prstGeom prst="rect">
              <a:avLst/>
            </a:prstGeom>
            <a:noFill/>
          </p:spPr>
          <p:txBody>
            <a:bodyPr wrap="none" lIns="0" tIns="0" rIns="0" bIns="0" rtlCol="0">
              <a:spAutoFit/>
            </a:bodyPr>
            <a:lstStyle/>
            <a:p>
              <a:r>
                <a:rPr lang="fr-FR" sz="1400" dirty="0" smtClean="0"/>
                <a:t>10 l/s</a:t>
              </a:r>
              <a:endParaRPr lang="fr-FR" sz="1400" dirty="0"/>
            </a:p>
          </p:txBody>
        </p:sp>
        <p:sp>
          <p:nvSpPr>
            <p:cNvPr id="35" name="ZoneTexte 34"/>
            <p:cNvSpPr txBox="1"/>
            <p:nvPr/>
          </p:nvSpPr>
          <p:spPr>
            <a:xfrm>
              <a:off x="8707945" y="1916832"/>
              <a:ext cx="400559" cy="215444"/>
            </a:xfrm>
            <a:prstGeom prst="rect">
              <a:avLst/>
            </a:prstGeom>
            <a:noFill/>
          </p:spPr>
          <p:txBody>
            <a:bodyPr wrap="none" lIns="0" tIns="0" rIns="0" bIns="0" rtlCol="0">
              <a:spAutoFit/>
            </a:bodyPr>
            <a:lstStyle/>
            <a:p>
              <a:r>
                <a:rPr lang="fr-FR" sz="1400" dirty="0" smtClean="0"/>
                <a:t>50 l/s</a:t>
              </a:r>
              <a:endParaRPr lang="fr-FR" sz="1400" dirty="0"/>
            </a:p>
          </p:txBody>
        </p:sp>
        <p:sp>
          <p:nvSpPr>
            <p:cNvPr id="36" name="ZoneTexte 35"/>
            <p:cNvSpPr txBox="1"/>
            <p:nvPr/>
          </p:nvSpPr>
          <p:spPr>
            <a:xfrm>
              <a:off x="7740352" y="1700808"/>
              <a:ext cx="400559" cy="215444"/>
            </a:xfrm>
            <a:prstGeom prst="rect">
              <a:avLst/>
            </a:prstGeom>
            <a:noFill/>
          </p:spPr>
          <p:txBody>
            <a:bodyPr wrap="none" lIns="0" tIns="0" rIns="0" bIns="0" rtlCol="0">
              <a:spAutoFit/>
            </a:bodyPr>
            <a:lstStyle/>
            <a:p>
              <a:r>
                <a:rPr lang="fr-FR" sz="1400" dirty="0" smtClean="0"/>
                <a:t>90 l/s</a:t>
              </a:r>
              <a:endParaRPr lang="fr-FR" sz="1400" dirty="0"/>
            </a:p>
          </p:txBody>
        </p:sp>
        <p:sp>
          <p:nvSpPr>
            <p:cNvPr id="37" name="ZoneTexte 36"/>
            <p:cNvSpPr txBox="1"/>
            <p:nvPr/>
          </p:nvSpPr>
          <p:spPr>
            <a:xfrm>
              <a:off x="7706777" y="3435970"/>
              <a:ext cx="1617751" cy="543871"/>
            </a:xfrm>
            <a:prstGeom prst="rect">
              <a:avLst/>
            </a:prstGeom>
            <a:noFill/>
          </p:spPr>
          <p:txBody>
            <a:bodyPr wrap="none" rtlCol="0">
              <a:spAutoFit/>
            </a:bodyPr>
            <a:lstStyle/>
            <a:p>
              <a:r>
                <a:rPr lang="fr-FR" sz="1600" dirty="0" smtClean="0"/>
                <a:t>90-(50+30+10)=0</a:t>
              </a:r>
              <a:endParaRPr lang="fr-FR" sz="1600" dirty="0"/>
            </a:p>
          </p:txBody>
        </p:sp>
      </p:grpSp>
      <p:sp>
        <p:nvSpPr>
          <p:cNvPr id="38" name="ZoneTexte 37"/>
          <p:cNvSpPr txBox="1"/>
          <p:nvPr/>
        </p:nvSpPr>
        <p:spPr>
          <a:xfrm>
            <a:off x="755576" y="2426112"/>
            <a:ext cx="2484976" cy="369332"/>
          </a:xfrm>
          <a:prstGeom prst="rect">
            <a:avLst/>
          </a:prstGeom>
          <a:noFill/>
        </p:spPr>
        <p:txBody>
          <a:bodyPr wrap="none" rtlCol="0">
            <a:spAutoFit/>
          </a:bodyPr>
          <a:lstStyle/>
          <a:p>
            <a:r>
              <a:rPr lang="fr-FR" dirty="0" smtClean="0">
                <a:solidFill>
                  <a:srgbClr val="0066FF"/>
                </a:solidFill>
              </a:rPr>
              <a:t>2 </a:t>
            </a:r>
            <a:r>
              <a:rPr lang="fr-FR" dirty="0" err="1" smtClean="0">
                <a:solidFill>
                  <a:srgbClr val="0066FF"/>
                </a:solidFill>
              </a:rPr>
              <a:t>ème</a:t>
            </a:r>
            <a:r>
              <a:rPr lang="fr-FR" dirty="0" smtClean="0">
                <a:solidFill>
                  <a:srgbClr val="0066FF"/>
                </a:solidFill>
              </a:rPr>
              <a:t> loi: loi des mailles</a:t>
            </a:r>
            <a:endParaRPr lang="fr-FR" dirty="0">
              <a:solidFill>
                <a:srgbClr val="0066FF"/>
              </a:solidFill>
            </a:endParaRPr>
          </a:p>
        </p:txBody>
      </p:sp>
      <p:grpSp>
        <p:nvGrpSpPr>
          <p:cNvPr id="40" name="Groupe 39"/>
          <p:cNvGrpSpPr/>
          <p:nvPr/>
        </p:nvGrpSpPr>
        <p:grpSpPr>
          <a:xfrm>
            <a:off x="6372200" y="2564904"/>
            <a:ext cx="2664296" cy="1948089"/>
            <a:chOff x="6236568" y="764704"/>
            <a:chExt cx="2706267" cy="2091705"/>
          </a:xfrm>
        </p:grpSpPr>
        <p:cxnSp>
          <p:nvCxnSpPr>
            <p:cNvPr id="41" name="Connecteur droit 40"/>
            <p:cNvCxnSpPr/>
            <p:nvPr/>
          </p:nvCxnSpPr>
          <p:spPr>
            <a:xfrm>
              <a:off x="6516432" y="1052736"/>
              <a:ext cx="20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6236568" y="2132856"/>
              <a:ext cx="2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6588224" y="764704"/>
              <a:ext cx="288032" cy="1728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8244408" y="764704"/>
              <a:ext cx="72008" cy="180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6673014" y="1052736"/>
              <a:ext cx="125034" cy="246221"/>
            </a:xfrm>
            <a:prstGeom prst="rect">
              <a:avLst/>
            </a:prstGeom>
            <a:noFill/>
          </p:spPr>
          <p:txBody>
            <a:bodyPr wrap="none" lIns="0" tIns="0" rIns="0" bIns="0" rtlCol="0">
              <a:spAutoFit/>
            </a:bodyPr>
            <a:lstStyle/>
            <a:p>
              <a:r>
                <a:rPr lang="fr-FR" sz="1600" b="1" dirty="0" smtClean="0"/>
                <a:t>A</a:t>
              </a:r>
              <a:endParaRPr lang="fr-FR" sz="1600" b="1" dirty="0"/>
            </a:p>
          </p:txBody>
        </p:sp>
        <p:sp>
          <p:nvSpPr>
            <p:cNvPr id="46" name="ZoneTexte 45"/>
            <p:cNvSpPr txBox="1"/>
            <p:nvPr/>
          </p:nvSpPr>
          <p:spPr>
            <a:xfrm>
              <a:off x="8335857" y="1049794"/>
              <a:ext cx="115416" cy="246221"/>
            </a:xfrm>
            <a:prstGeom prst="rect">
              <a:avLst/>
            </a:prstGeom>
            <a:noFill/>
          </p:spPr>
          <p:txBody>
            <a:bodyPr wrap="none" lIns="0" tIns="0" rIns="0" bIns="0" rtlCol="0">
              <a:spAutoFit/>
            </a:bodyPr>
            <a:lstStyle/>
            <a:p>
              <a:r>
                <a:rPr lang="fr-FR" sz="1600" b="1" dirty="0" smtClean="0"/>
                <a:t>B</a:t>
              </a:r>
              <a:endParaRPr lang="fr-FR" sz="1600" b="1" dirty="0"/>
            </a:p>
          </p:txBody>
        </p:sp>
        <p:sp>
          <p:nvSpPr>
            <p:cNvPr id="47" name="ZoneTexte 46"/>
            <p:cNvSpPr txBox="1"/>
            <p:nvPr/>
          </p:nvSpPr>
          <p:spPr>
            <a:xfrm>
              <a:off x="6892732" y="1484784"/>
              <a:ext cx="211596" cy="215444"/>
            </a:xfrm>
            <a:prstGeom prst="rect">
              <a:avLst/>
            </a:prstGeom>
            <a:noFill/>
          </p:spPr>
          <p:txBody>
            <a:bodyPr wrap="none" lIns="0" tIns="0" rIns="0" bIns="0" rtlCol="0">
              <a:spAutoFit/>
            </a:bodyPr>
            <a:lstStyle/>
            <a:p>
              <a:r>
                <a:rPr lang="fr-FR" sz="1400" dirty="0" smtClean="0"/>
                <a:t>Q4</a:t>
              </a:r>
              <a:endParaRPr lang="fr-FR" sz="1400" dirty="0"/>
            </a:p>
          </p:txBody>
        </p:sp>
        <p:sp>
          <p:nvSpPr>
            <p:cNvPr id="48" name="ZoneTexte 47"/>
            <p:cNvSpPr txBox="1"/>
            <p:nvPr/>
          </p:nvSpPr>
          <p:spPr>
            <a:xfrm>
              <a:off x="8335857" y="1886852"/>
              <a:ext cx="109004" cy="246221"/>
            </a:xfrm>
            <a:prstGeom prst="rect">
              <a:avLst/>
            </a:prstGeom>
            <a:noFill/>
          </p:spPr>
          <p:txBody>
            <a:bodyPr wrap="none" lIns="0" tIns="0" rIns="0" bIns="0" rtlCol="0">
              <a:spAutoFit/>
            </a:bodyPr>
            <a:lstStyle/>
            <a:p>
              <a:r>
                <a:rPr lang="fr-FR" sz="1600" b="1" dirty="0" smtClean="0"/>
                <a:t>C</a:t>
              </a:r>
              <a:endParaRPr lang="fr-FR" sz="1600" b="1" dirty="0"/>
            </a:p>
          </p:txBody>
        </p:sp>
        <p:sp>
          <p:nvSpPr>
            <p:cNvPr id="49" name="ZoneTexte 48"/>
            <p:cNvSpPr txBox="1"/>
            <p:nvPr/>
          </p:nvSpPr>
          <p:spPr>
            <a:xfrm>
              <a:off x="8284355" y="797626"/>
              <a:ext cx="593111" cy="215444"/>
            </a:xfrm>
            <a:prstGeom prst="rect">
              <a:avLst/>
            </a:prstGeom>
            <a:noFill/>
          </p:spPr>
          <p:txBody>
            <a:bodyPr wrap="none" lIns="0" tIns="0" rIns="0" bIns="0" rtlCol="0">
              <a:spAutoFit/>
            </a:bodyPr>
            <a:lstStyle/>
            <a:p>
              <a:r>
                <a:rPr lang="fr-FR" sz="1400" dirty="0" smtClean="0"/>
                <a:t>100,7 m</a:t>
              </a:r>
              <a:endParaRPr lang="fr-FR" sz="1400" dirty="0"/>
            </a:p>
          </p:txBody>
        </p:sp>
        <p:sp>
          <p:nvSpPr>
            <p:cNvPr id="50" name="ZoneTexte 49"/>
            <p:cNvSpPr txBox="1"/>
            <p:nvPr/>
          </p:nvSpPr>
          <p:spPr>
            <a:xfrm>
              <a:off x="8349724" y="2132856"/>
              <a:ext cx="593111" cy="215444"/>
            </a:xfrm>
            <a:prstGeom prst="rect">
              <a:avLst/>
            </a:prstGeom>
            <a:noFill/>
          </p:spPr>
          <p:txBody>
            <a:bodyPr wrap="none" lIns="0" tIns="0" rIns="0" bIns="0" rtlCol="0">
              <a:spAutoFit/>
            </a:bodyPr>
            <a:lstStyle/>
            <a:p>
              <a:r>
                <a:rPr lang="fr-FR" sz="1400" dirty="0" smtClean="0"/>
                <a:t>100,5 m</a:t>
              </a:r>
              <a:endParaRPr lang="fr-FR" sz="1400" dirty="0"/>
            </a:p>
          </p:txBody>
        </p:sp>
        <p:sp>
          <p:nvSpPr>
            <p:cNvPr id="51" name="ZoneTexte 50"/>
            <p:cNvSpPr txBox="1"/>
            <p:nvPr/>
          </p:nvSpPr>
          <p:spPr>
            <a:xfrm>
              <a:off x="7410292" y="1847766"/>
              <a:ext cx="211596" cy="215444"/>
            </a:xfrm>
            <a:prstGeom prst="rect">
              <a:avLst/>
            </a:prstGeom>
            <a:noFill/>
          </p:spPr>
          <p:txBody>
            <a:bodyPr wrap="none" lIns="0" tIns="0" rIns="0" bIns="0" rtlCol="0">
              <a:spAutoFit/>
            </a:bodyPr>
            <a:lstStyle/>
            <a:p>
              <a:r>
                <a:rPr lang="fr-FR" sz="1400" dirty="0" smtClean="0"/>
                <a:t>Q3</a:t>
              </a:r>
              <a:endParaRPr lang="fr-FR" sz="1400" dirty="0"/>
            </a:p>
          </p:txBody>
        </p:sp>
        <p:sp>
          <p:nvSpPr>
            <p:cNvPr id="52" name="ZoneTexte 51"/>
            <p:cNvSpPr txBox="1"/>
            <p:nvPr/>
          </p:nvSpPr>
          <p:spPr>
            <a:xfrm>
              <a:off x="7429324" y="2147846"/>
              <a:ext cx="149080" cy="215444"/>
            </a:xfrm>
            <a:prstGeom prst="rect">
              <a:avLst/>
            </a:prstGeom>
            <a:noFill/>
          </p:spPr>
          <p:txBody>
            <a:bodyPr wrap="none" lIns="0" tIns="0" rIns="0" bIns="0" rtlCol="0">
              <a:spAutoFit/>
            </a:bodyPr>
            <a:lstStyle/>
            <a:p>
              <a:r>
                <a:rPr lang="fr-FR" sz="1400" dirty="0" smtClean="0"/>
                <a:t>J3</a:t>
              </a:r>
              <a:endParaRPr lang="fr-FR" sz="1400" dirty="0"/>
            </a:p>
          </p:txBody>
        </p:sp>
        <p:sp>
          <p:nvSpPr>
            <p:cNvPr id="53" name="ZoneTexte 52"/>
            <p:cNvSpPr txBox="1"/>
            <p:nvPr/>
          </p:nvSpPr>
          <p:spPr>
            <a:xfrm>
              <a:off x="6372200" y="764704"/>
              <a:ext cx="456856" cy="215444"/>
            </a:xfrm>
            <a:prstGeom prst="rect">
              <a:avLst/>
            </a:prstGeom>
            <a:noFill/>
          </p:spPr>
          <p:txBody>
            <a:bodyPr wrap="none" lIns="0" tIns="0" rIns="0" bIns="0" rtlCol="0">
              <a:spAutoFit/>
            </a:bodyPr>
            <a:lstStyle/>
            <a:p>
              <a:r>
                <a:rPr lang="fr-FR" sz="1400" dirty="0" smtClean="0"/>
                <a:t>102 m</a:t>
              </a:r>
              <a:endParaRPr lang="fr-FR" sz="1400" dirty="0"/>
            </a:p>
          </p:txBody>
        </p:sp>
        <p:sp>
          <p:nvSpPr>
            <p:cNvPr id="54" name="ZoneTexte 53"/>
            <p:cNvSpPr txBox="1"/>
            <p:nvPr/>
          </p:nvSpPr>
          <p:spPr>
            <a:xfrm>
              <a:off x="6303134" y="2144904"/>
              <a:ext cx="274114" cy="215444"/>
            </a:xfrm>
            <a:prstGeom prst="rect">
              <a:avLst/>
            </a:prstGeom>
            <a:noFill/>
          </p:spPr>
          <p:txBody>
            <a:bodyPr wrap="none" lIns="0" tIns="0" rIns="0" bIns="0" rtlCol="0">
              <a:spAutoFit/>
            </a:bodyPr>
            <a:lstStyle/>
            <a:p>
              <a:r>
                <a:rPr lang="fr-FR" sz="1400" dirty="0" smtClean="0"/>
                <a:t>100</a:t>
              </a:r>
              <a:endParaRPr lang="fr-FR" sz="1400" dirty="0"/>
            </a:p>
          </p:txBody>
        </p:sp>
        <p:sp>
          <p:nvSpPr>
            <p:cNvPr id="55" name="ZoneTexte 54"/>
            <p:cNvSpPr txBox="1"/>
            <p:nvPr/>
          </p:nvSpPr>
          <p:spPr>
            <a:xfrm>
              <a:off x="7413234" y="1151782"/>
              <a:ext cx="211596" cy="215444"/>
            </a:xfrm>
            <a:prstGeom prst="rect">
              <a:avLst/>
            </a:prstGeom>
            <a:noFill/>
          </p:spPr>
          <p:txBody>
            <a:bodyPr wrap="none" lIns="0" tIns="0" rIns="0" bIns="0" rtlCol="0">
              <a:spAutoFit/>
            </a:bodyPr>
            <a:lstStyle/>
            <a:p>
              <a:r>
                <a:rPr lang="fr-FR" sz="1400" dirty="0" smtClean="0"/>
                <a:t>Q1</a:t>
              </a:r>
              <a:endParaRPr lang="fr-FR" sz="1400" dirty="0"/>
            </a:p>
          </p:txBody>
        </p:sp>
        <p:sp>
          <p:nvSpPr>
            <p:cNvPr id="56" name="ZoneTexte 55"/>
            <p:cNvSpPr txBox="1"/>
            <p:nvPr/>
          </p:nvSpPr>
          <p:spPr>
            <a:xfrm>
              <a:off x="7443214" y="821722"/>
              <a:ext cx="149080" cy="215444"/>
            </a:xfrm>
            <a:prstGeom prst="rect">
              <a:avLst/>
            </a:prstGeom>
            <a:noFill/>
          </p:spPr>
          <p:txBody>
            <a:bodyPr wrap="none" lIns="0" tIns="0" rIns="0" bIns="0" rtlCol="0">
              <a:spAutoFit/>
            </a:bodyPr>
            <a:lstStyle/>
            <a:p>
              <a:r>
                <a:rPr lang="fr-FR" sz="1400" dirty="0" smtClean="0"/>
                <a:t>J1</a:t>
              </a:r>
              <a:endParaRPr lang="fr-FR" sz="1400" dirty="0"/>
            </a:p>
          </p:txBody>
        </p:sp>
        <p:sp>
          <p:nvSpPr>
            <p:cNvPr id="57" name="ZoneTexte 56"/>
            <p:cNvSpPr txBox="1"/>
            <p:nvPr/>
          </p:nvSpPr>
          <p:spPr>
            <a:xfrm>
              <a:off x="6516216" y="1484784"/>
              <a:ext cx="149080" cy="215444"/>
            </a:xfrm>
            <a:prstGeom prst="rect">
              <a:avLst/>
            </a:prstGeom>
            <a:noFill/>
          </p:spPr>
          <p:txBody>
            <a:bodyPr wrap="none" lIns="0" tIns="0" rIns="0" bIns="0" rtlCol="0">
              <a:spAutoFit/>
            </a:bodyPr>
            <a:lstStyle/>
            <a:p>
              <a:r>
                <a:rPr lang="fr-FR" sz="1400" dirty="0" smtClean="0"/>
                <a:t>J4</a:t>
              </a:r>
              <a:endParaRPr lang="fr-FR" sz="1400" dirty="0"/>
            </a:p>
          </p:txBody>
        </p:sp>
        <p:sp>
          <p:nvSpPr>
            <p:cNvPr id="58" name="ZoneTexte 57"/>
            <p:cNvSpPr txBox="1"/>
            <p:nvPr/>
          </p:nvSpPr>
          <p:spPr>
            <a:xfrm>
              <a:off x="7944328" y="1496832"/>
              <a:ext cx="211596" cy="215444"/>
            </a:xfrm>
            <a:prstGeom prst="rect">
              <a:avLst/>
            </a:prstGeom>
            <a:noFill/>
          </p:spPr>
          <p:txBody>
            <a:bodyPr wrap="none" lIns="0" tIns="0" rIns="0" bIns="0" rtlCol="0">
              <a:spAutoFit/>
            </a:bodyPr>
            <a:lstStyle/>
            <a:p>
              <a:r>
                <a:rPr lang="fr-FR" sz="1400" dirty="0" smtClean="0"/>
                <a:t>Q2</a:t>
              </a:r>
              <a:endParaRPr lang="fr-FR" sz="1400" dirty="0"/>
            </a:p>
          </p:txBody>
        </p:sp>
        <p:sp>
          <p:nvSpPr>
            <p:cNvPr id="59" name="ZoneTexte 58"/>
            <p:cNvSpPr txBox="1"/>
            <p:nvPr/>
          </p:nvSpPr>
          <p:spPr>
            <a:xfrm>
              <a:off x="8349724" y="1499774"/>
              <a:ext cx="149080" cy="215444"/>
            </a:xfrm>
            <a:prstGeom prst="rect">
              <a:avLst/>
            </a:prstGeom>
            <a:noFill/>
          </p:spPr>
          <p:txBody>
            <a:bodyPr wrap="none" lIns="0" tIns="0" rIns="0" bIns="0" rtlCol="0">
              <a:spAutoFit/>
            </a:bodyPr>
            <a:lstStyle/>
            <a:p>
              <a:r>
                <a:rPr lang="fr-FR" sz="1400" dirty="0" smtClean="0"/>
                <a:t>J2</a:t>
              </a:r>
              <a:endParaRPr lang="fr-FR" sz="1400" dirty="0"/>
            </a:p>
          </p:txBody>
        </p:sp>
        <p:cxnSp>
          <p:nvCxnSpPr>
            <p:cNvPr id="60" name="Connecteur droit avec flèche 59"/>
            <p:cNvCxnSpPr/>
            <p:nvPr/>
          </p:nvCxnSpPr>
          <p:spPr>
            <a:xfrm>
              <a:off x="7308304" y="110975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8202380" y="141277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a:off x="7236296" y="2055490"/>
              <a:ext cx="46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H="1">
              <a:off x="6804248" y="1412776"/>
              <a:ext cx="7200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6507596" y="1886852"/>
              <a:ext cx="129844" cy="246221"/>
            </a:xfrm>
            <a:prstGeom prst="rect">
              <a:avLst/>
            </a:prstGeom>
            <a:noFill/>
          </p:spPr>
          <p:txBody>
            <a:bodyPr wrap="none" lIns="0" tIns="0" rIns="0" bIns="0" rtlCol="0">
              <a:spAutoFit/>
            </a:bodyPr>
            <a:lstStyle/>
            <a:p>
              <a:r>
                <a:rPr lang="fr-FR" sz="1600" b="1" dirty="0" smtClean="0"/>
                <a:t>D</a:t>
              </a:r>
              <a:endParaRPr lang="fr-FR" sz="1600" b="1" dirty="0"/>
            </a:p>
          </p:txBody>
        </p:sp>
        <p:sp>
          <p:nvSpPr>
            <p:cNvPr id="65" name="Flèche courbée vers la gauche 64"/>
            <p:cNvSpPr>
              <a:spLocks/>
            </p:cNvSpPr>
            <p:nvPr/>
          </p:nvSpPr>
          <p:spPr>
            <a:xfrm rot="60000">
              <a:off x="7452590" y="1415295"/>
              <a:ext cx="292414" cy="430124"/>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ZoneTexte 65"/>
            <p:cNvSpPr txBox="1"/>
            <p:nvPr/>
          </p:nvSpPr>
          <p:spPr>
            <a:xfrm>
              <a:off x="7323294" y="1367806"/>
              <a:ext cx="338554" cy="461665"/>
            </a:xfrm>
            <a:prstGeom prst="rect">
              <a:avLst/>
            </a:prstGeom>
            <a:noFill/>
          </p:spPr>
          <p:txBody>
            <a:bodyPr wrap="none" rtlCol="0">
              <a:spAutoFit/>
            </a:bodyPr>
            <a:lstStyle/>
            <a:p>
              <a:r>
                <a:rPr lang="fr-FR" sz="2400" b="1" dirty="0" smtClean="0">
                  <a:solidFill>
                    <a:srgbClr val="FF0000"/>
                  </a:solidFill>
                </a:rPr>
                <a:t>+</a:t>
              </a:r>
              <a:endParaRPr lang="fr-FR" sz="2400" b="1" dirty="0">
                <a:solidFill>
                  <a:srgbClr val="FF0000"/>
                </a:solidFill>
              </a:endParaRPr>
            </a:p>
          </p:txBody>
        </p:sp>
        <p:sp>
          <p:nvSpPr>
            <p:cNvPr id="67" name="ZoneTexte 66"/>
            <p:cNvSpPr txBox="1"/>
            <p:nvPr/>
          </p:nvSpPr>
          <p:spPr>
            <a:xfrm>
              <a:off x="6516216" y="2492896"/>
              <a:ext cx="1662775" cy="363513"/>
            </a:xfrm>
            <a:prstGeom prst="rect">
              <a:avLst/>
            </a:prstGeom>
            <a:noFill/>
          </p:spPr>
          <p:txBody>
            <a:bodyPr wrap="none" rtlCol="0">
              <a:spAutoFit/>
            </a:bodyPr>
            <a:lstStyle/>
            <a:p>
              <a:r>
                <a:rPr lang="fr-FR" sz="1600" b="1" dirty="0" smtClean="0">
                  <a:sym typeface="Symbol"/>
                </a:rPr>
                <a:t>J=J1+J2+J3-J4=0</a:t>
              </a:r>
              <a:endParaRPr lang="fr-FR" sz="1600" b="1" dirty="0"/>
            </a:p>
          </p:txBody>
        </p:sp>
      </p:grpSp>
      <p:sp>
        <p:nvSpPr>
          <p:cNvPr id="68" name="ZoneTexte 67"/>
          <p:cNvSpPr txBox="1"/>
          <p:nvPr/>
        </p:nvSpPr>
        <p:spPr>
          <a:xfrm>
            <a:off x="683568" y="2852936"/>
            <a:ext cx="4536504" cy="830997"/>
          </a:xfrm>
          <a:prstGeom prst="rect">
            <a:avLst/>
          </a:prstGeom>
          <a:noFill/>
        </p:spPr>
        <p:txBody>
          <a:bodyPr wrap="square" rtlCol="0">
            <a:spAutoFit/>
          </a:bodyPr>
          <a:lstStyle/>
          <a:p>
            <a:pPr>
              <a:lnSpc>
                <a:spcPct val="150000"/>
              </a:lnSpc>
              <a:buFont typeface="Wingdings" pitchFamily="2" charset="2"/>
              <a:buChar char="ü"/>
            </a:pPr>
            <a:r>
              <a:rPr lang="fr-FR" sz="1600" dirty="0" smtClean="0"/>
              <a:t> on définit un </a:t>
            </a:r>
            <a:r>
              <a:rPr lang="fr-FR" sz="1600" b="1" i="1" dirty="0" smtClean="0">
                <a:solidFill>
                  <a:srgbClr val="FF0000"/>
                </a:solidFill>
              </a:rPr>
              <a:t>sens de parcours positif arbitraire </a:t>
            </a:r>
            <a:r>
              <a:rPr lang="fr-FR" sz="1600" dirty="0" smtClean="0"/>
              <a:t>(sens des aiguilles d’une montre)</a:t>
            </a:r>
            <a:endParaRPr lang="fr-FR" sz="1600" dirty="0"/>
          </a:p>
        </p:txBody>
      </p:sp>
      <p:sp>
        <p:nvSpPr>
          <p:cNvPr id="69" name="ZoneTexte 68"/>
          <p:cNvSpPr txBox="1"/>
          <p:nvPr/>
        </p:nvSpPr>
        <p:spPr>
          <a:xfrm>
            <a:off x="683568" y="3578240"/>
            <a:ext cx="5544616" cy="1938992"/>
          </a:xfrm>
          <a:prstGeom prst="rect">
            <a:avLst/>
          </a:prstGeom>
          <a:noFill/>
        </p:spPr>
        <p:txBody>
          <a:bodyPr wrap="square" rtlCol="0">
            <a:spAutoFit/>
          </a:bodyPr>
          <a:lstStyle/>
          <a:p>
            <a:pPr>
              <a:lnSpc>
                <a:spcPct val="150000"/>
              </a:lnSpc>
              <a:buFont typeface="Wingdings" pitchFamily="2" charset="2"/>
              <a:buChar char="ü"/>
            </a:pPr>
            <a:r>
              <a:rPr lang="fr-FR" sz="1600" dirty="0" smtClean="0"/>
              <a:t> se fixer dans chaque maille une </a:t>
            </a:r>
            <a:r>
              <a:rPr lang="fr-FR" sz="1600" b="1" i="1" dirty="0" smtClean="0">
                <a:solidFill>
                  <a:srgbClr val="FF0000"/>
                </a:solidFill>
              </a:rPr>
              <a:t>répartition supposée des débits</a:t>
            </a:r>
            <a:r>
              <a:rPr lang="fr-FR" sz="1600" dirty="0" smtClean="0"/>
              <a:t> ainsi qu’un sens supposé d’écoulement tout en respectant la 1 ère loi. Un diamètre tout au moins provisoire, des canalisations (avec des vitesses entres </a:t>
            </a:r>
            <a:r>
              <a:rPr lang="fr-FR" sz="1600" b="1" i="1" dirty="0" smtClean="0">
                <a:solidFill>
                  <a:srgbClr val="FF0000"/>
                </a:solidFill>
              </a:rPr>
              <a:t>0,6  et 1,2 m/s</a:t>
            </a:r>
            <a:r>
              <a:rPr lang="fr-FR" sz="1600" dirty="0" smtClean="0"/>
              <a:t>) peut  être choisi et l'on calcul les pertes de charges correspondantes.</a:t>
            </a:r>
            <a:endParaRPr lang="fr-FR" sz="1600" dirty="0"/>
          </a:p>
        </p:txBody>
      </p:sp>
      <p:sp>
        <p:nvSpPr>
          <p:cNvPr id="70" name="ZoneTexte 69"/>
          <p:cNvSpPr txBox="1"/>
          <p:nvPr/>
        </p:nvSpPr>
        <p:spPr>
          <a:xfrm>
            <a:off x="683568" y="6228601"/>
            <a:ext cx="8208912" cy="584775"/>
          </a:xfrm>
          <a:prstGeom prst="rect">
            <a:avLst/>
          </a:prstGeom>
          <a:noFill/>
        </p:spPr>
        <p:txBody>
          <a:bodyPr wrap="square" rtlCol="0">
            <a:spAutoFit/>
          </a:bodyPr>
          <a:lstStyle/>
          <a:p>
            <a:pPr algn="just">
              <a:buFont typeface="Wingdings" pitchFamily="2" charset="2"/>
              <a:buChar char="ü"/>
            </a:pPr>
            <a:r>
              <a:rPr lang="fr-FR" sz="1600" dirty="0" smtClean="0"/>
              <a:t>Si ces valeurs de pression et de débit sont incompatibles avec les valeurs à assurer, on corrige les diamètres des tronçons incriminés et on recommence le calcul.</a:t>
            </a:r>
            <a:endParaRPr lang="fr-FR" sz="1600" dirty="0"/>
          </a:p>
        </p:txBody>
      </p:sp>
      <p:sp>
        <p:nvSpPr>
          <p:cNvPr id="71" name="ZoneTexte 70"/>
          <p:cNvSpPr txBox="1"/>
          <p:nvPr/>
        </p:nvSpPr>
        <p:spPr>
          <a:xfrm>
            <a:off x="683568" y="5580529"/>
            <a:ext cx="8208912" cy="584775"/>
          </a:xfrm>
          <a:prstGeom prst="rect">
            <a:avLst/>
          </a:prstGeom>
          <a:noFill/>
        </p:spPr>
        <p:txBody>
          <a:bodyPr wrap="square" rtlCol="0">
            <a:spAutoFit/>
          </a:bodyPr>
          <a:lstStyle/>
          <a:p>
            <a:pPr algn="just">
              <a:buFont typeface="Wingdings" pitchFamily="2" charset="2"/>
              <a:buChar char="ü"/>
            </a:pPr>
            <a:r>
              <a:rPr lang="fr-FR" sz="1600" dirty="0" smtClean="0"/>
              <a:t>Le résultat de calcul se traduit alors par </a:t>
            </a:r>
            <a:r>
              <a:rPr lang="fr-FR" sz="1600" b="1" i="1" dirty="0" smtClean="0">
                <a:solidFill>
                  <a:srgbClr val="FF00FF"/>
                </a:solidFill>
              </a:rPr>
              <a:t>la connaissance des pressions à chaque nœud et des débits dans chaque branche et  ceci pour le choix des diamètres définis initialement.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2000"/>
                                        <p:tgtEl>
                                          <p:spTgt spid="21"/>
                                        </p:tgtEl>
                                      </p:cBhvr>
                                    </p:animEffec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2000"/>
                                        <p:tgtEl>
                                          <p:spTgt spid="22"/>
                                        </p:tgtEl>
                                      </p:cBhvr>
                                    </p:animEffect>
                                  </p:childTnLst>
                                </p:cTn>
                              </p:par>
                              <p:par>
                                <p:cTn id="11" presetID="5"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heckerboard(across)">
                                      <p:cBhvr>
                                        <p:cTn id="18" dur="2000"/>
                                        <p:tgtEl>
                                          <p:spTgt spid="38"/>
                                        </p:tgtEl>
                                      </p:cBhvr>
                                    </p:animEffect>
                                  </p:childTnLst>
                                </p:cTn>
                              </p:par>
                              <p:par>
                                <p:cTn id="19" presetID="5" presetClass="entr" presetSubtype="1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2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strips(downRight)">
                                      <p:cBhvr>
                                        <p:cTn id="26" dur="20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strips(downRight)">
                                      <p:cBhvr>
                                        <p:cTn id="31" dur="20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strips(downRight)">
                                      <p:cBhvr>
                                        <p:cTn id="36" dur="2000"/>
                                        <p:tgtEl>
                                          <p:spTgt spid="7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strips(downRight)">
                                      <p:cBhvr>
                                        <p:cTn id="41"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P spid="68" grpId="0"/>
      <p:bldP spid="69" grpId="0"/>
      <p:bldP spid="70" grpId="0"/>
      <p:bldP spid="7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179348"/>
            <a:ext cx="3056991" cy="369332"/>
          </a:xfrm>
          <a:prstGeom prst="rect">
            <a:avLst/>
          </a:prstGeom>
          <a:noFill/>
        </p:spPr>
        <p:txBody>
          <a:bodyPr wrap="none" rtlCol="0">
            <a:spAutoFit/>
          </a:bodyPr>
          <a:lstStyle/>
          <a:p>
            <a:r>
              <a:rPr lang="fr-FR" dirty="0" smtClean="0">
                <a:solidFill>
                  <a:srgbClr val="FF0000"/>
                </a:solidFill>
              </a:rPr>
              <a:t>Principe de Calcul d’une maille</a:t>
            </a:r>
            <a:endParaRPr lang="fr-FR" dirty="0">
              <a:solidFill>
                <a:srgbClr val="FF0000"/>
              </a:solidFill>
            </a:endParaRPr>
          </a:p>
        </p:txBody>
      </p:sp>
      <p:grpSp>
        <p:nvGrpSpPr>
          <p:cNvPr id="26" name="Groupe 25"/>
          <p:cNvGrpSpPr/>
          <p:nvPr/>
        </p:nvGrpSpPr>
        <p:grpSpPr>
          <a:xfrm>
            <a:off x="3419872" y="332656"/>
            <a:ext cx="4680520" cy="1296144"/>
            <a:chOff x="5652120" y="1340768"/>
            <a:chExt cx="5040560" cy="1295564"/>
          </a:xfrm>
        </p:grpSpPr>
        <p:cxnSp>
          <p:nvCxnSpPr>
            <p:cNvPr id="5" name="Connecteur droit 4"/>
            <p:cNvCxnSpPr/>
            <p:nvPr/>
          </p:nvCxnSpPr>
          <p:spPr>
            <a:xfrm>
              <a:off x="5652120" y="1988840"/>
              <a:ext cx="1440160" cy="0"/>
            </a:xfrm>
            <a:prstGeom prst="line">
              <a:avLst/>
            </a:prstGeom>
            <a:ln w="19050">
              <a:solidFill>
                <a:schemeClr val="tx1"/>
              </a:solidFill>
              <a:tailEnd type="oval" w="lg" len="med"/>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7092280" y="1556792"/>
              <a:ext cx="432048"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092280" y="1988840"/>
              <a:ext cx="432048"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flipV="1">
              <a:off x="8820472" y="1556792"/>
              <a:ext cx="432048"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8820472" y="1988840"/>
              <a:ext cx="432048"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9252520" y="1988840"/>
              <a:ext cx="1440160" cy="0"/>
            </a:xfrm>
            <a:prstGeom prst="line">
              <a:avLst/>
            </a:prstGeom>
            <a:ln w="19050">
              <a:solidFill>
                <a:schemeClr val="tx1"/>
              </a:solidFill>
              <a:tailEnd type="oval" w="lg"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524328" y="15567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524328" y="243587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956376" y="1743199"/>
              <a:ext cx="338554" cy="461665"/>
            </a:xfrm>
            <a:prstGeom prst="rect">
              <a:avLst/>
            </a:prstGeom>
            <a:noFill/>
          </p:spPr>
          <p:txBody>
            <a:bodyPr wrap="none" rtlCol="0">
              <a:spAutoFit/>
            </a:bodyPr>
            <a:lstStyle/>
            <a:p>
              <a:r>
                <a:rPr lang="fr-FR" sz="2400" b="1" dirty="0" smtClean="0">
                  <a:solidFill>
                    <a:srgbClr val="FF0000"/>
                  </a:solidFill>
                </a:rPr>
                <a:t>+</a:t>
              </a:r>
              <a:endParaRPr lang="fr-FR" sz="2400" b="1" dirty="0">
                <a:solidFill>
                  <a:srgbClr val="FF0000"/>
                </a:solidFill>
              </a:endParaRPr>
            </a:p>
          </p:txBody>
        </p:sp>
        <p:sp>
          <p:nvSpPr>
            <p:cNvPr id="16" name="Flèche courbée vers la gauche 15"/>
            <p:cNvSpPr>
              <a:spLocks/>
            </p:cNvSpPr>
            <p:nvPr/>
          </p:nvSpPr>
          <p:spPr>
            <a:xfrm rot="60000">
              <a:off x="8160512" y="1802433"/>
              <a:ext cx="298664" cy="357996"/>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7998404" y="2420888"/>
              <a:ext cx="149080" cy="215444"/>
            </a:xfrm>
            <a:prstGeom prst="rect">
              <a:avLst/>
            </a:prstGeom>
            <a:noFill/>
          </p:spPr>
          <p:txBody>
            <a:bodyPr wrap="none" lIns="0" tIns="0" rIns="0" bIns="0" rtlCol="0">
              <a:spAutoFit/>
            </a:bodyPr>
            <a:lstStyle/>
            <a:p>
              <a:r>
                <a:rPr lang="fr-FR" sz="1400" dirty="0" smtClean="0"/>
                <a:t>J2</a:t>
              </a:r>
              <a:endParaRPr lang="fr-FR" sz="1400" dirty="0"/>
            </a:p>
          </p:txBody>
        </p:sp>
        <p:sp>
          <p:nvSpPr>
            <p:cNvPr id="18" name="ZoneTexte 17"/>
            <p:cNvSpPr txBox="1"/>
            <p:nvPr/>
          </p:nvSpPr>
          <p:spPr>
            <a:xfrm>
              <a:off x="7956376" y="2132856"/>
              <a:ext cx="211596" cy="215444"/>
            </a:xfrm>
            <a:prstGeom prst="rect">
              <a:avLst/>
            </a:prstGeom>
            <a:noFill/>
          </p:spPr>
          <p:txBody>
            <a:bodyPr wrap="none" lIns="0" tIns="0" rIns="0" bIns="0" rtlCol="0">
              <a:spAutoFit/>
            </a:bodyPr>
            <a:lstStyle/>
            <a:p>
              <a:r>
                <a:rPr lang="fr-FR" sz="1400" dirty="0" smtClean="0"/>
                <a:t>Q2</a:t>
              </a:r>
              <a:endParaRPr lang="fr-FR" sz="1400" dirty="0"/>
            </a:p>
          </p:txBody>
        </p:sp>
        <p:sp>
          <p:nvSpPr>
            <p:cNvPr id="19" name="ZoneTexte 18"/>
            <p:cNvSpPr txBox="1"/>
            <p:nvPr/>
          </p:nvSpPr>
          <p:spPr>
            <a:xfrm>
              <a:off x="7956376" y="1340768"/>
              <a:ext cx="211596" cy="215444"/>
            </a:xfrm>
            <a:prstGeom prst="rect">
              <a:avLst/>
            </a:prstGeom>
            <a:noFill/>
          </p:spPr>
          <p:txBody>
            <a:bodyPr wrap="none" lIns="0" tIns="0" rIns="0" bIns="0" rtlCol="0">
              <a:spAutoFit/>
            </a:bodyPr>
            <a:lstStyle/>
            <a:p>
              <a:r>
                <a:rPr lang="fr-FR" sz="1400" dirty="0" smtClean="0"/>
                <a:t>Q1</a:t>
              </a:r>
              <a:endParaRPr lang="fr-FR" sz="1400" dirty="0"/>
            </a:p>
          </p:txBody>
        </p:sp>
        <p:sp>
          <p:nvSpPr>
            <p:cNvPr id="20" name="ZoneTexte 19"/>
            <p:cNvSpPr txBox="1"/>
            <p:nvPr/>
          </p:nvSpPr>
          <p:spPr>
            <a:xfrm>
              <a:off x="7956376" y="1628800"/>
              <a:ext cx="149080" cy="215444"/>
            </a:xfrm>
            <a:prstGeom prst="rect">
              <a:avLst/>
            </a:prstGeom>
            <a:noFill/>
          </p:spPr>
          <p:txBody>
            <a:bodyPr wrap="none" lIns="0" tIns="0" rIns="0" bIns="0" rtlCol="0">
              <a:spAutoFit/>
            </a:bodyPr>
            <a:lstStyle/>
            <a:p>
              <a:r>
                <a:rPr lang="fr-FR" sz="1400" dirty="0" smtClean="0"/>
                <a:t>J1</a:t>
              </a:r>
              <a:endParaRPr lang="fr-FR" sz="1400" dirty="0"/>
            </a:p>
          </p:txBody>
        </p:sp>
        <p:sp>
          <p:nvSpPr>
            <p:cNvPr id="21" name="ZoneTexte 20"/>
            <p:cNvSpPr txBox="1"/>
            <p:nvPr/>
          </p:nvSpPr>
          <p:spPr>
            <a:xfrm>
              <a:off x="6732240" y="2060848"/>
              <a:ext cx="209994" cy="215444"/>
            </a:xfrm>
            <a:prstGeom prst="rect">
              <a:avLst/>
            </a:prstGeom>
            <a:noFill/>
          </p:spPr>
          <p:txBody>
            <a:bodyPr wrap="none" lIns="0" tIns="0" rIns="0" bIns="0" rtlCol="0">
              <a:spAutoFit/>
            </a:bodyPr>
            <a:lstStyle/>
            <a:p>
              <a:r>
                <a:rPr lang="fr-FR" sz="1400" dirty="0" err="1" smtClean="0"/>
                <a:t>Qe</a:t>
              </a:r>
              <a:endParaRPr lang="fr-FR" sz="1400" dirty="0"/>
            </a:p>
          </p:txBody>
        </p:sp>
        <p:sp>
          <p:nvSpPr>
            <p:cNvPr id="22" name="ZoneTexte 21"/>
            <p:cNvSpPr txBox="1"/>
            <p:nvPr/>
          </p:nvSpPr>
          <p:spPr>
            <a:xfrm>
              <a:off x="9324528" y="2060848"/>
              <a:ext cx="190758" cy="215444"/>
            </a:xfrm>
            <a:prstGeom prst="rect">
              <a:avLst/>
            </a:prstGeom>
            <a:noFill/>
          </p:spPr>
          <p:txBody>
            <a:bodyPr wrap="none" lIns="0" tIns="0" rIns="0" bIns="0" rtlCol="0">
              <a:spAutoFit/>
            </a:bodyPr>
            <a:lstStyle/>
            <a:p>
              <a:r>
                <a:rPr lang="fr-FR" sz="1400" dirty="0" err="1" smtClean="0"/>
                <a:t>Qs</a:t>
              </a:r>
              <a:endParaRPr lang="fr-FR" sz="1400" dirty="0"/>
            </a:p>
          </p:txBody>
        </p:sp>
      </p:grpSp>
      <p:graphicFrame>
        <p:nvGraphicFramePr>
          <p:cNvPr id="944130" name="Object 2"/>
          <p:cNvGraphicFramePr>
            <a:graphicFrameLocks noChangeAspect="1"/>
          </p:cNvGraphicFramePr>
          <p:nvPr/>
        </p:nvGraphicFramePr>
        <p:xfrm>
          <a:off x="1547664" y="2132856"/>
          <a:ext cx="4033838" cy="373062"/>
        </p:xfrm>
        <a:graphic>
          <a:graphicData uri="http://schemas.openxmlformats.org/presentationml/2006/ole">
            <mc:AlternateContent xmlns:mc="http://schemas.openxmlformats.org/markup-compatibility/2006">
              <mc:Choice xmlns:v="urn:schemas-microsoft-com:vml" Requires="v">
                <p:oleObj spid="_x0000_s944137" name="Équation" r:id="rId3" imgW="1422360" imgH="152280" progId="Equation.3">
                  <p:embed/>
                </p:oleObj>
              </mc:Choice>
              <mc:Fallback>
                <p:oleObj name="Équation" r:id="rId3" imgW="1422360" imgH="152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132856"/>
                        <a:ext cx="4033838" cy="373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ZoneTexte 28"/>
          <p:cNvSpPr txBox="1"/>
          <p:nvPr/>
        </p:nvSpPr>
        <p:spPr>
          <a:xfrm>
            <a:off x="683568" y="1772816"/>
            <a:ext cx="6566221" cy="369332"/>
          </a:xfrm>
          <a:prstGeom prst="rect">
            <a:avLst/>
          </a:prstGeom>
          <a:noFill/>
        </p:spPr>
        <p:txBody>
          <a:bodyPr wrap="none" rtlCol="0">
            <a:spAutoFit/>
          </a:bodyPr>
          <a:lstStyle/>
          <a:p>
            <a:pPr>
              <a:buFont typeface="Wingdings" pitchFamily="2" charset="2"/>
              <a:buChar char="ü"/>
            </a:pPr>
            <a:r>
              <a:rPr lang="fr-FR" dirty="0" smtClean="0"/>
              <a:t> on se fixe arbitrairement la répartition de </a:t>
            </a:r>
            <a:r>
              <a:rPr lang="fr-FR" dirty="0" err="1" smtClean="0"/>
              <a:t>Qe</a:t>
            </a:r>
            <a:r>
              <a:rPr lang="fr-FR" dirty="0" smtClean="0"/>
              <a:t> entre les 2 branches</a:t>
            </a:r>
            <a:endParaRPr lang="fr-FR" dirty="0"/>
          </a:p>
        </p:txBody>
      </p:sp>
      <p:sp>
        <p:nvSpPr>
          <p:cNvPr id="30" name="ZoneTexte 29"/>
          <p:cNvSpPr txBox="1"/>
          <p:nvPr/>
        </p:nvSpPr>
        <p:spPr>
          <a:xfrm>
            <a:off x="683568" y="2564904"/>
            <a:ext cx="7074373" cy="369332"/>
          </a:xfrm>
          <a:prstGeom prst="rect">
            <a:avLst/>
          </a:prstGeom>
          <a:noFill/>
        </p:spPr>
        <p:txBody>
          <a:bodyPr wrap="none" rtlCol="0">
            <a:spAutoFit/>
          </a:bodyPr>
          <a:lstStyle/>
          <a:p>
            <a:pPr>
              <a:buFont typeface="Wingdings" pitchFamily="2" charset="2"/>
              <a:buChar char="ü"/>
            </a:pPr>
            <a:r>
              <a:rPr lang="fr-FR" dirty="0" smtClean="0"/>
              <a:t> choisissant les deux diamètres permettant d’écouler les débits Q1 et Q2</a:t>
            </a:r>
            <a:endParaRPr lang="fr-FR" dirty="0"/>
          </a:p>
        </p:txBody>
      </p:sp>
      <p:sp>
        <p:nvSpPr>
          <p:cNvPr id="31" name="ZoneTexte 30"/>
          <p:cNvSpPr txBox="1"/>
          <p:nvPr/>
        </p:nvSpPr>
        <p:spPr>
          <a:xfrm>
            <a:off x="683568" y="2924944"/>
            <a:ext cx="7560840" cy="646331"/>
          </a:xfrm>
          <a:prstGeom prst="rect">
            <a:avLst/>
          </a:prstGeom>
          <a:noFill/>
        </p:spPr>
        <p:txBody>
          <a:bodyPr wrap="square" rtlCol="0">
            <a:spAutoFit/>
          </a:bodyPr>
          <a:lstStyle/>
          <a:p>
            <a:pPr>
              <a:buFont typeface="Wingdings" pitchFamily="2" charset="2"/>
              <a:buChar char="ü"/>
            </a:pPr>
            <a:r>
              <a:rPr lang="fr-FR" dirty="0" smtClean="0"/>
              <a:t> on calcule des pertes de charges correspondantes (</a:t>
            </a:r>
            <a:r>
              <a:rPr lang="fr-FR" dirty="0" smtClean="0">
                <a:solidFill>
                  <a:srgbClr val="FF0000"/>
                </a:solidFill>
              </a:rPr>
              <a:t>attention aux signes des pertes charge compte tenu du sens de parcours)</a:t>
            </a:r>
            <a:r>
              <a:rPr lang="fr-FR" dirty="0" smtClean="0"/>
              <a:t>:</a:t>
            </a:r>
            <a:endParaRPr lang="fr-FR" dirty="0"/>
          </a:p>
        </p:txBody>
      </p:sp>
      <p:graphicFrame>
        <p:nvGraphicFramePr>
          <p:cNvPr id="944132" name="Object 4"/>
          <p:cNvGraphicFramePr>
            <a:graphicFrameLocks noChangeAspect="1"/>
          </p:cNvGraphicFramePr>
          <p:nvPr/>
        </p:nvGraphicFramePr>
        <p:xfrm>
          <a:off x="1763688" y="3573016"/>
          <a:ext cx="4208462" cy="434975"/>
        </p:xfrm>
        <a:graphic>
          <a:graphicData uri="http://schemas.openxmlformats.org/presentationml/2006/ole">
            <mc:AlternateContent xmlns:mc="http://schemas.openxmlformats.org/markup-compatibility/2006">
              <mc:Choice xmlns:v="urn:schemas-microsoft-com:vml" Requires="v">
                <p:oleObj spid="_x0000_s944138" name="Équation" r:id="rId5" imgW="1485720" imgH="177480" progId="Equation.3">
                  <p:embed/>
                </p:oleObj>
              </mc:Choice>
              <mc:Fallback>
                <p:oleObj name="Équation" r:id="rId5" imgW="1485720" imgH="177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3573016"/>
                        <a:ext cx="42084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ZoneTexte 24"/>
          <p:cNvSpPr txBox="1"/>
          <p:nvPr/>
        </p:nvSpPr>
        <p:spPr>
          <a:xfrm>
            <a:off x="683568" y="4005064"/>
            <a:ext cx="8280920" cy="646331"/>
          </a:xfrm>
          <a:prstGeom prst="rect">
            <a:avLst/>
          </a:prstGeom>
          <a:noFill/>
        </p:spPr>
        <p:txBody>
          <a:bodyPr wrap="square" rtlCol="0">
            <a:spAutoFit/>
          </a:bodyPr>
          <a:lstStyle/>
          <a:p>
            <a:pPr>
              <a:buFont typeface="Wingdings" pitchFamily="2" charset="2"/>
              <a:buChar char="ü"/>
            </a:pPr>
            <a:r>
              <a:rPr lang="fr-FR" dirty="0" smtClean="0"/>
              <a:t> La répartition de </a:t>
            </a:r>
            <a:r>
              <a:rPr lang="fr-FR" dirty="0" err="1" smtClean="0"/>
              <a:t>Qe</a:t>
            </a:r>
            <a:r>
              <a:rPr lang="fr-FR" dirty="0" smtClean="0"/>
              <a:t> en Q1 et Q2 n’étant pas correcte, on corrige en ajoutant algébriquement une correction </a:t>
            </a:r>
            <a:r>
              <a:rPr lang="fr-FR" dirty="0" smtClean="0">
                <a:sym typeface="Symbol"/>
              </a:rPr>
              <a:t>Q1</a:t>
            </a:r>
            <a:endParaRPr lang="fr-FR" dirty="0"/>
          </a:p>
        </p:txBody>
      </p:sp>
      <p:sp>
        <p:nvSpPr>
          <p:cNvPr id="27" name="ZoneTexte 26"/>
          <p:cNvSpPr txBox="1"/>
          <p:nvPr/>
        </p:nvSpPr>
        <p:spPr>
          <a:xfrm>
            <a:off x="873971" y="4715852"/>
            <a:ext cx="1825821" cy="369332"/>
          </a:xfrm>
          <a:prstGeom prst="rect">
            <a:avLst/>
          </a:prstGeom>
          <a:noFill/>
        </p:spPr>
        <p:txBody>
          <a:bodyPr wrap="none" rtlCol="0">
            <a:spAutoFit/>
          </a:bodyPr>
          <a:lstStyle/>
          <a:p>
            <a:r>
              <a:rPr lang="fr-FR" dirty="0" smtClean="0"/>
              <a:t>En conséquence: </a:t>
            </a:r>
            <a:endParaRPr lang="fr-FR" dirty="0"/>
          </a:p>
        </p:txBody>
      </p:sp>
      <p:graphicFrame>
        <p:nvGraphicFramePr>
          <p:cNvPr id="944133" name="Object 5"/>
          <p:cNvGraphicFramePr>
            <a:graphicFrameLocks noChangeAspect="1"/>
          </p:cNvGraphicFramePr>
          <p:nvPr/>
        </p:nvGraphicFramePr>
        <p:xfrm>
          <a:off x="848171" y="5148535"/>
          <a:ext cx="8188325" cy="1520825"/>
        </p:xfrm>
        <a:graphic>
          <a:graphicData uri="http://schemas.openxmlformats.org/presentationml/2006/ole">
            <mc:AlternateContent xmlns:mc="http://schemas.openxmlformats.org/markup-compatibility/2006">
              <mc:Choice xmlns:v="urn:schemas-microsoft-com:vml" Requires="v">
                <p:oleObj spid="_x0000_s944139" name="Équation" r:id="rId7" imgW="2666880" imgH="622080" progId="Equation.3">
                  <p:embed/>
                </p:oleObj>
              </mc:Choice>
              <mc:Fallback>
                <p:oleObj name="Équation" r:id="rId7" imgW="2666880" imgH="6220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171" y="5148535"/>
                        <a:ext cx="8188325" cy="1520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2" name="Connecteur droit avec flèche 31"/>
          <p:cNvCxnSpPr/>
          <p:nvPr/>
        </p:nvCxnSpPr>
        <p:spPr>
          <a:xfrm>
            <a:off x="5436096" y="62068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5508104" y="134076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6178" name="Object 2"/>
          <p:cNvGraphicFramePr>
            <a:graphicFrameLocks noChangeAspect="1"/>
          </p:cNvGraphicFramePr>
          <p:nvPr/>
        </p:nvGraphicFramePr>
        <p:xfrm>
          <a:off x="683568" y="404664"/>
          <a:ext cx="4752975" cy="714375"/>
        </p:xfrm>
        <a:graphic>
          <a:graphicData uri="http://schemas.openxmlformats.org/presentationml/2006/ole">
            <mc:AlternateContent xmlns:mc="http://schemas.openxmlformats.org/markup-compatibility/2006">
              <mc:Choice xmlns:v="urn:schemas-microsoft-com:vml" Requires="v">
                <p:oleObj spid="_x0000_s946184" name="Équation" r:id="rId3" imgW="1676160" imgH="291960" progId="Equation.3">
                  <p:embed/>
                </p:oleObj>
              </mc:Choice>
              <mc:Fallback>
                <p:oleObj name="Équation" r:id="rId3" imgW="167616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04664"/>
                        <a:ext cx="4752975" cy="714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6179" name="Object 3"/>
          <p:cNvGraphicFramePr>
            <a:graphicFrameLocks noChangeAspect="1"/>
          </p:cNvGraphicFramePr>
          <p:nvPr/>
        </p:nvGraphicFramePr>
        <p:xfrm>
          <a:off x="827088" y="1042988"/>
          <a:ext cx="5976937" cy="2047875"/>
        </p:xfrm>
        <a:graphic>
          <a:graphicData uri="http://schemas.openxmlformats.org/presentationml/2006/ole">
            <mc:AlternateContent xmlns:mc="http://schemas.openxmlformats.org/markup-compatibility/2006">
              <mc:Choice xmlns:v="urn:schemas-microsoft-com:vml" Requires="v">
                <p:oleObj spid="_x0000_s946185" name="Équation" r:id="rId5" imgW="2489040" imgH="838080" progId="Equation.3">
                  <p:embed/>
                </p:oleObj>
              </mc:Choice>
              <mc:Fallback>
                <p:oleObj name="Équation" r:id="rId5" imgW="248904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042988"/>
                        <a:ext cx="5976937" cy="2047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ZoneTexte 4"/>
          <p:cNvSpPr txBox="1"/>
          <p:nvPr/>
        </p:nvSpPr>
        <p:spPr>
          <a:xfrm>
            <a:off x="899592" y="3635732"/>
            <a:ext cx="3102837" cy="369332"/>
          </a:xfrm>
          <a:prstGeom prst="rect">
            <a:avLst/>
          </a:prstGeom>
          <a:noFill/>
        </p:spPr>
        <p:txBody>
          <a:bodyPr wrap="none" rtlCol="0">
            <a:spAutoFit/>
          </a:bodyPr>
          <a:lstStyle/>
          <a:p>
            <a:r>
              <a:rPr lang="fr-FR" dirty="0" smtClean="0"/>
              <a:t>Pour n tronçons, on généralise:</a:t>
            </a:r>
            <a:endParaRPr lang="fr-FR" dirty="0"/>
          </a:p>
        </p:txBody>
      </p:sp>
      <p:graphicFrame>
        <p:nvGraphicFramePr>
          <p:cNvPr id="946180" name="Object 4"/>
          <p:cNvGraphicFramePr>
            <a:graphicFrameLocks noChangeAspect="1"/>
          </p:cNvGraphicFramePr>
          <p:nvPr/>
        </p:nvGraphicFramePr>
        <p:xfrm>
          <a:off x="4283968" y="3495278"/>
          <a:ext cx="2232248" cy="1085850"/>
        </p:xfrm>
        <a:graphic>
          <a:graphicData uri="http://schemas.openxmlformats.org/presentationml/2006/ole">
            <mc:AlternateContent xmlns:mc="http://schemas.openxmlformats.org/markup-compatibility/2006">
              <mc:Choice xmlns:v="urn:schemas-microsoft-com:vml" Requires="v">
                <p:oleObj spid="_x0000_s946186" name="Équation" r:id="rId7" imgW="622080" imgH="444240" progId="Equation.3">
                  <p:embed/>
                </p:oleObj>
              </mc:Choice>
              <mc:Fallback>
                <p:oleObj name="Équation" r:id="rId7" imgW="62208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3495278"/>
                        <a:ext cx="2232248" cy="108585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ZoneTexte 5"/>
          <p:cNvSpPr txBox="1"/>
          <p:nvPr/>
        </p:nvSpPr>
        <p:spPr>
          <a:xfrm>
            <a:off x="827584" y="4665910"/>
            <a:ext cx="7776864" cy="1338828"/>
          </a:xfrm>
          <a:prstGeom prst="rect">
            <a:avLst/>
          </a:prstGeom>
          <a:noFill/>
        </p:spPr>
        <p:txBody>
          <a:bodyPr wrap="square" rtlCol="0">
            <a:spAutoFit/>
          </a:bodyPr>
          <a:lstStyle/>
          <a:p>
            <a:pPr>
              <a:lnSpc>
                <a:spcPct val="150000"/>
              </a:lnSpc>
            </a:pPr>
            <a:r>
              <a:rPr lang="fr-FR" i="1" dirty="0" smtClean="0"/>
              <a:t>Si pour de nouveaux débits, la 2 </a:t>
            </a:r>
            <a:r>
              <a:rPr lang="fr-FR" i="1" dirty="0" err="1" smtClean="0"/>
              <a:t>ème</a:t>
            </a:r>
            <a:r>
              <a:rPr lang="fr-FR" i="1" dirty="0" smtClean="0"/>
              <a:t> loi n’est toujours pas satisfaite, corriger les débits d’une nouvelle valeur </a:t>
            </a:r>
            <a:r>
              <a:rPr lang="fr-FR" i="1" dirty="0" smtClean="0">
                <a:sym typeface="Symbol"/>
              </a:rPr>
              <a:t>Q2</a:t>
            </a:r>
            <a:r>
              <a:rPr lang="fr-FR" i="1" dirty="0" smtClean="0"/>
              <a:t> calculée de la façon précédente. Ainsi on se rapprochera de zéro pour la somme algébrique des pertes de charge du contour.</a:t>
            </a:r>
            <a:endParaRPr lang="fr-FR" i="1"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e 45"/>
          <p:cNvGrpSpPr/>
          <p:nvPr/>
        </p:nvGrpSpPr>
        <p:grpSpPr>
          <a:xfrm>
            <a:off x="1403648" y="1772816"/>
            <a:ext cx="3960008" cy="1800200"/>
            <a:chOff x="6732240" y="3212976"/>
            <a:chExt cx="3960008" cy="1872208"/>
          </a:xfrm>
        </p:grpSpPr>
        <p:cxnSp>
          <p:nvCxnSpPr>
            <p:cNvPr id="6" name="Connecteur droit 5"/>
            <p:cNvCxnSpPr/>
            <p:nvPr/>
          </p:nvCxnSpPr>
          <p:spPr>
            <a:xfrm>
              <a:off x="6732240" y="3501008"/>
              <a:ext cx="38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6804248" y="4581128"/>
              <a:ext cx="38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7155904" y="3212976"/>
              <a:ext cx="288032" cy="1728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8812088" y="3212976"/>
              <a:ext cx="72008" cy="180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240694" y="3212976"/>
              <a:ext cx="125034" cy="246221"/>
            </a:xfrm>
            <a:prstGeom prst="rect">
              <a:avLst/>
            </a:prstGeom>
            <a:noFill/>
          </p:spPr>
          <p:txBody>
            <a:bodyPr wrap="none" lIns="0" tIns="0" rIns="0" bIns="0" rtlCol="0">
              <a:spAutoFit/>
            </a:bodyPr>
            <a:lstStyle/>
            <a:p>
              <a:r>
                <a:rPr lang="fr-FR" sz="1600" b="1" dirty="0" smtClean="0"/>
                <a:t>A</a:t>
              </a:r>
              <a:endParaRPr lang="fr-FR" sz="1600" b="1" dirty="0"/>
            </a:p>
          </p:txBody>
        </p:sp>
        <p:sp>
          <p:nvSpPr>
            <p:cNvPr id="11" name="ZoneTexte 10"/>
            <p:cNvSpPr txBox="1"/>
            <p:nvPr/>
          </p:nvSpPr>
          <p:spPr>
            <a:xfrm>
              <a:off x="8892480" y="3212976"/>
              <a:ext cx="115416" cy="246221"/>
            </a:xfrm>
            <a:prstGeom prst="rect">
              <a:avLst/>
            </a:prstGeom>
            <a:noFill/>
          </p:spPr>
          <p:txBody>
            <a:bodyPr wrap="none" lIns="0" tIns="0" rIns="0" bIns="0" rtlCol="0">
              <a:spAutoFit/>
            </a:bodyPr>
            <a:lstStyle/>
            <a:p>
              <a:r>
                <a:rPr lang="fr-FR" sz="1600" b="1" dirty="0" smtClean="0"/>
                <a:t>B</a:t>
              </a:r>
              <a:endParaRPr lang="fr-FR" sz="1600" b="1" dirty="0"/>
            </a:p>
          </p:txBody>
        </p:sp>
        <p:sp>
          <p:nvSpPr>
            <p:cNvPr id="13" name="ZoneTexte 12"/>
            <p:cNvSpPr txBox="1"/>
            <p:nvPr/>
          </p:nvSpPr>
          <p:spPr>
            <a:xfrm>
              <a:off x="8903537" y="4622939"/>
              <a:ext cx="109004" cy="246221"/>
            </a:xfrm>
            <a:prstGeom prst="rect">
              <a:avLst/>
            </a:prstGeom>
            <a:noFill/>
          </p:spPr>
          <p:txBody>
            <a:bodyPr wrap="none" lIns="0" tIns="0" rIns="0" bIns="0" rtlCol="0">
              <a:spAutoFit/>
            </a:bodyPr>
            <a:lstStyle/>
            <a:p>
              <a:r>
                <a:rPr lang="fr-FR" sz="1600" b="1" dirty="0" smtClean="0"/>
                <a:t>C</a:t>
              </a:r>
              <a:endParaRPr lang="fr-FR" sz="1600" b="1" dirty="0"/>
            </a:p>
          </p:txBody>
        </p:sp>
        <p:sp>
          <p:nvSpPr>
            <p:cNvPr id="23" name="ZoneTexte 22"/>
            <p:cNvSpPr txBox="1"/>
            <p:nvPr/>
          </p:nvSpPr>
          <p:spPr>
            <a:xfrm>
              <a:off x="8541804" y="3841303"/>
              <a:ext cx="134652" cy="307777"/>
            </a:xfrm>
            <a:prstGeom prst="rect">
              <a:avLst/>
            </a:prstGeom>
            <a:noFill/>
          </p:spPr>
          <p:txBody>
            <a:bodyPr wrap="none" lIns="0" tIns="0" rIns="0" bIns="0" rtlCol="0">
              <a:spAutoFit/>
            </a:bodyPr>
            <a:lstStyle/>
            <a:p>
              <a:r>
                <a:rPr lang="fr-FR" sz="2000" dirty="0" smtClean="0"/>
                <a:t>q</a:t>
              </a:r>
              <a:endParaRPr lang="fr-FR" sz="2000" dirty="0"/>
            </a:p>
          </p:txBody>
        </p:sp>
        <p:cxnSp>
          <p:nvCxnSpPr>
            <p:cNvPr id="26" name="Connecteur droit avec flèche 25"/>
            <p:cNvCxnSpPr/>
            <p:nvPr/>
          </p:nvCxnSpPr>
          <p:spPr>
            <a:xfrm>
              <a:off x="8748464" y="3861048"/>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020272" y="4622939"/>
              <a:ext cx="129844" cy="246221"/>
            </a:xfrm>
            <a:prstGeom prst="rect">
              <a:avLst/>
            </a:prstGeom>
            <a:noFill/>
          </p:spPr>
          <p:txBody>
            <a:bodyPr wrap="none" lIns="0" tIns="0" rIns="0" bIns="0" rtlCol="0">
              <a:spAutoFit/>
            </a:bodyPr>
            <a:lstStyle/>
            <a:p>
              <a:r>
                <a:rPr lang="fr-FR" sz="1600" b="1" dirty="0" smtClean="0"/>
                <a:t>D</a:t>
              </a:r>
              <a:endParaRPr lang="fr-FR" sz="1600" b="1" dirty="0"/>
            </a:p>
          </p:txBody>
        </p:sp>
        <p:sp>
          <p:nvSpPr>
            <p:cNvPr id="30" name="Flèche courbée vers la gauche 29"/>
            <p:cNvSpPr>
              <a:spLocks/>
            </p:cNvSpPr>
            <p:nvPr/>
          </p:nvSpPr>
          <p:spPr>
            <a:xfrm rot="60000">
              <a:off x="8020270" y="3863567"/>
              <a:ext cx="292414" cy="430124"/>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ZoneTexte 30"/>
            <p:cNvSpPr txBox="1"/>
            <p:nvPr/>
          </p:nvSpPr>
          <p:spPr>
            <a:xfrm>
              <a:off x="7890974" y="3816078"/>
              <a:ext cx="338554" cy="461665"/>
            </a:xfrm>
            <a:prstGeom prst="rect">
              <a:avLst/>
            </a:prstGeom>
            <a:noFill/>
          </p:spPr>
          <p:txBody>
            <a:bodyPr wrap="none" rtlCol="0">
              <a:spAutoFit/>
            </a:bodyPr>
            <a:lstStyle/>
            <a:p>
              <a:r>
                <a:rPr lang="fr-FR" sz="2400" b="1" dirty="0" smtClean="0">
                  <a:solidFill>
                    <a:srgbClr val="FF0000"/>
                  </a:solidFill>
                </a:rPr>
                <a:t>+</a:t>
              </a:r>
              <a:endParaRPr lang="fr-FR" sz="2400" b="1" dirty="0">
                <a:solidFill>
                  <a:srgbClr val="FF0000"/>
                </a:solidFill>
              </a:endParaRPr>
            </a:p>
          </p:txBody>
        </p:sp>
        <p:cxnSp>
          <p:nvCxnSpPr>
            <p:cNvPr id="33" name="Connecteur droit 32"/>
            <p:cNvCxnSpPr/>
            <p:nvPr/>
          </p:nvCxnSpPr>
          <p:spPr>
            <a:xfrm flipH="1">
              <a:off x="10260632" y="3212976"/>
              <a:ext cx="144016"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0484671" y="3212976"/>
              <a:ext cx="99386" cy="246221"/>
            </a:xfrm>
            <a:prstGeom prst="rect">
              <a:avLst/>
            </a:prstGeom>
            <a:noFill/>
          </p:spPr>
          <p:txBody>
            <a:bodyPr wrap="none" lIns="0" tIns="0" rIns="0" bIns="0" rtlCol="0">
              <a:spAutoFit/>
            </a:bodyPr>
            <a:lstStyle/>
            <a:p>
              <a:pPr algn="ctr"/>
              <a:r>
                <a:rPr lang="fr-FR" sz="1600" b="1" dirty="0" smtClean="0"/>
                <a:t>E</a:t>
              </a:r>
              <a:endParaRPr lang="fr-FR" sz="1600" b="1" dirty="0"/>
            </a:p>
          </p:txBody>
        </p:sp>
        <p:sp>
          <p:nvSpPr>
            <p:cNvPr id="37" name="ZoneTexte 36"/>
            <p:cNvSpPr txBox="1"/>
            <p:nvPr/>
          </p:nvSpPr>
          <p:spPr>
            <a:xfrm>
              <a:off x="10361240" y="4622939"/>
              <a:ext cx="94578" cy="246221"/>
            </a:xfrm>
            <a:prstGeom prst="rect">
              <a:avLst/>
            </a:prstGeom>
            <a:noFill/>
          </p:spPr>
          <p:txBody>
            <a:bodyPr wrap="none" lIns="0" tIns="0" rIns="0" bIns="0" rtlCol="0">
              <a:spAutoFit/>
            </a:bodyPr>
            <a:lstStyle/>
            <a:p>
              <a:r>
                <a:rPr lang="fr-FR" sz="1600" b="1" dirty="0" smtClean="0"/>
                <a:t>F</a:t>
              </a:r>
              <a:endParaRPr lang="fr-FR" sz="1600" b="1" dirty="0"/>
            </a:p>
          </p:txBody>
        </p:sp>
        <p:sp>
          <p:nvSpPr>
            <p:cNvPr id="38" name="Flèche courbée vers la gauche 37"/>
            <p:cNvSpPr>
              <a:spLocks/>
            </p:cNvSpPr>
            <p:nvPr/>
          </p:nvSpPr>
          <p:spPr>
            <a:xfrm rot="60000">
              <a:off x="9604446" y="3860453"/>
              <a:ext cx="292414" cy="430124"/>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ZoneTexte 38"/>
            <p:cNvSpPr txBox="1"/>
            <p:nvPr/>
          </p:nvSpPr>
          <p:spPr>
            <a:xfrm>
              <a:off x="9475150" y="3812964"/>
              <a:ext cx="338554" cy="461665"/>
            </a:xfrm>
            <a:prstGeom prst="rect">
              <a:avLst/>
            </a:prstGeom>
            <a:noFill/>
          </p:spPr>
          <p:txBody>
            <a:bodyPr wrap="none" rtlCol="0">
              <a:spAutoFit/>
            </a:bodyPr>
            <a:lstStyle/>
            <a:p>
              <a:r>
                <a:rPr lang="fr-FR" sz="2400" b="1" dirty="0" smtClean="0">
                  <a:solidFill>
                    <a:srgbClr val="FF0000"/>
                  </a:solidFill>
                </a:rPr>
                <a:t>+</a:t>
              </a:r>
              <a:endParaRPr lang="fr-FR" sz="2400" b="1" dirty="0">
                <a:solidFill>
                  <a:srgbClr val="FF0000"/>
                </a:solidFill>
              </a:endParaRPr>
            </a:p>
          </p:txBody>
        </p:sp>
        <p:cxnSp>
          <p:nvCxnSpPr>
            <p:cNvPr id="41" name="Connecteur droit avec flèche 40"/>
            <p:cNvCxnSpPr/>
            <p:nvPr/>
          </p:nvCxnSpPr>
          <p:spPr>
            <a:xfrm flipV="1">
              <a:off x="6876256" y="3399020"/>
              <a:ext cx="36443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7668344" y="3861048"/>
              <a:ext cx="266420" cy="461665"/>
            </a:xfrm>
            <a:prstGeom prst="rect">
              <a:avLst/>
            </a:prstGeom>
            <a:noFill/>
          </p:spPr>
          <p:txBody>
            <a:bodyPr wrap="none" rtlCol="0">
              <a:spAutoFit/>
            </a:bodyPr>
            <a:lstStyle/>
            <a:p>
              <a:r>
                <a:rPr lang="fr-FR" sz="2400" b="1" dirty="0" smtClean="0"/>
                <a:t>I</a:t>
              </a:r>
              <a:endParaRPr lang="fr-FR" sz="2400" b="1" dirty="0"/>
            </a:p>
          </p:txBody>
        </p:sp>
        <p:sp>
          <p:nvSpPr>
            <p:cNvPr id="43" name="ZoneTexte 42"/>
            <p:cNvSpPr txBox="1"/>
            <p:nvPr/>
          </p:nvSpPr>
          <p:spPr>
            <a:xfrm>
              <a:off x="9144000" y="3933056"/>
              <a:ext cx="348172" cy="461665"/>
            </a:xfrm>
            <a:prstGeom prst="rect">
              <a:avLst/>
            </a:prstGeom>
            <a:noFill/>
          </p:spPr>
          <p:txBody>
            <a:bodyPr wrap="none" rtlCol="0">
              <a:spAutoFit/>
            </a:bodyPr>
            <a:lstStyle/>
            <a:p>
              <a:r>
                <a:rPr lang="fr-FR" sz="2400" b="1" dirty="0" smtClean="0"/>
                <a:t>II</a:t>
              </a:r>
              <a:endParaRPr lang="fr-FR" sz="2400" b="1" dirty="0"/>
            </a:p>
          </p:txBody>
        </p:sp>
      </p:grpSp>
      <p:sp>
        <p:nvSpPr>
          <p:cNvPr id="44" name="ZoneTexte 43"/>
          <p:cNvSpPr txBox="1"/>
          <p:nvPr/>
        </p:nvSpPr>
        <p:spPr>
          <a:xfrm>
            <a:off x="539552" y="908720"/>
            <a:ext cx="8136904" cy="646331"/>
          </a:xfrm>
          <a:prstGeom prst="rect">
            <a:avLst/>
          </a:prstGeom>
          <a:noFill/>
        </p:spPr>
        <p:txBody>
          <a:bodyPr wrap="square" rtlCol="0">
            <a:spAutoFit/>
          </a:bodyPr>
          <a:lstStyle/>
          <a:p>
            <a:r>
              <a:rPr lang="fr-FR" dirty="0" smtClean="0"/>
              <a:t>La conduite commune sera affectée par les deux corrections des débits calculées pour les deux mailles, affectées de leurs signes respectifs.</a:t>
            </a:r>
            <a:endParaRPr lang="fr-FR" dirty="0"/>
          </a:p>
        </p:txBody>
      </p:sp>
      <p:sp>
        <p:nvSpPr>
          <p:cNvPr id="45" name="ZoneTexte 44"/>
          <p:cNvSpPr txBox="1"/>
          <p:nvPr/>
        </p:nvSpPr>
        <p:spPr>
          <a:xfrm>
            <a:off x="899592" y="3645024"/>
            <a:ext cx="4821192" cy="369332"/>
          </a:xfrm>
          <a:prstGeom prst="rect">
            <a:avLst/>
          </a:prstGeom>
          <a:noFill/>
        </p:spPr>
        <p:txBody>
          <a:bodyPr wrap="none" rtlCol="0">
            <a:spAutoFit/>
          </a:bodyPr>
          <a:lstStyle/>
          <a:p>
            <a:r>
              <a:rPr lang="fr-FR" dirty="0" smtClean="0"/>
              <a:t>Examinons la conduite BC traversée par le débit q</a:t>
            </a:r>
            <a:endParaRPr lang="fr-FR" dirty="0"/>
          </a:p>
        </p:txBody>
      </p:sp>
      <p:sp>
        <p:nvSpPr>
          <p:cNvPr id="27" name="ZoneTexte 26"/>
          <p:cNvSpPr txBox="1"/>
          <p:nvPr/>
        </p:nvSpPr>
        <p:spPr>
          <a:xfrm>
            <a:off x="467544" y="332656"/>
            <a:ext cx="3135795" cy="369332"/>
          </a:xfrm>
          <a:prstGeom prst="rect">
            <a:avLst/>
          </a:prstGeom>
          <a:noFill/>
        </p:spPr>
        <p:txBody>
          <a:bodyPr wrap="none" rtlCol="0">
            <a:spAutoFit/>
          </a:bodyPr>
          <a:lstStyle/>
          <a:p>
            <a:r>
              <a:rPr lang="fr-FR" dirty="0" smtClean="0">
                <a:solidFill>
                  <a:srgbClr val="FF0000"/>
                </a:solidFill>
              </a:rPr>
              <a:t>Principe de Calcul de 2 mailles</a:t>
            </a:r>
            <a:endParaRPr lang="fr-FR" dirty="0">
              <a:solidFill>
                <a:srgbClr val="FF0000"/>
              </a:solidFill>
            </a:endParaRPr>
          </a:p>
        </p:txBody>
      </p:sp>
      <p:sp>
        <p:nvSpPr>
          <p:cNvPr id="32" name="ZoneTexte 31"/>
          <p:cNvSpPr txBox="1"/>
          <p:nvPr/>
        </p:nvSpPr>
        <p:spPr>
          <a:xfrm>
            <a:off x="843806" y="4077072"/>
            <a:ext cx="6379054" cy="646331"/>
          </a:xfrm>
          <a:prstGeom prst="rect">
            <a:avLst/>
          </a:prstGeom>
          <a:noFill/>
        </p:spPr>
        <p:txBody>
          <a:bodyPr wrap="none" rtlCol="0">
            <a:spAutoFit/>
          </a:bodyPr>
          <a:lstStyle/>
          <a:p>
            <a:pPr>
              <a:buFont typeface="Wingdings" pitchFamily="2" charset="2"/>
              <a:buChar char="ü"/>
            </a:pPr>
            <a:r>
              <a:rPr lang="fr-FR" dirty="0" smtClean="0"/>
              <a:t> dans la maille I le débit q est &gt;0 </a:t>
            </a:r>
            <a:r>
              <a:rPr lang="fr-FR" dirty="0" smtClean="0">
                <a:sym typeface="Symbol"/>
              </a:rPr>
              <a:t> la correction est alors +q(I)</a:t>
            </a:r>
          </a:p>
          <a:p>
            <a:pPr>
              <a:buFont typeface="Wingdings" pitchFamily="2" charset="2"/>
              <a:buChar char="ü"/>
            </a:pPr>
            <a:r>
              <a:rPr lang="fr-FR" dirty="0" smtClean="0">
                <a:sym typeface="Symbol"/>
              </a:rPr>
              <a:t> dans la maille II le débit q&lt;0 </a:t>
            </a:r>
            <a:r>
              <a:rPr lang="fr-FR" dirty="0" smtClean="0"/>
              <a:t> la correction est -</a:t>
            </a:r>
            <a:r>
              <a:rPr lang="fr-FR" dirty="0" smtClean="0">
                <a:sym typeface="Symbol"/>
              </a:rPr>
              <a:t>q (II)</a:t>
            </a:r>
            <a:endParaRPr lang="fr-FR" dirty="0"/>
          </a:p>
        </p:txBody>
      </p:sp>
      <p:sp>
        <p:nvSpPr>
          <p:cNvPr id="34" name="ZoneTexte 33"/>
          <p:cNvSpPr txBox="1"/>
          <p:nvPr/>
        </p:nvSpPr>
        <p:spPr>
          <a:xfrm>
            <a:off x="987822" y="4941168"/>
            <a:ext cx="4840171" cy="400110"/>
          </a:xfrm>
          <a:prstGeom prst="rect">
            <a:avLst/>
          </a:prstGeom>
          <a:noFill/>
        </p:spPr>
        <p:txBody>
          <a:bodyPr wrap="none" rtlCol="0">
            <a:spAutoFit/>
          </a:bodyPr>
          <a:lstStyle/>
          <a:p>
            <a:r>
              <a:rPr lang="fr-FR" dirty="0" smtClean="0"/>
              <a:t>Ainsi pour la conduite BC:    </a:t>
            </a:r>
            <a:r>
              <a:rPr lang="fr-FR" sz="2000" b="1" dirty="0" smtClean="0">
                <a:sym typeface="Symbol"/>
              </a:rPr>
              <a:t>q= + q(I) - q(II) </a:t>
            </a:r>
            <a:endParaRPr lang="fr-FR" sz="2000" b="1" dirty="0"/>
          </a:p>
        </p:txBody>
      </p:sp>
      <p:sp>
        <p:nvSpPr>
          <p:cNvPr id="35" name="ZoneTexte 34"/>
          <p:cNvSpPr txBox="1"/>
          <p:nvPr/>
        </p:nvSpPr>
        <p:spPr>
          <a:xfrm>
            <a:off x="971600" y="5445224"/>
            <a:ext cx="5324727" cy="369332"/>
          </a:xfrm>
          <a:prstGeom prst="rect">
            <a:avLst/>
          </a:prstGeom>
          <a:noFill/>
        </p:spPr>
        <p:txBody>
          <a:bodyPr wrap="none" rtlCol="0">
            <a:spAutoFit/>
          </a:bodyPr>
          <a:lstStyle/>
          <a:p>
            <a:r>
              <a:rPr lang="fr-FR" dirty="0" smtClean="0"/>
              <a:t>On arrête les itérations lorsque pour toutes les mailles:</a:t>
            </a:r>
            <a:endParaRPr lang="fr-FR" dirty="0"/>
          </a:p>
        </p:txBody>
      </p:sp>
      <p:graphicFrame>
        <p:nvGraphicFramePr>
          <p:cNvPr id="40" name="Object 2"/>
          <p:cNvGraphicFramePr>
            <a:graphicFrameLocks noChangeAspect="1"/>
          </p:cNvGraphicFramePr>
          <p:nvPr/>
        </p:nvGraphicFramePr>
        <p:xfrm>
          <a:off x="971600" y="5877272"/>
          <a:ext cx="7453313" cy="776288"/>
        </p:xfrm>
        <a:graphic>
          <a:graphicData uri="http://schemas.openxmlformats.org/presentationml/2006/ole">
            <mc:AlternateContent xmlns:mc="http://schemas.openxmlformats.org/markup-compatibility/2006">
              <mc:Choice xmlns:v="urn:schemas-microsoft-com:vml" Requires="v">
                <p:oleObj spid="_x0000_s950276" name="Équation" r:id="rId3" imgW="2628720" imgH="317160" progId="Equation.3">
                  <p:embed/>
                </p:oleObj>
              </mc:Choice>
              <mc:Fallback>
                <p:oleObj name="Équation" r:id="rId3" imgW="2628720" imgH="317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877272"/>
                        <a:ext cx="7453313" cy="776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251520" y="3933056"/>
            <a:ext cx="8748464" cy="584775"/>
          </a:xfrm>
          <a:prstGeom prst="rect">
            <a:avLst/>
          </a:prstGeom>
          <a:noFill/>
        </p:spPr>
        <p:txBody>
          <a:bodyPr wrap="square" rtlCol="0">
            <a:spAutoFit/>
          </a:bodyPr>
          <a:lstStyle/>
          <a:p>
            <a:r>
              <a:rPr lang="fr-FR" sz="1600" dirty="0" smtClean="0"/>
              <a:t>Si la solution obtenue ne vérifie pas les conditions imposées (vitesses admises  et /ou  pressions suffisantes), on doit modifier le choix des diamètres de certains tronçons et refaire le calcul dès le début</a:t>
            </a:r>
            <a:endParaRPr lang="fr-FR" sz="1600" dirty="0"/>
          </a:p>
        </p:txBody>
      </p:sp>
      <p:sp>
        <p:nvSpPr>
          <p:cNvPr id="20" name="ZoneTexte 19"/>
          <p:cNvSpPr txBox="1"/>
          <p:nvPr/>
        </p:nvSpPr>
        <p:spPr>
          <a:xfrm>
            <a:off x="294077" y="4509120"/>
            <a:ext cx="7086235" cy="369332"/>
          </a:xfrm>
          <a:prstGeom prst="rect">
            <a:avLst/>
          </a:prstGeom>
          <a:noFill/>
        </p:spPr>
        <p:txBody>
          <a:bodyPr wrap="none" rtlCol="0">
            <a:spAutoFit/>
          </a:bodyPr>
          <a:lstStyle/>
          <a:p>
            <a:r>
              <a:rPr lang="fr-FR" dirty="0" smtClean="0">
                <a:solidFill>
                  <a:srgbClr val="FF0000"/>
                </a:solidFill>
              </a:rPr>
              <a:t>Résumé pour le calcul d’un réseau maillé avec la méthode de Hardy-Cross:</a:t>
            </a:r>
            <a:endParaRPr lang="fr-FR" dirty="0">
              <a:solidFill>
                <a:srgbClr val="FF0000"/>
              </a:solidFill>
            </a:endParaRPr>
          </a:p>
        </p:txBody>
      </p:sp>
      <p:sp>
        <p:nvSpPr>
          <p:cNvPr id="21" name="ZoneTexte 20"/>
          <p:cNvSpPr txBox="1"/>
          <p:nvPr/>
        </p:nvSpPr>
        <p:spPr>
          <a:xfrm>
            <a:off x="323528" y="4840591"/>
            <a:ext cx="8280920" cy="1900777"/>
          </a:xfrm>
          <a:prstGeom prst="rect">
            <a:avLst/>
          </a:prstGeom>
          <a:solidFill>
            <a:schemeClr val="accent1">
              <a:lumMod val="20000"/>
              <a:lumOff val="80000"/>
            </a:schemeClr>
          </a:solidFill>
        </p:spPr>
        <p:txBody>
          <a:bodyPr wrap="square" rtlCol="0">
            <a:spAutoFit/>
          </a:bodyPr>
          <a:lstStyle/>
          <a:p>
            <a:pPr>
              <a:lnSpc>
                <a:spcPct val="150000"/>
              </a:lnSpc>
              <a:buFont typeface="Wingdings" pitchFamily="2" charset="2"/>
              <a:buChar char="ü"/>
            </a:pPr>
            <a:r>
              <a:rPr lang="fr-FR" sz="1600" i="1" dirty="0" smtClean="0"/>
              <a:t> On se donne à priori les débits de la 1 ère approximation en chaque branche de manière  à</a:t>
            </a:r>
          </a:p>
          <a:p>
            <a:pPr>
              <a:lnSpc>
                <a:spcPct val="150000"/>
              </a:lnSpc>
            </a:pPr>
            <a:r>
              <a:rPr lang="fr-FR" sz="1600" i="1" dirty="0" smtClean="0"/>
              <a:t>     satisfaire la condition d’équilibre des nœuds.</a:t>
            </a:r>
          </a:p>
          <a:p>
            <a:pPr>
              <a:lnSpc>
                <a:spcPct val="150000"/>
              </a:lnSpc>
              <a:buFont typeface="Wingdings" pitchFamily="2" charset="2"/>
              <a:buChar char="ü"/>
            </a:pPr>
            <a:r>
              <a:rPr lang="fr-FR" sz="1600" i="1" dirty="0" smtClean="0"/>
              <a:t> Pour chaque maille on calcule </a:t>
            </a:r>
            <a:r>
              <a:rPr lang="fr-FR" sz="1600" i="1" dirty="0" smtClean="0">
                <a:sym typeface="Symbol"/>
              </a:rPr>
              <a:t>q.</a:t>
            </a:r>
          </a:p>
          <a:p>
            <a:pPr>
              <a:lnSpc>
                <a:spcPct val="150000"/>
              </a:lnSpc>
              <a:buFont typeface="Wingdings" pitchFamily="2" charset="2"/>
              <a:buChar char="ü"/>
            </a:pPr>
            <a:r>
              <a:rPr lang="fr-FR" sz="1600" i="1" dirty="0" smtClean="0">
                <a:sym typeface="Symbol"/>
              </a:rPr>
              <a:t> On corrige qi.</a:t>
            </a:r>
          </a:p>
          <a:p>
            <a:pPr>
              <a:lnSpc>
                <a:spcPct val="150000"/>
              </a:lnSpc>
              <a:buFont typeface="Wingdings" pitchFamily="2" charset="2"/>
              <a:buChar char="ü"/>
            </a:pPr>
            <a:r>
              <a:rPr lang="fr-FR" sz="1600" i="1" dirty="0" smtClean="0">
                <a:sym typeface="Symbol"/>
              </a:rPr>
              <a:t> Répéter les mêmes opérations jusqu’à obtention de l’erreur voulue.</a:t>
            </a:r>
            <a:endParaRPr lang="fr-FR" sz="1600" i="1" dirty="0"/>
          </a:p>
        </p:txBody>
      </p:sp>
      <p:pic>
        <p:nvPicPr>
          <p:cNvPr id="973853" name="Picture 29"/>
          <p:cNvPicPr>
            <a:picLocks noChangeAspect="1" noChangeArrowheads="1"/>
          </p:cNvPicPr>
          <p:nvPr/>
        </p:nvPicPr>
        <p:blipFill>
          <a:blip r:embed="rId2" cstate="print"/>
          <a:srcRect/>
          <a:stretch>
            <a:fillRect/>
          </a:stretch>
        </p:blipFill>
        <p:spPr bwMode="auto">
          <a:xfrm>
            <a:off x="158874" y="260648"/>
            <a:ext cx="8877622"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2869" y="179348"/>
            <a:ext cx="3631059" cy="369332"/>
          </a:xfrm>
          <a:prstGeom prst="rect">
            <a:avLst/>
          </a:prstGeom>
          <a:noFill/>
        </p:spPr>
        <p:txBody>
          <a:bodyPr wrap="none" rtlCol="0">
            <a:spAutoFit/>
          </a:bodyPr>
          <a:lstStyle/>
          <a:p>
            <a:r>
              <a:rPr lang="fr-FR" dirty="0" smtClean="0">
                <a:solidFill>
                  <a:srgbClr val="FF0000"/>
                </a:solidFill>
              </a:rPr>
              <a:t>Exemple de calcul d’un réseau maillé</a:t>
            </a:r>
            <a:endParaRPr lang="fr-FR" dirty="0">
              <a:solidFill>
                <a:srgbClr val="FF0000"/>
              </a:solidFill>
            </a:endParaRPr>
          </a:p>
        </p:txBody>
      </p:sp>
      <p:grpSp>
        <p:nvGrpSpPr>
          <p:cNvPr id="92" name="Groupe 91"/>
          <p:cNvGrpSpPr/>
          <p:nvPr/>
        </p:nvGrpSpPr>
        <p:grpSpPr>
          <a:xfrm>
            <a:off x="4644008" y="332656"/>
            <a:ext cx="4248472" cy="2652683"/>
            <a:chOff x="-108520" y="476672"/>
            <a:chExt cx="4824536" cy="2652683"/>
          </a:xfrm>
        </p:grpSpPr>
        <p:cxnSp>
          <p:nvCxnSpPr>
            <p:cNvPr id="6" name="Connecteur droit 5"/>
            <p:cNvCxnSpPr/>
            <p:nvPr/>
          </p:nvCxnSpPr>
          <p:spPr>
            <a:xfrm>
              <a:off x="-36512" y="1000473"/>
              <a:ext cx="1368152"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lipse 6"/>
            <p:cNvSpPr>
              <a:spLocks noChangeAspect="1"/>
            </p:cNvSpPr>
            <p:nvPr/>
          </p:nvSpPr>
          <p:spPr>
            <a:xfrm>
              <a:off x="-108520" y="92846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flipV="1">
              <a:off x="1331640" y="1360513"/>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331640" y="1936577"/>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843808" y="1936577"/>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843808" y="1360513"/>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843808" y="1000473"/>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843808" y="2512641"/>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V="1">
              <a:off x="4535996" y="1771546"/>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843808" y="1360513"/>
              <a:ext cx="0"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051720" y="2368625"/>
              <a:ext cx="330219" cy="184666"/>
            </a:xfrm>
            <a:prstGeom prst="rect">
              <a:avLst/>
            </a:prstGeom>
            <a:noFill/>
          </p:spPr>
          <p:txBody>
            <a:bodyPr wrap="none" lIns="0" tIns="0" rIns="0" bIns="0" rtlCol="0">
              <a:spAutoFit/>
            </a:bodyPr>
            <a:lstStyle/>
            <a:p>
              <a:r>
                <a:rPr lang="fr-FR" sz="1200" dirty="0" smtClean="0"/>
                <a:t>D300</a:t>
              </a:r>
              <a:endParaRPr lang="fr-FR" sz="1200" dirty="0"/>
            </a:p>
          </p:txBody>
        </p:sp>
        <p:sp>
          <p:nvSpPr>
            <p:cNvPr id="20" name="ZoneTexte 19"/>
            <p:cNvSpPr txBox="1"/>
            <p:nvPr/>
          </p:nvSpPr>
          <p:spPr>
            <a:xfrm>
              <a:off x="683568" y="1751911"/>
              <a:ext cx="423449" cy="184666"/>
            </a:xfrm>
            <a:prstGeom prst="rect">
              <a:avLst/>
            </a:prstGeom>
            <a:noFill/>
          </p:spPr>
          <p:txBody>
            <a:bodyPr wrap="none" lIns="0" tIns="0" rIns="0" bIns="0" rtlCol="0">
              <a:spAutoFit/>
            </a:bodyPr>
            <a:lstStyle/>
            <a:p>
              <a:r>
                <a:rPr lang="fr-FR" sz="1200" dirty="0" smtClean="0"/>
                <a:t>110 l/s</a:t>
              </a:r>
              <a:endParaRPr lang="fr-FR" sz="1200" dirty="0"/>
            </a:p>
          </p:txBody>
        </p:sp>
        <p:sp>
          <p:nvSpPr>
            <p:cNvPr id="21" name="ZoneTexte 20"/>
            <p:cNvSpPr txBox="1"/>
            <p:nvPr/>
          </p:nvSpPr>
          <p:spPr>
            <a:xfrm>
              <a:off x="1475656" y="2224609"/>
              <a:ext cx="535403" cy="184666"/>
            </a:xfrm>
            <a:prstGeom prst="rect">
              <a:avLst/>
            </a:prstGeom>
            <a:noFill/>
          </p:spPr>
          <p:txBody>
            <a:bodyPr wrap="none" lIns="0" tIns="0" rIns="0" bIns="0" rtlCol="0">
              <a:spAutoFit/>
            </a:bodyPr>
            <a:lstStyle/>
            <a:p>
              <a:r>
                <a:rPr lang="fr-FR" sz="1200" dirty="0" smtClean="0"/>
                <a:t>L=600 m</a:t>
              </a:r>
              <a:endParaRPr lang="fr-FR" sz="1200" dirty="0"/>
            </a:p>
          </p:txBody>
        </p:sp>
        <p:sp>
          <p:nvSpPr>
            <p:cNvPr id="22" name="ZoneTexte 21"/>
            <p:cNvSpPr txBox="1"/>
            <p:nvPr/>
          </p:nvSpPr>
          <p:spPr>
            <a:xfrm>
              <a:off x="2181090" y="1720553"/>
              <a:ext cx="662041" cy="184666"/>
            </a:xfrm>
            <a:prstGeom prst="rect">
              <a:avLst/>
            </a:prstGeom>
            <a:noFill/>
          </p:spPr>
          <p:txBody>
            <a:bodyPr wrap="square" lIns="0" tIns="0" rIns="0" bIns="0" rtlCol="0">
              <a:spAutoFit/>
            </a:bodyPr>
            <a:lstStyle/>
            <a:p>
              <a:r>
                <a:rPr lang="fr-FR" sz="1200" dirty="0" smtClean="0"/>
                <a:t>L=500  m</a:t>
              </a:r>
              <a:endParaRPr lang="fr-FR" sz="1200" dirty="0"/>
            </a:p>
          </p:txBody>
        </p:sp>
        <p:sp>
          <p:nvSpPr>
            <p:cNvPr id="23" name="ZoneTexte 22"/>
            <p:cNvSpPr txBox="1"/>
            <p:nvPr/>
          </p:nvSpPr>
          <p:spPr>
            <a:xfrm>
              <a:off x="1271680" y="1936577"/>
              <a:ext cx="139462" cy="276999"/>
            </a:xfrm>
            <a:prstGeom prst="rect">
              <a:avLst/>
            </a:prstGeom>
            <a:noFill/>
          </p:spPr>
          <p:txBody>
            <a:bodyPr wrap="none" lIns="0" tIns="0" rIns="0" bIns="0" rtlCol="0">
              <a:spAutoFit/>
            </a:bodyPr>
            <a:lstStyle/>
            <a:p>
              <a:r>
                <a:rPr lang="fr-FR" b="1" dirty="0" smtClean="0"/>
                <a:t>A</a:t>
              </a:r>
              <a:endParaRPr lang="fr-FR" b="1" dirty="0"/>
            </a:p>
          </p:txBody>
        </p:sp>
        <p:sp>
          <p:nvSpPr>
            <p:cNvPr id="24" name="ZoneTexte 23"/>
            <p:cNvSpPr txBox="1"/>
            <p:nvPr/>
          </p:nvSpPr>
          <p:spPr>
            <a:xfrm>
              <a:off x="2426406" y="1936577"/>
              <a:ext cx="330219" cy="184666"/>
            </a:xfrm>
            <a:prstGeom prst="rect">
              <a:avLst/>
            </a:prstGeom>
            <a:noFill/>
          </p:spPr>
          <p:txBody>
            <a:bodyPr wrap="none" lIns="0" tIns="0" rIns="0" bIns="0" rtlCol="0">
              <a:spAutoFit/>
            </a:bodyPr>
            <a:lstStyle/>
            <a:p>
              <a:r>
                <a:rPr lang="fr-FR" sz="1200" dirty="0" smtClean="0"/>
                <a:t>D200</a:t>
              </a:r>
              <a:endParaRPr lang="fr-FR" sz="1200" dirty="0"/>
            </a:p>
          </p:txBody>
        </p:sp>
        <p:sp>
          <p:nvSpPr>
            <p:cNvPr id="25" name="ZoneTexte 24"/>
            <p:cNvSpPr txBox="1"/>
            <p:nvPr/>
          </p:nvSpPr>
          <p:spPr>
            <a:xfrm>
              <a:off x="0" y="712441"/>
              <a:ext cx="97784" cy="215444"/>
            </a:xfrm>
            <a:prstGeom prst="rect">
              <a:avLst/>
            </a:prstGeom>
            <a:noFill/>
          </p:spPr>
          <p:txBody>
            <a:bodyPr wrap="none" lIns="0" tIns="0" rIns="0" bIns="0" rtlCol="0">
              <a:spAutoFit/>
            </a:bodyPr>
            <a:lstStyle/>
            <a:p>
              <a:r>
                <a:rPr lang="fr-FR" sz="1400" dirty="0" smtClean="0"/>
                <a:t>R</a:t>
              </a:r>
              <a:endParaRPr lang="fr-FR" sz="1400" dirty="0"/>
            </a:p>
          </p:txBody>
        </p:sp>
        <p:sp>
          <p:nvSpPr>
            <p:cNvPr id="26" name="ZoneTexte 25"/>
            <p:cNvSpPr txBox="1"/>
            <p:nvPr/>
          </p:nvSpPr>
          <p:spPr>
            <a:xfrm>
              <a:off x="2627784" y="712441"/>
              <a:ext cx="344903" cy="184666"/>
            </a:xfrm>
            <a:prstGeom prst="rect">
              <a:avLst/>
            </a:prstGeom>
            <a:noFill/>
          </p:spPr>
          <p:txBody>
            <a:bodyPr wrap="none" lIns="0" tIns="0" rIns="0" bIns="0" rtlCol="0">
              <a:spAutoFit/>
            </a:bodyPr>
            <a:lstStyle/>
            <a:p>
              <a:r>
                <a:rPr lang="fr-FR" sz="1200" dirty="0" smtClean="0"/>
                <a:t>30 l/s</a:t>
              </a:r>
              <a:endParaRPr lang="fr-FR" sz="1200" dirty="0"/>
            </a:p>
          </p:txBody>
        </p:sp>
        <p:sp>
          <p:nvSpPr>
            <p:cNvPr id="27" name="ZoneTexte 26"/>
            <p:cNvSpPr txBox="1"/>
            <p:nvPr/>
          </p:nvSpPr>
          <p:spPr>
            <a:xfrm>
              <a:off x="1619672" y="1432521"/>
              <a:ext cx="330219" cy="184666"/>
            </a:xfrm>
            <a:prstGeom prst="rect">
              <a:avLst/>
            </a:prstGeom>
            <a:noFill/>
          </p:spPr>
          <p:txBody>
            <a:bodyPr wrap="none" lIns="0" tIns="0" rIns="0" bIns="0" rtlCol="0">
              <a:spAutoFit/>
            </a:bodyPr>
            <a:lstStyle/>
            <a:p>
              <a:r>
                <a:rPr lang="fr-FR" sz="1200" dirty="0" smtClean="0"/>
                <a:t>D250</a:t>
              </a:r>
              <a:endParaRPr lang="fr-FR" sz="1200" dirty="0"/>
            </a:p>
          </p:txBody>
        </p:sp>
        <p:sp>
          <p:nvSpPr>
            <p:cNvPr id="28" name="ZoneTexte 27"/>
            <p:cNvSpPr txBox="1"/>
            <p:nvPr/>
          </p:nvSpPr>
          <p:spPr>
            <a:xfrm>
              <a:off x="2915816" y="1144489"/>
              <a:ext cx="129844" cy="276999"/>
            </a:xfrm>
            <a:prstGeom prst="rect">
              <a:avLst/>
            </a:prstGeom>
            <a:noFill/>
          </p:spPr>
          <p:txBody>
            <a:bodyPr wrap="none" lIns="0" tIns="0" rIns="0" bIns="0" rtlCol="0">
              <a:spAutoFit/>
            </a:bodyPr>
            <a:lstStyle/>
            <a:p>
              <a:r>
                <a:rPr lang="fr-FR" b="1" dirty="0" smtClean="0"/>
                <a:t>B</a:t>
              </a:r>
              <a:endParaRPr lang="fr-FR" b="1" dirty="0"/>
            </a:p>
          </p:txBody>
        </p:sp>
        <p:sp>
          <p:nvSpPr>
            <p:cNvPr id="29" name="ZoneTexte 28"/>
            <p:cNvSpPr txBox="1"/>
            <p:nvPr/>
          </p:nvSpPr>
          <p:spPr>
            <a:xfrm>
              <a:off x="1979712" y="1216497"/>
              <a:ext cx="535403" cy="184666"/>
            </a:xfrm>
            <a:prstGeom prst="rect">
              <a:avLst/>
            </a:prstGeom>
            <a:noFill/>
          </p:spPr>
          <p:txBody>
            <a:bodyPr wrap="none" lIns="0" tIns="0" rIns="0" bIns="0" rtlCol="0">
              <a:spAutoFit/>
            </a:bodyPr>
            <a:lstStyle/>
            <a:p>
              <a:r>
                <a:rPr lang="fr-FR" sz="1200" dirty="0" smtClean="0"/>
                <a:t>L=600 m</a:t>
              </a:r>
              <a:endParaRPr lang="fr-FR" sz="1200" dirty="0"/>
            </a:p>
          </p:txBody>
        </p:sp>
        <p:sp>
          <p:nvSpPr>
            <p:cNvPr id="30" name="ZoneTexte 29"/>
            <p:cNvSpPr txBox="1"/>
            <p:nvPr/>
          </p:nvSpPr>
          <p:spPr>
            <a:xfrm>
              <a:off x="3275856" y="1288505"/>
              <a:ext cx="330219" cy="184666"/>
            </a:xfrm>
            <a:prstGeom prst="rect">
              <a:avLst/>
            </a:prstGeom>
            <a:noFill/>
          </p:spPr>
          <p:txBody>
            <a:bodyPr wrap="none" lIns="0" tIns="0" rIns="0" bIns="0" rtlCol="0">
              <a:spAutoFit/>
            </a:bodyPr>
            <a:lstStyle/>
            <a:p>
              <a:r>
                <a:rPr lang="fr-FR" sz="1200" dirty="0" smtClean="0"/>
                <a:t>D250</a:t>
              </a:r>
              <a:endParaRPr lang="fr-FR" sz="1200" dirty="0"/>
            </a:p>
          </p:txBody>
        </p:sp>
        <p:sp>
          <p:nvSpPr>
            <p:cNvPr id="31" name="ZoneTexte 30"/>
            <p:cNvSpPr txBox="1"/>
            <p:nvPr/>
          </p:nvSpPr>
          <p:spPr>
            <a:xfrm>
              <a:off x="3779912" y="1504529"/>
              <a:ext cx="535403" cy="184666"/>
            </a:xfrm>
            <a:prstGeom prst="rect">
              <a:avLst/>
            </a:prstGeom>
            <a:noFill/>
          </p:spPr>
          <p:txBody>
            <a:bodyPr wrap="none" lIns="0" tIns="0" rIns="0" bIns="0" rtlCol="0">
              <a:spAutoFit/>
            </a:bodyPr>
            <a:lstStyle/>
            <a:p>
              <a:r>
                <a:rPr lang="fr-FR" sz="1200" dirty="0" smtClean="0"/>
                <a:t>L=650 m</a:t>
              </a:r>
              <a:endParaRPr lang="fr-FR" sz="1200" dirty="0"/>
            </a:p>
          </p:txBody>
        </p:sp>
        <p:sp>
          <p:nvSpPr>
            <p:cNvPr id="32" name="ZoneTexte 31"/>
            <p:cNvSpPr txBox="1"/>
            <p:nvPr/>
          </p:nvSpPr>
          <p:spPr>
            <a:xfrm>
              <a:off x="3013931" y="2440633"/>
              <a:ext cx="535403" cy="184666"/>
            </a:xfrm>
            <a:prstGeom prst="rect">
              <a:avLst/>
            </a:prstGeom>
            <a:noFill/>
          </p:spPr>
          <p:txBody>
            <a:bodyPr wrap="none" lIns="0" tIns="0" rIns="0" bIns="0" rtlCol="0">
              <a:spAutoFit/>
            </a:bodyPr>
            <a:lstStyle/>
            <a:p>
              <a:r>
                <a:rPr lang="fr-FR" sz="1200" dirty="0" smtClean="0"/>
                <a:t>L=650 m</a:t>
              </a:r>
              <a:endParaRPr lang="fr-FR" sz="1200" dirty="0"/>
            </a:p>
          </p:txBody>
        </p:sp>
        <p:sp>
          <p:nvSpPr>
            <p:cNvPr id="33" name="ZoneTexte 32"/>
            <p:cNvSpPr txBox="1"/>
            <p:nvPr/>
          </p:nvSpPr>
          <p:spPr>
            <a:xfrm>
              <a:off x="4283968" y="1933635"/>
              <a:ext cx="145874" cy="276999"/>
            </a:xfrm>
            <a:prstGeom prst="rect">
              <a:avLst/>
            </a:prstGeom>
            <a:noFill/>
          </p:spPr>
          <p:txBody>
            <a:bodyPr wrap="none" lIns="0" tIns="0" rIns="0" bIns="0" rtlCol="0">
              <a:spAutoFit/>
            </a:bodyPr>
            <a:lstStyle/>
            <a:p>
              <a:r>
                <a:rPr lang="fr-FR" b="1" dirty="0" smtClean="0"/>
                <a:t>D</a:t>
              </a:r>
              <a:endParaRPr lang="fr-FR" b="1" dirty="0"/>
            </a:p>
          </p:txBody>
        </p:sp>
        <p:sp>
          <p:nvSpPr>
            <p:cNvPr id="34" name="ZoneTexte 33"/>
            <p:cNvSpPr txBox="1"/>
            <p:nvPr/>
          </p:nvSpPr>
          <p:spPr>
            <a:xfrm>
              <a:off x="2589949" y="2467671"/>
              <a:ext cx="121828" cy="276999"/>
            </a:xfrm>
            <a:prstGeom prst="rect">
              <a:avLst/>
            </a:prstGeom>
            <a:noFill/>
          </p:spPr>
          <p:txBody>
            <a:bodyPr wrap="none" lIns="0" tIns="0" rIns="0" bIns="0" rtlCol="0">
              <a:spAutoFit/>
            </a:bodyPr>
            <a:lstStyle/>
            <a:p>
              <a:r>
                <a:rPr lang="fr-FR" b="1" dirty="0" smtClean="0"/>
                <a:t>C</a:t>
              </a:r>
              <a:endParaRPr lang="fr-FR" b="1" dirty="0"/>
            </a:p>
          </p:txBody>
        </p:sp>
        <p:sp>
          <p:nvSpPr>
            <p:cNvPr id="35" name="ZoneTexte 34"/>
            <p:cNvSpPr txBox="1"/>
            <p:nvPr/>
          </p:nvSpPr>
          <p:spPr>
            <a:xfrm>
              <a:off x="3707904" y="2224609"/>
              <a:ext cx="330219" cy="184666"/>
            </a:xfrm>
            <a:prstGeom prst="rect">
              <a:avLst/>
            </a:prstGeom>
            <a:noFill/>
          </p:spPr>
          <p:txBody>
            <a:bodyPr wrap="none" lIns="0" tIns="0" rIns="0" bIns="0" rtlCol="0">
              <a:spAutoFit/>
            </a:bodyPr>
            <a:lstStyle/>
            <a:p>
              <a:r>
                <a:rPr lang="fr-FR" sz="1200" dirty="0" smtClean="0"/>
                <a:t>D200</a:t>
              </a:r>
              <a:endParaRPr lang="fr-FR" sz="1200" dirty="0"/>
            </a:p>
          </p:txBody>
        </p:sp>
        <p:sp>
          <p:nvSpPr>
            <p:cNvPr id="36" name="ZoneTexte 35"/>
            <p:cNvSpPr txBox="1"/>
            <p:nvPr/>
          </p:nvSpPr>
          <p:spPr>
            <a:xfrm>
              <a:off x="2699792" y="2944689"/>
              <a:ext cx="344903" cy="184666"/>
            </a:xfrm>
            <a:prstGeom prst="rect">
              <a:avLst/>
            </a:prstGeom>
            <a:noFill/>
          </p:spPr>
          <p:txBody>
            <a:bodyPr wrap="none" lIns="0" tIns="0" rIns="0" bIns="0" rtlCol="0">
              <a:spAutoFit/>
            </a:bodyPr>
            <a:lstStyle/>
            <a:p>
              <a:r>
                <a:rPr lang="fr-FR" sz="1200" dirty="0" smtClean="0"/>
                <a:t>15 l/s</a:t>
              </a:r>
              <a:endParaRPr lang="fr-FR" sz="1200" dirty="0"/>
            </a:p>
          </p:txBody>
        </p:sp>
        <p:cxnSp>
          <p:nvCxnSpPr>
            <p:cNvPr id="39" name="Connecteur droit avec flèche 38"/>
            <p:cNvCxnSpPr/>
            <p:nvPr/>
          </p:nvCxnSpPr>
          <p:spPr>
            <a:xfrm>
              <a:off x="539552" y="1288505"/>
              <a:ext cx="36004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3275856" y="2080593"/>
              <a:ext cx="432048"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251520" y="476672"/>
              <a:ext cx="2334806" cy="307777"/>
            </a:xfrm>
            <a:prstGeom prst="rect">
              <a:avLst/>
            </a:prstGeom>
            <a:noFill/>
          </p:spPr>
          <p:txBody>
            <a:bodyPr wrap="none" rtlCol="0">
              <a:spAutoFit/>
            </a:bodyPr>
            <a:lstStyle/>
            <a:p>
              <a:r>
                <a:rPr lang="fr-FR" sz="1400" dirty="0" smtClean="0"/>
                <a:t>Rugosité des tronçons k=10-4</a:t>
              </a:r>
              <a:endParaRPr lang="fr-FR" sz="1400" dirty="0"/>
            </a:p>
          </p:txBody>
        </p:sp>
      </p:grpSp>
      <p:grpSp>
        <p:nvGrpSpPr>
          <p:cNvPr id="91" name="Groupe 90"/>
          <p:cNvGrpSpPr/>
          <p:nvPr/>
        </p:nvGrpSpPr>
        <p:grpSpPr>
          <a:xfrm>
            <a:off x="1115616" y="4077072"/>
            <a:ext cx="5616624" cy="2780928"/>
            <a:chOff x="3995936" y="3820398"/>
            <a:chExt cx="5193034" cy="2416914"/>
          </a:xfrm>
        </p:grpSpPr>
        <p:cxnSp>
          <p:nvCxnSpPr>
            <p:cNvPr id="43" name="Connecteur droit 42"/>
            <p:cNvCxnSpPr/>
            <p:nvPr/>
          </p:nvCxnSpPr>
          <p:spPr>
            <a:xfrm>
              <a:off x="4067944" y="4108430"/>
              <a:ext cx="1368152"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Ellipse 43"/>
            <p:cNvSpPr>
              <a:spLocks noChangeAspect="1"/>
            </p:cNvSpPr>
            <p:nvPr/>
          </p:nvSpPr>
          <p:spPr>
            <a:xfrm>
              <a:off x="3995936" y="4036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44"/>
            <p:cNvCxnSpPr/>
            <p:nvPr/>
          </p:nvCxnSpPr>
          <p:spPr>
            <a:xfrm flipV="1">
              <a:off x="5436096" y="4468470"/>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436096" y="5044534"/>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6948264" y="5044534"/>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948264" y="4468470"/>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6948264" y="4108430"/>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6948264" y="5620598"/>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rot="5400000" flipV="1">
              <a:off x="8655442" y="4864513"/>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V="1">
              <a:off x="6948264" y="4468470"/>
              <a:ext cx="0"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6156176" y="5476582"/>
              <a:ext cx="330219" cy="184666"/>
            </a:xfrm>
            <a:prstGeom prst="rect">
              <a:avLst/>
            </a:prstGeom>
            <a:noFill/>
          </p:spPr>
          <p:txBody>
            <a:bodyPr wrap="none" lIns="0" tIns="0" rIns="0" bIns="0" rtlCol="0">
              <a:spAutoFit/>
            </a:bodyPr>
            <a:lstStyle/>
            <a:p>
              <a:r>
                <a:rPr lang="fr-FR" sz="1200" dirty="0" smtClean="0"/>
                <a:t>D300</a:t>
              </a:r>
              <a:endParaRPr lang="fr-FR" sz="1200" dirty="0"/>
            </a:p>
          </p:txBody>
        </p:sp>
        <p:sp>
          <p:nvSpPr>
            <p:cNvPr id="54" name="ZoneTexte 53"/>
            <p:cNvSpPr txBox="1"/>
            <p:nvPr/>
          </p:nvSpPr>
          <p:spPr>
            <a:xfrm>
              <a:off x="4788024" y="4859868"/>
              <a:ext cx="423449" cy="184666"/>
            </a:xfrm>
            <a:prstGeom prst="rect">
              <a:avLst/>
            </a:prstGeom>
            <a:noFill/>
          </p:spPr>
          <p:txBody>
            <a:bodyPr wrap="none" lIns="0" tIns="0" rIns="0" bIns="0" rtlCol="0">
              <a:spAutoFit/>
            </a:bodyPr>
            <a:lstStyle/>
            <a:p>
              <a:r>
                <a:rPr lang="fr-FR" sz="1200" dirty="0" smtClean="0"/>
                <a:t>110 l/s</a:t>
              </a:r>
              <a:endParaRPr lang="fr-FR" sz="1200" dirty="0"/>
            </a:p>
          </p:txBody>
        </p:sp>
        <p:sp>
          <p:nvSpPr>
            <p:cNvPr id="55" name="ZoneTexte 54"/>
            <p:cNvSpPr txBox="1"/>
            <p:nvPr/>
          </p:nvSpPr>
          <p:spPr>
            <a:xfrm>
              <a:off x="5648354" y="5259793"/>
              <a:ext cx="344903" cy="184666"/>
            </a:xfrm>
            <a:prstGeom prst="rect">
              <a:avLst/>
            </a:prstGeom>
            <a:noFill/>
          </p:spPr>
          <p:txBody>
            <a:bodyPr wrap="none" lIns="0" tIns="0" rIns="0" bIns="0" rtlCol="0">
              <a:spAutoFit/>
            </a:bodyPr>
            <a:lstStyle/>
            <a:p>
              <a:r>
                <a:rPr lang="fr-FR" sz="1200" dirty="0" smtClean="0">
                  <a:solidFill>
                    <a:srgbClr val="FF0000"/>
                  </a:solidFill>
                </a:rPr>
                <a:t>65 l/s</a:t>
              </a:r>
              <a:endParaRPr lang="fr-FR" sz="1200" dirty="0">
                <a:solidFill>
                  <a:srgbClr val="FF0000"/>
                </a:solidFill>
              </a:endParaRPr>
            </a:p>
          </p:txBody>
        </p:sp>
        <p:sp>
          <p:nvSpPr>
            <p:cNvPr id="56" name="ZoneTexte 55"/>
            <p:cNvSpPr txBox="1"/>
            <p:nvPr/>
          </p:nvSpPr>
          <p:spPr>
            <a:xfrm>
              <a:off x="6588224" y="4828510"/>
              <a:ext cx="432048" cy="184666"/>
            </a:xfrm>
            <a:prstGeom prst="rect">
              <a:avLst/>
            </a:prstGeom>
            <a:noFill/>
          </p:spPr>
          <p:txBody>
            <a:bodyPr wrap="square" lIns="0" tIns="0" rIns="0" bIns="0" rtlCol="0">
              <a:spAutoFit/>
            </a:bodyPr>
            <a:lstStyle/>
            <a:p>
              <a:r>
                <a:rPr lang="fr-FR" sz="1200" dirty="0" smtClean="0">
                  <a:solidFill>
                    <a:srgbClr val="FF0000"/>
                  </a:solidFill>
                </a:rPr>
                <a:t>25 l/s</a:t>
              </a:r>
              <a:endParaRPr lang="fr-FR" sz="1200" dirty="0">
                <a:solidFill>
                  <a:srgbClr val="FF0000"/>
                </a:solidFill>
              </a:endParaRPr>
            </a:p>
          </p:txBody>
        </p:sp>
        <p:sp>
          <p:nvSpPr>
            <p:cNvPr id="57" name="ZoneTexte 56"/>
            <p:cNvSpPr txBox="1"/>
            <p:nvPr/>
          </p:nvSpPr>
          <p:spPr>
            <a:xfrm>
              <a:off x="5376136" y="5044534"/>
              <a:ext cx="139462" cy="276999"/>
            </a:xfrm>
            <a:prstGeom prst="rect">
              <a:avLst/>
            </a:prstGeom>
            <a:noFill/>
          </p:spPr>
          <p:txBody>
            <a:bodyPr wrap="none" lIns="0" tIns="0" rIns="0" bIns="0" rtlCol="0">
              <a:spAutoFit/>
            </a:bodyPr>
            <a:lstStyle/>
            <a:p>
              <a:r>
                <a:rPr lang="fr-FR" b="1" dirty="0" smtClean="0"/>
                <a:t>A</a:t>
              </a:r>
              <a:endParaRPr lang="fr-FR" b="1" dirty="0"/>
            </a:p>
          </p:txBody>
        </p:sp>
        <p:sp>
          <p:nvSpPr>
            <p:cNvPr id="58" name="ZoneTexte 57"/>
            <p:cNvSpPr txBox="1"/>
            <p:nvPr/>
          </p:nvSpPr>
          <p:spPr>
            <a:xfrm>
              <a:off x="6588224" y="5044534"/>
              <a:ext cx="330219" cy="184666"/>
            </a:xfrm>
            <a:prstGeom prst="rect">
              <a:avLst/>
            </a:prstGeom>
            <a:noFill/>
          </p:spPr>
          <p:txBody>
            <a:bodyPr wrap="none" lIns="0" tIns="0" rIns="0" bIns="0" rtlCol="0">
              <a:spAutoFit/>
            </a:bodyPr>
            <a:lstStyle/>
            <a:p>
              <a:r>
                <a:rPr lang="fr-FR" sz="1200" dirty="0" smtClean="0"/>
                <a:t>D200</a:t>
              </a:r>
              <a:endParaRPr lang="fr-FR" sz="1200" dirty="0"/>
            </a:p>
          </p:txBody>
        </p:sp>
        <p:sp>
          <p:nvSpPr>
            <p:cNvPr id="59" name="ZoneTexte 58"/>
            <p:cNvSpPr txBox="1"/>
            <p:nvPr/>
          </p:nvSpPr>
          <p:spPr>
            <a:xfrm>
              <a:off x="4104456" y="3820398"/>
              <a:ext cx="97784" cy="215444"/>
            </a:xfrm>
            <a:prstGeom prst="rect">
              <a:avLst/>
            </a:prstGeom>
            <a:noFill/>
          </p:spPr>
          <p:txBody>
            <a:bodyPr wrap="none" lIns="0" tIns="0" rIns="0" bIns="0" rtlCol="0">
              <a:spAutoFit/>
            </a:bodyPr>
            <a:lstStyle/>
            <a:p>
              <a:r>
                <a:rPr lang="fr-FR" sz="1400" dirty="0" smtClean="0"/>
                <a:t>R</a:t>
              </a:r>
              <a:endParaRPr lang="fr-FR" sz="1400" dirty="0"/>
            </a:p>
          </p:txBody>
        </p:sp>
        <p:sp>
          <p:nvSpPr>
            <p:cNvPr id="60" name="ZoneTexte 59"/>
            <p:cNvSpPr txBox="1"/>
            <p:nvPr/>
          </p:nvSpPr>
          <p:spPr>
            <a:xfrm>
              <a:off x="6762220" y="3933056"/>
              <a:ext cx="344903" cy="184666"/>
            </a:xfrm>
            <a:prstGeom prst="rect">
              <a:avLst/>
            </a:prstGeom>
            <a:noFill/>
          </p:spPr>
          <p:txBody>
            <a:bodyPr wrap="none" lIns="0" tIns="0" rIns="0" bIns="0" rtlCol="0">
              <a:spAutoFit/>
            </a:bodyPr>
            <a:lstStyle/>
            <a:p>
              <a:r>
                <a:rPr lang="fr-FR" sz="1200" dirty="0" smtClean="0"/>
                <a:t>30 l/s</a:t>
              </a:r>
              <a:endParaRPr lang="fr-FR" sz="1200" dirty="0"/>
            </a:p>
          </p:txBody>
        </p:sp>
        <p:sp>
          <p:nvSpPr>
            <p:cNvPr id="61" name="ZoneTexte 60"/>
            <p:cNvSpPr txBox="1"/>
            <p:nvPr/>
          </p:nvSpPr>
          <p:spPr>
            <a:xfrm>
              <a:off x="5724128" y="4540478"/>
              <a:ext cx="330219" cy="184666"/>
            </a:xfrm>
            <a:prstGeom prst="rect">
              <a:avLst/>
            </a:prstGeom>
            <a:noFill/>
          </p:spPr>
          <p:txBody>
            <a:bodyPr wrap="none" lIns="0" tIns="0" rIns="0" bIns="0" rtlCol="0">
              <a:spAutoFit/>
            </a:bodyPr>
            <a:lstStyle/>
            <a:p>
              <a:r>
                <a:rPr lang="fr-FR" sz="1200" dirty="0" smtClean="0"/>
                <a:t>D250</a:t>
              </a:r>
              <a:endParaRPr lang="fr-FR" sz="1200" dirty="0"/>
            </a:p>
          </p:txBody>
        </p:sp>
        <p:sp>
          <p:nvSpPr>
            <p:cNvPr id="62" name="ZoneTexte 61"/>
            <p:cNvSpPr txBox="1"/>
            <p:nvPr/>
          </p:nvSpPr>
          <p:spPr>
            <a:xfrm>
              <a:off x="7020272" y="4252446"/>
              <a:ext cx="129844" cy="276999"/>
            </a:xfrm>
            <a:prstGeom prst="rect">
              <a:avLst/>
            </a:prstGeom>
            <a:noFill/>
          </p:spPr>
          <p:txBody>
            <a:bodyPr wrap="none" lIns="0" tIns="0" rIns="0" bIns="0" rtlCol="0">
              <a:spAutoFit/>
            </a:bodyPr>
            <a:lstStyle/>
            <a:p>
              <a:r>
                <a:rPr lang="fr-FR" b="1" dirty="0" smtClean="0"/>
                <a:t>B</a:t>
              </a:r>
              <a:endParaRPr lang="fr-FR" b="1" dirty="0"/>
            </a:p>
          </p:txBody>
        </p:sp>
        <p:sp>
          <p:nvSpPr>
            <p:cNvPr id="63" name="ZoneTexte 62"/>
            <p:cNvSpPr txBox="1"/>
            <p:nvPr/>
          </p:nvSpPr>
          <p:spPr>
            <a:xfrm>
              <a:off x="6180973" y="4383640"/>
              <a:ext cx="344903" cy="184666"/>
            </a:xfrm>
            <a:prstGeom prst="rect">
              <a:avLst/>
            </a:prstGeom>
            <a:noFill/>
          </p:spPr>
          <p:txBody>
            <a:bodyPr wrap="none" lIns="0" tIns="0" rIns="0" bIns="0" rtlCol="0">
              <a:spAutoFit/>
            </a:bodyPr>
            <a:lstStyle/>
            <a:p>
              <a:r>
                <a:rPr lang="fr-FR" sz="1200" dirty="0" smtClean="0">
                  <a:solidFill>
                    <a:srgbClr val="FF0000"/>
                  </a:solidFill>
                </a:rPr>
                <a:t>45 l/s</a:t>
              </a:r>
              <a:endParaRPr lang="fr-FR" sz="1200" dirty="0">
                <a:solidFill>
                  <a:srgbClr val="FF0000"/>
                </a:solidFill>
              </a:endParaRPr>
            </a:p>
          </p:txBody>
        </p:sp>
        <p:sp>
          <p:nvSpPr>
            <p:cNvPr id="64" name="ZoneTexte 63"/>
            <p:cNvSpPr txBox="1"/>
            <p:nvPr/>
          </p:nvSpPr>
          <p:spPr>
            <a:xfrm>
              <a:off x="7380312" y="4396462"/>
              <a:ext cx="330219" cy="184666"/>
            </a:xfrm>
            <a:prstGeom prst="rect">
              <a:avLst/>
            </a:prstGeom>
            <a:noFill/>
          </p:spPr>
          <p:txBody>
            <a:bodyPr wrap="none" lIns="0" tIns="0" rIns="0" bIns="0" rtlCol="0">
              <a:spAutoFit/>
            </a:bodyPr>
            <a:lstStyle/>
            <a:p>
              <a:r>
                <a:rPr lang="fr-FR" sz="1200" dirty="0" smtClean="0"/>
                <a:t>D250</a:t>
              </a:r>
              <a:endParaRPr lang="fr-FR" sz="1200" dirty="0"/>
            </a:p>
          </p:txBody>
        </p:sp>
        <p:sp>
          <p:nvSpPr>
            <p:cNvPr id="65" name="ZoneTexte 64"/>
            <p:cNvSpPr txBox="1"/>
            <p:nvPr/>
          </p:nvSpPr>
          <p:spPr>
            <a:xfrm>
              <a:off x="7884368" y="4612486"/>
              <a:ext cx="344903" cy="184666"/>
            </a:xfrm>
            <a:prstGeom prst="rect">
              <a:avLst/>
            </a:prstGeom>
            <a:noFill/>
          </p:spPr>
          <p:txBody>
            <a:bodyPr wrap="none" lIns="0" tIns="0" rIns="0" bIns="0" rtlCol="0">
              <a:spAutoFit/>
            </a:bodyPr>
            <a:lstStyle/>
            <a:p>
              <a:r>
                <a:rPr lang="fr-FR" sz="1200" dirty="0" smtClean="0">
                  <a:solidFill>
                    <a:srgbClr val="FF0000"/>
                  </a:solidFill>
                </a:rPr>
                <a:t>40 l/s</a:t>
              </a:r>
              <a:endParaRPr lang="fr-FR" sz="1200" dirty="0">
                <a:solidFill>
                  <a:srgbClr val="FF0000"/>
                </a:solidFill>
              </a:endParaRPr>
            </a:p>
          </p:txBody>
        </p:sp>
        <p:sp>
          <p:nvSpPr>
            <p:cNvPr id="66" name="ZoneTexte 65"/>
            <p:cNvSpPr txBox="1"/>
            <p:nvPr/>
          </p:nvSpPr>
          <p:spPr>
            <a:xfrm>
              <a:off x="7379365" y="5447540"/>
              <a:ext cx="344903" cy="184666"/>
            </a:xfrm>
            <a:prstGeom prst="rect">
              <a:avLst/>
            </a:prstGeom>
            <a:noFill/>
          </p:spPr>
          <p:txBody>
            <a:bodyPr wrap="none" lIns="0" tIns="0" rIns="0" bIns="0" rtlCol="0">
              <a:spAutoFit/>
            </a:bodyPr>
            <a:lstStyle/>
            <a:p>
              <a:r>
                <a:rPr lang="fr-FR" sz="1200" dirty="0" smtClean="0">
                  <a:solidFill>
                    <a:srgbClr val="FF0000"/>
                  </a:solidFill>
                </a:rPr>
                <a:t>25 l/s</a:t>
              </a:r>
              <a:endParaRPr lang="fr-FR" sz="1200" dirty="0">
                <a:solidFill>
                  <a:srgbClr val="FF0000"/>
                </a:solidFill>
              </a:endParaRPr>
            </a:p>
          </p:txBody>
        </p:sp>
        <p:sp>
          <p:nvSpPr>
            <p:cNvPr id="67" name="ZoneTexte 66"/>
            <p:cNvSpPr txBox="1"/>
            <p:nvPr/>
          </p:nvSpPr>
          <p:spPr>
            <a:xfrm>
              <a:off x="8388424" y="5041592"/>
              <a:ext cx="145874" cy="276999"/>
            </a:xfrm>
            <a:prstGeom prst="rect">
              <a:avLst/>
            </a:prstGeom>
            <a:noFill/>
          </p:spPr>
          <p:txBody>
            <a:bodyPr wrap="none" lIns="0" tIns="0" rIns="0" bIns="0" rtlCol="0">
              <a:spAutoFit/>
            </a:bodyPr>
            <a:lstStyle/>
            <a:p>
              <a:r>
                <a:rPr lang="fr-FR" b="1" dirty="0" smtClean="0"/>
                <a:t>D</a:t>
              </a:r>
              <a:endParaRPr lang="fr-FR" b="1" dirty="0"/>
            </a:p>
          </p:txBody>
        </p:sp>
        <p:sp>
          <p:nvSpPr>
            <p:cNvPr id="68" name="ZoneTexte 67"/>
            <p:cNvSpPr txBox="1"/>
            <p:nvPr/>
          </p:nvSpPr>
          <p:spPr>
            <a:xfrm>
              <a:off x="6777210" y="5575628"/>
              <a:ext cx="121828" cy="276999"/>
            </a:xfrm>
            <a:prstGeom prst="rect">
              <a:avLst/>
            </a:prstGeom>
            <a:noFill/>
          </p:spPr>
          <p:txBody>
            <a:bodyPr wrap="none" lIns="0" tIns="0" rIns="0" bIns="0" rtlCol="0">
              <a:spAutoFit/>
            </a:bodyPr>
            <a:lstStyle/>
            <a:p>
              <a:r>
                <a:rPr lang="fr-FR" b="1" dirty="0" smtClean="0"/>
                <a:t>C</a:t>
              </a:r>
              <a:endParaRPr lang="fr-FR" b="1" dirty="0"/>
            </a:p>
          </p:txBody>
        </p:sp>
        <p:sp>
          <p:nvSpPr>
            <p:cNvPr id="69" name="ZoneTexte 68"/>
            <p:cNvSpPr txBox="1"/>
            <p:nvPr/>
          </p:nvSpPr>
          <p:spPr>
            <a:xfrm>
              <a:off x="7812360" y="5332566"/>
              <a:ext cx="330219" cy="184666"/>
            </a:xfrm>
            <a:prstGeom prst="rect">
              <a:avLst/>
            </a:prstGeom>
            <a:noFill/>
          </p:spPr>
          <p:txBody>
            <a:bodyPr wrap="none" lIns="0" tIns="0" rIns="0" bIns="0" rtlCol="0">
              <a:spAutoFit/>
            </a:bodyPr>
            <a:lstStyle/>
            <a:p>
              <a:r>
                <a:rPr lang="fr-FR" sz="1200" dirty="0" smtClean="0"/>
                <a:t>D200</a:t>
              </a:r>
              <a:endParaRPr lang="fr-FR" sz="1200" dirty="0"/>
            </a:p>
          </p:txBody>
        </p:sp>
        <p:sp>
          <p:nvSpPr>
            <p:cNvPr id="70" name="ZoneTexte 69"/>
            <p:cNvSpPr txBox="1"/>
            <p:nvPr/>
          </p:nvSpPr>
          <p:spPr>
            <a:xfrm>
              <a:off x="6804248" y="6052646"/>
              <a:ext cx="344903" cy="184666"/>
            </a:xfrm>
            <a:prstGeom prst="rect">
              <a:avLst/>
            </a:prstGeom>
            <a:noFill/>
          </p:spPr>
          <p:txBody>
            <a:bodyPr wrap="none" lIns="0" tIns="0" rIns="0" bIns="0" rtlCol="0">
              <a:spAutoFit/>
            </a:bodyPr>
            <a:lstStyle/>
            <a:p>
              <a:r>
                <a:rPr lang="fr-FR" sz="1200" dirty="0" smtClean="0"/>
                <a:t>15 l/s</a:t>
              </a:r>
              <a:endParaRPr lang="fr-FR" sz="1200" dirty="0"/>
            </a:p>
          </p:txBody>
        </p:sp>
        <p:cxnSp>
          <p:nvCxnSpPr>
            <p:cNvPr id="71" name="Connecteur droit avec flèche 70"/>
            <p:cNvCxnSpPr/>
            <p:nvPr/>
          </p:nvCxnSpPr>
          <p:spPr>
            <a:xfrm>
              <a:off x="4644008" y="4396462"/>
              <a:ext cx="36004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V="1">
              <a:off x="7380312" y="5188550"/>
              <a:ext cx="432048"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8844067" y="4944110"/>
              <a:ext cx="344903" cy="184666"/>
            </a:xfrm>
            <a:prstGeom prst="rect">
              <a:avLst/>
            </a:prstGeom>
            <a:noFill/>
          </p:spPr>
          <p:txBody>
            <a:bodyPr wrap="none" lIns="0" tIns="0" rIns="0" bIns="0" rtlCol="0">
              <a:spAutoFit/>
            </a:bodyPr>
            <a:lstStyle/>
            <a:p>
              <a:r>
                <a:rPr lang="fr-FR" sz="1200" dirty="0" smtClean="0">
                  <a:solidFill>
                    <a:srgbClr val="FF0000"/>
                  </a:solidFill>
                </a:rPr>
                <a:t>65 l/s</a:t>
              </a:r>
              <a:endParaRPr lang="fr-FR" sz="1200" dirty="0">
                <a:solidFill>
                  <a:srgbClr val="FF0000"/>
                </a:solidFill>
              </a:endParaRPr>
            </a:p>
          </p:txBody>
        </p:sp>
        <p:cxnSp>
          <p:nvCxnSpPr>
            <p:cNvPr id="78" name="Connecteur droit avec flèche 77"/>
            <p:cNvCxnSpPr/>
            <p:nvPr/>
          </p:nvCxnSpPr>
          <p:spPr>
            <a:xfrm flipV="1">
              <a:off x="6084168" y="4725144"/>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7308304" y="472514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6027150" y="5184230"/>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5" name="Groupe 84"/>
            <p:cNvGrpSpPr/>
            <p:nvPr/>
          </p:nvGrpSpPr>
          <p:grpSpPr>
            <a:xfrm>
              <a:off x="6231126" y="4842122"/>
              <a:ext cx="300212" cy="369332"/>
              <a:chOff x="3491880" y="4653136"/>
              <a:chExt cx="300212" cy="369332"/>
            </a:xfrm>
          </p:grpSpPr>
          <p:sp>
            <p:nvSpPr>
              <p:cNvPr id="83" name="ZoneTexte 82"/>
              <p:cNvSpPr txBox="1"/>
              <p:nvPr/>
            </p:nvSpPr>
            <p:spPr>
              <a:xfrm>
                <a:off x="3491880" y="4653136"/>
                <a:ext cx="300082" cy="369332"/>
              </a:xfrm>
              <a:prstGeom prst="rect">
                <a:avLst/>
              </a:prstGeom>
              <a:noFill/>
            </p:spPr>
            <p:txBody>
              <a:bodyPr wrap="none" rtlCol="0">
                <a:spAutoFit/>
              </a:bodyPr>
              <a:lstStyle/>
              <a:p>
                <a:r>
                  <a:rPr lang="fr-FR" b="1" dirty="0" smtClean="0">
                    <a:solidFill>
                      <a:srgbClr val="FF0000"/>
                    </a:solidFill>
                  </a:rPr>
                  <a:t>+</a:t>
                </a:r>
                <a:endParaRPr lang="fr-FR" b="1" dirty="0">
                  <a:solidFill>
                    <a:srgbClr val="FF0000"/>
                  </a:solidFill>
                </a:endParaRPr>
              </a:p>
            </p:txBody>
          </p:sp>
          <p:sp>
            <p:nvSpPr>
              <p:cNvPr id="84" name="Flèche courbée vers la gauche 83"/>
              <p:cNvSpPr>
                <a:spLocks noChangeAspect="1"/>
              </p:cNvSpPr>
              <p:nvPr/>
            </p:nvSpPr>
            <p:spPr>
              <a:xfrm rot="60000">
                <a:off x="3563014" y="4674025"/>
                <a:ext cx="229078" cy="3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86" name="Groupe 85"/>
            <p:cNvGrpSpPr>
              <a:grpSpLocks noChangeAspect="1"/>
            </p:cNvGrpSpPr>
            <p:nvPr/>
          </p:nvGrpSpPr>
          <p:grpSpPr>
            <a:xfrm>
              <a:off x="7127664" y="4812145"/>
              <a:ext cx="318821" cy="369332"/>
              <a:chOff x="3491876" y="4653136"/>
              <a:chExt cx="395057" cy="457644"/>
            </a:xfrm>
          </p:grpSpPr>
          <p:sp>
            <p:nvSpPr>
              <p:cNvPr id="87" name="ZoneTexte 86"/>
              <p:cNvSpPr txBox="1"/>
              <p:nvPr/>
            </p:nvSpPr>
            <p:spPr>
              <a:xfrm>
                <a:off x="3491876" y="4653136"/>
                <a:ext cx="371836" cy="457644"/>
              </a:xfrm>
              <a:prstGeom prst="rect">
                <a:avLst/>
              </a:prstGeom>
              <a:noFill/>
            </p:spPr>
            <p:txBody>
              <a:bodyPr wrap="none" rtlCol="0">
                <a:spAutoFit/>
              </a:bodyPr>
              <a:lstStyle/>
              <a:p>
                <a:r>
                  <a:rPr lang="fr-FR" b="1" dirty="0" smtClean="0">
                    <a:solidFill>
                      <a:srgbClr val="FF0000"/>
                    </a:solidFill>
                  </a:rPr>
                  <a:t>+</a:t>
                </a:r>
                <a:endParaRPr lang="fr-FR" b="1" dirty="0">
                  <a:solidFill>
                    <a:srgbClr val="FF0000"/>
                  </a:solidFill>
                </a:endParaRPr>
              </a:p>
            </p:txBody>
          </p:sp>
          <p:sp>
            <p:nvSpPr>
              <p:cNvPr id="88" name="Flèche courbée vers la gauche 87"/>
              <p:cNvSpPr>
                <a:spLocks/>
              </p:cNvSpPr>
              <p:nvPr/>
            </p:nvSpPr>
            <p:spPr>
              <a:xfrm rot="60000">
                <a:off x="3594517" y="4690499"/>
                <a:ext cx="292416" cy="4135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cxnSp>
          <p:nvCxnSpPr>
            <p:cNvPr id="90" name="Connecteur droit avec flèche 89"/>
            <p:cNvCxnSpPr>
              <a:endCxn id="56" idx="3"/>
            </p:cNvCxnSpPr>
            <p:nvPr/>
          </p:nvCxnSpPr>
          <p:spPr>
            <a:xfrm flipV="1">
              <a:off x="7020272" y="4920843"/>
              <a:ext cx="0" cy="380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3" name="ZoneTexte 92"/>
          <p:cNvSpPr txBox="1"/>
          <p:nvPr/>
        </p:nvSpPr>
        <p:spPr>
          <a:xfrm>
            <a:off x="395536" y="1124744"/>
            <a:ext cx="4392488" cy="1477328"/>
          </a:xfrm>
          <a:prstGeom prst="rect">
            <a:avLst/>
          </a:prstGeom>
          <a:noFill/>
        </p:spPr>
        <p:txBody>
          <a:bodyPr wrap="square" rtlCol="0">
            <a:spAutoFit/>
          </a:bodyPr>
          <a:lstStyle/>
          <a:p>
            <a:r>
              <a:rPr lang="fr-FR" dirty="0" smtClean="0"/>
              <a:t>On cherche à calculer:</a:t>
            </a:r>
          </a:p>
          <a:p>
            <a:endParaRPr lang="fr-FR" dirty="0" smtClean="0"/>
          </a:p>
          <a:p>
            <a:pPr>
              <a:buFont typeface="Arial" pitchFamily="34" charset="0"/>
              <a:buChar char="•"/>
            </a:pPr>
            <a:r>
              <a:rPr lang="fr-FR" dirty="0" smtClean="0"/>
              <a:t> la répartition du débit dans les différentes</a:t>
            </a:r>
          </a:p>
          <a:p>
            <a:r>
              <a:rPr lang="fr-FR" dirty="0" smtClean="0"/>
              <a:t>   branches du réseau ?</a:t>
            </a:r>
          </a:p>
          <a:p>
            <a:pPr>
              <a:buFont typeface="Arial" pitchFamily="34" charset="0"/>
              <a:buChar char="•"/>
            </a:pPr>
            <a:r>
              <a:rPr lang="fr-FR" dirty="0" smtClean="0"/>
              <a:t> le débit résiduel au point D ?</a:t>
            </a:r>
            <a:endParaRPr lang="fr-FR" dirty="0"/>
          </a:p>
        </p:txBody>
      </p:sp>
      <p:sp>
        <p:nvSpPr>
          <p:cNvPr id="94" name="ZoneTexte 93"/>
          <p:cNvSpPr txBox="1"/>
          <p:nvPr/>
        </p:nvSpPr>
        <p:spPr>
          <a:xfrm>
            <a:off x="539552" y="3284984"/>
            <a:ext cx="8028384" cy="646331"/>
          </a:xfrm>
          <a:prstGeom prst="rect">
            <a:avLst/>
          </a:prstGeom>
          <a:noFill/>
        </p:spPr>
        <p:txBody>
          <a:bodyPr wrap="square" rtlCol="0">
            <a:spAutoFit/>
          </a:bodyPr>
          <a:lstStyle/>
          <a:p>
            <a:pPr>
              <a:buFont typeface="Wingdings" pitchFamily="2" charset="2"/>
              <a:buChar char="§"/>
            </a:pPr>
            <a:r>
              <a:rPr lang="fr-FR" dirty="0" smtClean="0"/>
              <a:t> Choisissons une première répartition arbitraire des débits dans les différents tronçons qui vérifie la 1 ère loi des débits aux </a:t>
            </a:r>
            <a:r>
              <a:rPr lang="fr-FR" dirty="0" err="1" smtClean="0"/>
              <a:t>noeuds</a:t>
            </a:r>
            <a:r>
              <a:rPr lang="fr-FR" dirty="0" smtClean="0"/>
              <a:t>:</a:t>
            </a:r>
            <a:endParaRPr lang="fr-FR" dirty="0"/>
          </a:p>
        </p:txBody>
      </p:sp>
      <p:graphicFrame>
        <p:nvGraphicFramePr>
          <p:cNvPr id="972801" name="Object 1"/>
          <p:cNvGraphicFramePr>
            <a:graphicFrameLocks noChangeAspect="1"/>
          </p:cNvGraphicFramePr>
          <p:nvPr/>
        </p:nvGraphicFramePr>
        <p:xfrm>
          <a:off x="5796136" y="3573016"/>
          <a:ext cx="1944687" cy="373062"/>
        </p:xfrm>
        <a:graphic>
          <a:graphicData uri="http://schemas.openxmlformats.org/presentationml/2006/ole">
            <mc:AlternateContent xmlns:mc="http://schemas.openxmlformats.org/markup-compatibility/2006">
              <mc:Choice xmlns:v="urn:schemas-microsoft-com:vml" Requires="v">
                <p:oleObj spid="_x0000_s972803" name="Équation" r:id="rId3" imgW="685800" imgH="152280" progId="Equation.3">
                  <p:embed/>
                </p:oleObj>
              </mc:Choice>
              <mc:Fallback>
                <p:oleObj name="Équation" r:id="rId3" imgW="685800" imgH="1522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573016"/>
                        <a:ext cx="1944687" cy="373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 name="ZoneTexte 96"/>
          <p:cNvSpPr txBox="1"/>
          <p:nvPr/>
        </p:nvSpPr>
        <p:spPr>
          <a:xfrm>
            <a:off x="467544" y="2780928"/>
            <a:ext cx="1043876" cy="369332"/>
          </a:xfrm>
          <a:prstGeom prst="rect">
            <a:avLst/>
          </a:prstGeom>
          <a:noFill/>
        </p:spPr>
        <p:txBody>
          <a:bodyPr wrap="none" rtlCol="0">
            <a:spAutoFit/>
          </a:bodyPr>
          <a:lstStyle/>
          <a:p>
            <a:r>
              <a:rPr lang="fr-FR" b="1" i="1" dirty="0" smtClean="0">
                <a:solidFill>
                  <a:srgbClr val="0066FF"/>
                </a:solidFill>
              </a:rPr>
              <a:t>Solution:</a:t>
            </a:r>
            <a:endParaRPr lang="fr-FR" b="1" i="1"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heckerboard(across)">
                                      <p:cBhvr>
                                        <p:cTn id="7" dur="2000"/>
                                        <p:tgtEl>
                                          <p:spTgt spid="9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checkerboard(across)">
                                      <p:cBhvr>
                                        <p:cTn id="10" dur="2000"/>
                                        <p:tgtEl>
                                          <p:spTgt spid="94"/>
                                        </p:tgtEl>
                                      </p:cBhvr>
                                    </p:animEffect>
                                  </p:childTnLst>
                                </p:cTn>
                              </p:par>
                              <p:par>
                                <p:cTn id="11" presetID="5" presetClass="entr" presetSubtype="10" fill="hold" nodeType="withEffect">
                                  <p:stCondLst>
                                    <p:cond delay="0"/>
                                  </p:stCondLst>
                                  <p:childTnLst>
                                    <p:set>
                                      <p:cBhvr>
                                        <p:cTn id="12" dur="1" fill="hold">
                                          <p:stCondLst>
                                            <p:cond delay="0"/>
                                          </p:stCondLst>
                                        </p:cTn>
                                        <p:tgtEl>
                                          <p:spTgt spid="972801"/>
                                        </p:tgtEl>
                                        <p:attrNameLst>
                                          <p:attrName>style.visibility</p:attrName>
                                        </p:attrNameLst>
                                      </p:cBhvr>
                                      <p:to>
                                        <p:strVal val="visible"/>
                                      </p:to>
                                    </p:set>
                                    <p:animEffect transition="in" filter="checkerboard(across)">
                                      <p:cBhvr>
                                        <p:cTn id="13" dur="2000"/>
                                        <p:tgtEl>
                                          <p:spTgt spid="97280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checkerboard(across)">
                                      <p:cBhvr>
                                        <p:cTn id="1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467544" y="-27384"/>
            <a:ext cx="8536248" cy="369332"/>
          </a:xfrm>
          <a:prstGeom prst="rect">
            <a:avLst/>
          </a:prstGeom>
          <a:noFill/>
        </p:spPr>
        <p:txBody>
          <a:bodyPr wrap="none" rtlCol="0">
            <a:spAutoFit/>
          </a:bodyPr>
          <a:lstStyle/>
          <a:p>
            <a:r>
              <a:rPr lang="fr-FR" dirty="0" smtClean="0">
                <a:solidFill>
                  <a:srgbClr val="FF0000"/>
                </a:solidFill>
              </a:rPr>
              <a:t>Les itérations du réseau par la méthode de Hardy-Cross sont consignés dans les tableaux:</a:t>
            </a:r>
            <a:endParaRPr lang="fr-FR" dirty="0">
              <a:solidFill>
                <a:srgbClr val="FF0000"/>
              </a:solidFill>
            </a:endParaRPr>
          </a:p>
        </p:txBody>
      </p:sp>
      <p:pic>
        <p:nvPicPr>
          <p:cNvPr id="49" name="Picture 2"/>
          <p:cNvPicPr>
            <a:picLocks noChangeAspect="1" noChangeArrowheads="1"/>
          </p:cNvPicPr>
          <p:nvPr/>
        </p:nvPicPr>
        <p:blipFill>
          <a:blip r:embed="rId2" cstate="print"/>
          <a:srcRect/>
          <a:stretch>
            <a:fillRect/>
          </a:stretch>
        </p:blipFill>
        <p:spPr bwMode="auto">
          <a:xfrm>
            <a:off x="2108795" y="3573016"/>
            <a:ext cx="5343525" cy="3240360"/>
          </a:xfrm>
          <a:prstGeom prst="rect">
            <a:avLst/>
          </a:prstGeom>
          <a:noFill/>
          <a:ln w="9525">
            <a:noFill/>
            <a:miter lim="800000"/>
            <a:headEnd/>
            <a:tailEnd/>
          </a:ln>
          <a:effectLst/>
        </p:spPr>
      </p:pic>
      <p:pic>
        <p:nvPicPr>
          <p:cNvPr id="50" name="Picture 4"/>
          <p:cNvPicPr>
            <a:picLocks noChangeAspect="1" noChangeArrowheads="1"/>
          </p:cNvPicPr>
          <p:nvPr/>
        </p:nvPicPr>
        <p:blipFill>
          <a:blip r:embed="rId3" cstate="print"/>
          <a:srcRect/>
          <a:stretch>
            <a:fillRect/>
          </a:stretch>
        </p:blipFill>
        <p:spPr bwMode="auto">
          <a:xfrm>
            <a:off x="251520" y="332656"/>
            <a:ext cx="8733606"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47664" y="1124744"/>
            <a:ext cx="5588490" cy="2780928"/>
            <a:chOff x="3995936" y="3820398"/>
            <a:chExt cx="5167022" cy="2416914"/>
          </a:xfrm>
        </p:grpSpPr>
        <p:cxnSp>
          <p:nvCxnSpPr>
            <p:cNvPr id="5" name="Connecteur droit 4"/>
            <p:cNvCxnSpPr/>
            <p:nvPr/>
          </p:nvCxnSpPr>
          <p:spPr>
            <a:xfrm>
              <a:off x="4067944" y="4108430"/>
              <a:ext cx="1368152"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llipse 5"/>
            <p:cNvSpPr>
              <a:spLocks noChangeAspect="1"/>
            </p:cNvSpPr>
            <p:nvPr/>
          </p:nvSpPr>
          <p:spPr>
            <a:xfrm>
              <a:off x="3995936" y="4036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flipV="1">
              <a:off x="5436096" y="4468470"/>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436096" y="5044534"/>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6948264" y="5044534"/>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948264" y="4468470"/>
              <a:ext cx="1512168" cy="5760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6948264" y="4108430"/>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6948264" y="5620598"/>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V="1">
              <a:off x="8655442" y="4864513"/>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6948264" y="4468470"/>
              <a:ext cx="0"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156176" y="5476582"/>
              <a:ext cx="330219" cy="184666"/>
            </a:xfrm>
            <a:prstGeom prst="rect">
              <a:avLst/>
            </a:prstGeom>
            <a:noFill/>
          </p:spPr>
          <p:txBody>
            <a:bodyPr wrap="none" lIns="0" tIns="0" rIns="0" bIns="0" rtlCol="0">
              <a:spAutoFit/>
            </a:bodyPr>
            <a:lstStyle/>
            <a:p>
              <a:r>
                <a:rPr lang="fr-FR" sz="1200" dirty="0" smtClean="0"/>
                <a:t>D300</a:t>
              </a:r>
              <a:endParaRPr lang="fr-FR" sz="1200" dirty="0"/>
            </a:p>
          </p:txBody>
        </p:sp>
        <p:sp>
          <p:nvSpPr>
            <p:cNvPr id="16" name="ZoneTexte 15"/>
            <p:cNvSpPr txBox="1"/>
            <p:nvPr/>
          </p:nvSpPr>
          <p:spPr>
            <a:xfrm>
              <a:off x="4788024" y="4859868"/>
              <a:ext cx="423449" cy="184666"/>
            </a:xfrm>
            <a:prstGeom prst="rect">
              <a:avLst/>
            </a:prstGeom>
            <a:noFill/>
          </p:spPr>
          <p:txBody>
            <a:bodyPr wrap="none" lIns="0" tIns="0" rIns="0" bIns="0" rtlCol="0">
              <a:spAutoFit/>
            </a:bodyPr>
            <a:lstStyle/>
            <a:p>
              <a:r>
                <a:rPr lang="fr-FR" sz="1200" dirty="0" smtClean="0"/>
                <a:t>110 l/s</a:t>
              </a:r>
              <a:endParaRPr lang="fr-FR" sz="1200" dirty="0"/>
            </a:p>
          </p:txBody>
        </p:sp>
        <p:sp>
          <p:nvSpPr>
            <p:cNvPr id="17" name="ZoneTexte 16"/>
            <p:cNvSpPr txBox="1"/>
            <p:nvPr/>
          </p:nvSpPr>
          <p:spPr>
            <a:xfrm>
              <a:off x="5648354" y="5259793"/>
              <a:ext cx="427084" cy="160494"/>
            </a:xfrm>
            <a:prstGeom prst="rect">
              <a:avLst/>
            </a:prstGeom>
            <a:noFill/>
          </p:spPr>
          <p:txBody>
            <a:bodyPr wrap="none" lIns="0" tIns="0" rIns="0" bIns="0" rtlCol="0">
              <a:spAutoFit/>
            </a:bodyPr>
            <a:lstStyle/>
            <a:p>
              <a:r>
                <a:rPr lang="fr-FR" sz="1200" dirty="0" smtClean="0">
                  <a:solidFill>
                    <a:srgbClr val="FF00FF"/>
                  </a:solidFill>
                </a:rPr>
                <a:t>60,7 l/s</a:t>
              </a:r>
              <a:endParaRPr lang="fr-FR" sz="1200" dirty="0">
                <a:solidFill>
                  <a:srgbClr val="FF00FF"/>
                </a:solidFill>
              </a:endParaRPr>
            </a:p>
          </p:txBody>
        </p:sp>
        <p:sp>
          <p:nvSpPr>
            <p:cNvPr id="18" name="ZoneTexte 17"/>
            <p:cNvSpPr txBox="1"/>
            <p:nvPr/>
          </p:nvSpPr>
          <p:spPr>
            <a:xfrm>
              <a:off x="6498157" y="4802454"/>
              <a:ext cx="432048" cy="160494"/>
            </a:xfrm>
            <a:prstGeom prst="rect">
              <a:avLst/>
            </a:prstGeom>
            <a:noFill/>
          </p:spPr>
          <p:txBody>
            <a:bodyPr wrap="square" lIns="0" tIns="0" rIns="0" bIns="0" rtlCol="0">
              <a:spAutoFit/>
            </a:bodyPr>
            <a:lstStyle/>
            <a:p>
              <a:r>
                <a:rPr lang="fr-FR" sz="1200" dirty="0" smtClean="0">
                  <a:solidFill>
                    <a:srgbClr val="FF0000"/>
                  </a:solidFill>
                </a:rPr>
                <a:t>18,5 l/s</a:t>
              </a:r>
              <a:endParaRPr lang="fr-FR" sz="1200" dirty="0">
                <a:solidFill>
                  <a:srgbClr val="FF0000"/>
                </a:solidFill>
              </a:endParaRPr>
            </a:p>
          </p:txBody>
        </p:sp>
        <p:sp>
          <p:nvSpPr>
            <p:cNvPr id="19" name="ZoneTexte 18"/>
            <p:cNvSpPr txBox="1"/>
            <p:nvPr/>
          </p:nvSpPr>
          <p:spPr>
            <a:xfrm>
              <a:off x="5376136" y="5044534"/>
              <a:ext cx="139462" cy="276999"/>
            </a:xfrm>
            <a:prstGeom prst="rect">
              <a:avLst/>
            </a:prstGeom>
            <a:noFill/>
          </p:spPr>
          <p:txBody>
            <a:bodyPr wrap="none" lIns="0" tIns="0" rIns="0" bIns="0" rtlCol="0">
              <a:spAutoFit/>
            </a:bodyPr>
            <a:lstStyle/>
            <a:p>
              <a:r>
                <a:rPr lang="fr-FR" b="1" dirty="0" smtClean="0"/>
                <a:t>A</a:t>
              </a:r>
              <a:endParaRPr lang="fr-FR" b="1" dirty="0"/>
            </a:p>
          </p:txBody>
        </p:sp>
        <p:sp>
          <p:nvSpPr>
            <p:cNvPr id="20" name="ZoneTexte 19"/>
            <p:cNvSpPr txBox="1"/>
            <p:nvPr/>
          </p:nvSpPr>
          <p:spPr>
            <a:xfrm>
              <a:off x="6588224" y="5044534"/>
              <a:ext cx="330219" cy="184666"/>
            </a:xfrm>
            <a:prstGeom prst="rect">
              <a:avLst/>
            </a:prstGeom>
            <a:noFill/>
          </p:spPr>
          <p:txBody>
            <a:bodyPr wrap="none" lIns="0" tIns="0" rIns="0" bIns="0" rtlCol="0">
              <a:spAutoFit/>
            </a:bodyPr>
            <a:lstStyle/>
            <a:p>
              <a:r>
                <a:rPr lang="fr-FR" sz="1200" dirty="0" smtClean="0"/>
                <a:t>D200</a:t>
              </a:r>
              <a:endParaRPr lang="fr-FR" sz="1200" dirty="0"/>
            </a:p>
          </p:txBody>
        </p:sp>
        <p:sp>
          <p:nvSpPr>
            <p:cNvPr id="21" name="ZoneTexte 20"/>
            <p:cNvSpPr txBox="1"/>
            <p:nvPr/>
          </p:nvSpPr>
          <p:spPr>
            <a:xfrm>
              <a:off x="4104456" y="3820398"/>
              <a:ext cx="97784" cy="215444"/>
            </a:xfrm>
            <a:prstGeom prst="rect">
              <a:avLst/>
            </a:prstGeom>
            <a:noFill/>
          </p:spPr>
          <p:txBody>
            <a:bodyPr wrap="none" lIns="0" tIns="0" rIns="0" bIns="0" rtlCol="0">
              <a:spAutoFit/>
            </a:bodyPr>
            <a:lstStyle/>
            <a:p>
              <a:r>
                <a:rPr lang="fr-FR" sz="1400" dirty="0" smtClean="0"/>
                <a:t>R</a:t>
              </a:r>
              <a:endParaRPr lang="fr-FR" sz="1400" dirty="0"/>
            </a:p>
          </p:txBody>
        </p:sp>
        <p:sp>
          <p:nvSpPr>
            <p:cNvPr id="22" name="ZoneTexte 21"/>
            <p:cNvSpPr txBox="1"/>
            <p:nvPr/>
          </p:nvSpPr>
          <p:spPr>
            <a:xfrm>
              <a:off x="6762220" y="3933056"/>
              <a:ext cx="344903" cy="184666"/>
            </a:xfrm>
            <a:prstGeom prst="rect">
              <a:avLst/>
            </a:prstGeom>
            <a:noFill/>
          </p:spPr>
          <p:txBody>
            <a:bodyPr wrap="none" lIns="0" tIns="0" rIns="0" bIns="0" rtlCol="0">
              <a:spAutoFit/>
            </a:bodyPr>
            <a:lstStyle/>
            <a:p>
              <a:r>
                <a:rPr lang="fr-FR" sz="1200" dirty="0" smtClean="0"/>
                <a:t>30 l/s</a:t>
              </a:r>
              <a:endParaRPr lang="fr-FR" sz="1200" dirty="0"/>
            </a:p>
          </p:txBody>
        </p:sp>
        <p:sp>
          <p:nvSpPr>
            <p:cNvPr id="23" name="ZoneTexte 22"/>
            <p:cNvSpPr txBox="1"/>
            <p:nvPr/>
          </p:nvSpPr>
          <p:spPr>
            <a:xfrm>
              <a:off x="5724128" y="4540478"/>
              <a:ext cx="330219" cy="184666"/>
            </a:xfrm>
            <a:prstGeom prst="rect">
              <a:avLst/>
            </a:prstGeom>
            <a:noFill/>
          </p:spPr>
          <p:txBody>
            <a:bodyPr wrap="none" lIns="0" tIns="0" rIns="0" bIns="0" rtlCol="0">
              <a:spAutoFit/>
            </a:bodyPr>
            <a:lstStyle/>
            <a:p>
              <a:r>
                <a:rPr lang="fr-FR" sz="1200" dirty="0" smtClean="0"/>
                <a:t>D250</a:t>
              </a:r>
              <a:endParaRPr lang="fr-FR" sz="1200" dirty="0"/>
            </a:p>
          </p:txBody>
        </p:sp>
        <p:sp>
          <p:nvSpPr>
            <p:cNvPr id="24" name="ZoneTexte 23"/>
            <p:cNvSpPr txBox="1"/>
            <p:nvPr/>
          </p:nvSpPr>
          <p:spPr>
            <a:xfrm>
              <a:off x="7020272" y="4252446"/>
              <a:ext cx="129844" cy="276999"/>
            </a:xfrm>
            <a:prstGeom prst="rect">
              <a:avLst/>
            </a:prstGeom>
            <a:noFill/>
          </p:spPr>
          <p:txBody>
            <a:bodyPr wrap="none" lIns="0" tIns="0" rIns="0" bIns="0" rtlCol="0">
              <a:spAutoFit/>
            </a:bodyPr>
            <a:lstStyle/>
            <a:p>
              <a:r>
                <a:rPr lang="fr-FR" b="1" dirty="0" smtClean="0"/>
                <a:t>B</a:t>
              </a:r>
              <a:endParaRPr lang="fr-FR" b="1" dirty="0"/>
            </a:p>
          </p:txBody>
        </p:sp>
        <p:sp>
          <p:nvSpPr>
            <p:cNvPr id="25" name="ZoneTexte 24"/>
            <p:cNvSpPr txBox="1"/>
            <p:nvPr/>
          </p:nvSpPr>
          <p:spPr>
            <a:xfrm>
              <a:off x="6180973" y="4383640"/>
              <a:ext cx="459691" cy="160494"/>
            </a:xfrm>
            <a:prstGeom prst="rect">
              <a:avLst/>
            </a:prstGeom>
            <a:noFill/>
          </p:spPr>
          <p:txBody>
            <a:bodyPr wrap="none" lIns="0" tIns="0" rIns="0" bIns="0" rtlCol="0">
              <a:spAutoFit/>
            </a:bodyPr>
            <a:lstStyle/>
            <a:p>
              <a:r>
                <a:rPr lang="fr-FR" sz="1200" dirty="0" smtClean="0">
                  <a:solidFill>
                    <a:srgbClr val="FF00FF"/>
                  </a:solidFill>
                </a:rPr>
                <a:t>49,3  l/s</a:t>
              </a:r>
              <a:endParaRPr lang="fr-FR" sz="1200" dirty="0">
                <a:solidFill>
                  <a:srgbClr val="FF00FF"/>
                </a:solidFill>
              </a:endParaRPr>
            </a:p>
          </p:txBody>
        </p:sp>
        <p:sp>
          <p:nvSpPr>
            <p:cNvPr id="26" name="ZoneTexte 25"/>
            <p:cNvSpPr txBox="1"/>
            <p:nvPr/>
          </p:nvSpPr>
          <p:spPr>
            <a:xfrm>
              <a:off x="7380312" y="4396462"/>
              <a:ext cx="330219" cy="184666"/>
            </a:xfrm>
            <a:prstGeom prst="rect">
              <a:avLst/>
            </a:prstGeom>
            <a:noFill/>
          </p:spPr>
          <p:txBody>
            <a:bodyPr wrap="none" lIns="0" tIns="0" rIns="0" bIns="0" rtlCol="0">
              <a:spAutoFit/>
            </a:bodyPr>
            <a:lstStyle/>
            <a:p>
              <a:r>
                <a:rPr lang="fr-FR" sz="1200" dirty="0" smtClean="0"/>
                <a:t>D250</a:t>
              </a:r>
              <a:endParaRPr lang="fr-FR" sz="1200" dirty="0"/>
            </a:p>
          </p:txBody>
        </p:sp>
        <p:sp>
          <p:nvSpPr>
            <p:cNvPr id="27" name="ZoneTexte 26"/>
            <p:cNvSpPr txBox="1"/>
            <p:nvPr/>
          </p:nvSpPr>
          <p:spPr>
            <a:xfrm>
              <a:off x="7884368" y="4612486"/>
              <a:ext cx="427084" cy="160494"/>
            </a:xfrm>
            <a:prstGeom prst="rect">
              <a:avLst/>
            </a:prstGeom>
            <a:noFill/>
          </p:spPr>
          <p:txBody>
            <a:bodyPr wrap="none" lIns="0" tIns="0" rIns="0" bIns="0" rtlCol="0">
              <a:spAutoFit/>
            </a:bodyPr>
            <a:lstStyle/>
            <a:p>
              <a:r>
                <a:rPr lang="fr-FR" sz="1200" dirty="0" smtClean="0">
                  <a:solidFill>
                    <a:srgbClr val="FF00FF"/>
                  </a:solidFill>
                </a:rPr>
                <a:t>37,8 l/s</a:t>
              </a:r>
              <a:endParaRPr lang="fr-FR" sz="1200" dirty="0">
                <a:solidFill>
                  <a:srgbClr val="FF00FF"/>
                </a:solidFill>
              </a:endParaRPr>
            </a:p>
          </p:txBody>
        </p:sp>
        <p:sp>
          <p:nvSpPr>
            <p:cNvPr id="28" name="ZoneTexte 27"/>
            <p:cNvSpPr txBox="1"/>
            <p:nvPr/>
          </p:nvSpPr>
          <p:spPr>
            <a:xfrm>
              <a:off x="7379365" y="5447540"/>
              <a:ext cx="427084" cy="160494"/>
            </a:xfrm>
            <a:prstGeom prst="rect">
              <a:avLst/>
            </a:prstGeom>
            <a:noFill/>
          </p:spPr>
          <p:txBody>
            <a:bodyPr wrap="none" lIns="0" tIns="0" rIns="0" bIns="0" rtlCol="0">
              <a:spAutoFit/>
            </a:bodyPr>
            <a:lstStyle/>
            <a:p>
              <a:r>
                <a:rPr lang="fr-FR" sz="1200" dirty="0" smtClean="0">
                  <a:solidFill>
                    <a:srgbClr val="FF00FF"/>
                  </a:solidFill>
                </a:rPr>
                <a:t>27,2 l/s</a:t>
              </a:r>
              <a:endParaRPr lang="fr-FR" sz="1200" dirty="0">
                <a:solidFill>
                  <a:srgbClr val="FF00FF"/>
                </a:solidFill>
              </a:endParaRPr>
            </a:p>
          </p:txBody>
        </p:sp>
        <p:sp>
          <p:nvSpPr>
            <p:cNvPr id="29" name="ZoneTexte 28"/>
            <p:cNvSpPr txBox="1"/>
            <p:nvPr/>
          </p:nvSpPr>
          <p:spPr>
            <a:xfrm>
              <a:off x="8388424" y="5041592"/>
              <a:ext cx="145874" cy="276999"/>
            </a:xfrm>
            <a:prstGeom prst="rect">
              <a:avLst/>
            </a:prstGeom>
            <a:noFill/>
          </p:spPr>
          <p:txBody>
            <a:bodyPr wrap="none" lIns="0" tIns="0" rIns="0" bIns="0" rtlCol="0">
              <a:spAutoFit/>
            </a:bodyPr>
            <a:lstStyle/>
            <a:p>
              <a:r>
                <a:rPr lang="fr-FR" b="1" dirty="0" smtClean="0"/>
                <a:t>D</a:t>
              </a:r>
              <a:endParaRPr lang="fr-FR" b="1" dirty="0"/>
            </a:p>
          </p:txBody>
        </p:sp>
        <p:sp>
          <p:nvSpPr>
            <p:cNvPr id="30" name="ZoneTexte 29"/>
            <p:cNvSpPr txBox="1"/>
            <p:nvPr/>
          </p:nvSpPr>
          <p:spPr>
            <a:xfrm>
              <a:off x="6777210" y="5575628"/>
              <a:ext cx="121828" cy="276999"/>
            </a:xfrm>
            <a:prstGeom prst="rect">
              <a:avLst/>
            </a:prstGeom>
            <a:noFill/>
          </p:spPr>
          <p:txBody>
            <a:bodyPr wrap="none" lIns="0" tIns="0" rIns="0" bIns="0" rtlCol="0">
              <a:spAutoFit/>
            </a:bodyPr>
            <a:lstStyle/>
            <a:p>
              <a:r>
                <a:rPr lang="fr-FR" b="1" dirty="0" smtClean="0"/>
                <a:t>C</a:t>
              </a:r>
              <a:endParaRPr lang="fr-FR" b="1" dirty="0"/>
            </a:p>
          </p:txBody>
        </p:sp>
        <p:sp>
          <p:nvSpPr>
            <p:cNvPr id="31" name="ZoneTexte 30"/>
            <p:cNvSpPr txBox="1"/>
            <p:nvPr/>
          </p:nvSpPr>
          <p:spPr>
            <a:xfrm>
              <a:off x="7812360" y="5332566"/>
              <a:ext cx="330219" cy="184666"/>
            </a:xfrm>
            <a:prstGeom prst="rect">
              <a:avLst/>
            </a:prstGeom>
            <a:noFill/>
          </p:spPr>
          <p:txBody>
            <a:bodyPr wrap="none" lIns="0" tIns="0" rIns="0" bIns="0" rtlCol="0">
              <a:spAutoFit/>
            </a:bodyPr>
            <a:lstStyle/>
            <a:p>
              <a:r>
                <a:rPr lang="fr-FR" sz="1200" dirty="0" smtClean="0"/>
                <a:t>D200</a:t>
              </a:r>
              <a:endParaRPr lang="fr-FR" sz="1200" dirty="0"/>
            </a:p>
          </p:txBody>
        </p:sp>
        <p:sp>
          <p:nvSpPr>
            <p:cNvPr id="32" name="ZoneTexte 31"/>
            <p:cNvSpPr txBox="1"/>
            <p:nvPr/>
          </p:nvSpPr>
          <p:spPr>
            <a:xfrm>
              <a:off x="6804248" y="6052646"/>
              <a:ext cx="344903" cy="184666"/>
            </a:xfrm>
            <a:prstGeom prst="rect">
              <a:avLst/>
            </a:prstGeom>
            <a:noFill/>
          </p:spPr>
          <p:txBody>
            <a:bodyPr wrap="none" lIns="0" tIns="0" rIns="0" bIns="0" rtlCol="0">
              <a:spAutoFit/>
            </a:bodyPr>
            <a:lstStyle/>
            <a:p>
              <a:r>
                <a:rPr lang="fr-FR" sz="1200" dirty="0" smtClean="0"/>
                <a:t>15 l/s</a:t>
              </a:r>
              <a:endParaRPr lang="fr-FR" sz="1200" dirty="0"/>
            </a:p>
          </p:txBody>
        </p:sp>
        <p:cxnSp>
          <p:nvCxnSpPr>
            <p:cNvPr id="33" name="Connecteur droit avec flèche 32"/>
            <p:cNvCxnSpPr/>
            <p:nvPr/>
          </p:nvCxnSpPr>
          <p:spPr>
            <a:xfrm>
              <a:off x="4644008" y="4396462"/>
              <a:ext cx="36004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7380312" y="5188550"/>
              <a:ext cx="432048"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8844067" y="4944110"/>
              <a:ext cx="318891" cy="160494"/>
            </a:xfrm>
            <a:prstGeom prst="rect">
              <a:avLst/>
            </a:prstGeom>
            <a:noFill/>
          </p:spPr>
          <p:txBody>
            <a:bodyPr wrap="none" lIns="0" tIns="0" rIns="0" bIns="0" rtlCol="0">
              <a:spAutoFit/>
            </a:bodyPr>
            <a:lstStyle/>
            <a:p>
              <a:r>
                <a:rPr lang="fr-FR" sz="1200" dirty="0" smtClean="0">
                  <a:solidFill>
                    <a:srgbClr val="FF00FF"/>
                  </a:solidFill>
                </a:rPr>
                <a:t>65 l/s</a:t>
              </a:r>
              <a:endParaRPr lang="fr-FR" sz="1200" dirty="0">
                <a:solidFill>
                  <a:srgbClr val="FF00FF"/>
                </a:solidFill>
              </a:endParaRPr>
            </a:p>
          </p:txBody>
        </p:sp>
        <p:cxnSp>
          <p:nvCxnSpPr>
            <p:cNvPr id="36" name="Connecteur droit avec flèche 35"/>
            <p:cNvCxnSpPr/>
            <p:nvPr/>
          </p:nvCxnSpPr>
          <p:spPr>
            <a:xfrm flipV="1">
              <a:off x="6084168" y="4725144"/>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7308304" y="472514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6027150" y="5184230"/>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9" name="Groupe 84"/>
            <p:cNvGrpSpPr/>
            <p:nvPr/>
          </p:nvGrpSpPr>
          <p:grpSpPr>
            <a:xfrm>
              <a:off x="6231126" y="4842122"/>
              <a:ext cx="300212" cy="369332"/>
              <a:chOff x="3491880" y="4653136"/>
              <a:chExt cx="300212" cy="369332"/>
            </a:xfrm>
          </p:grpSpPr>
          <p:sp>
            <p:nvSpPr>
              <p:cNvPr id="44" name="ZoneTexte 43"/>
              <p:cNvSpPr txBox="1"/>
              <p:nvPr/>
            </p:nvSpPr>
            <p:spPr>
              <a:xfrm>
                <a:off x="3491880" y="4653136"/>
                <a:ext cx="300082" cy="369332"/>
              </a:xfrm>
              <a:prstGeom prst="rect">
                <a:avLst/>
              </a:prstGeom>
              <a:noFill/>
            </p:spPr>
            <p:txBody>
              <a:bodyPr wrap="none" rtlCol="0">
                <a:spAutoFit/>
              </a:bodyPr>
              <a:lstStyle/>
              <a:p>
                <a:r>
                  <a:rPr lang="fr-FR" b="1" dirty="0" smtClean="0">
                    <a:solidFill>
                      <a:srgbClr val="FF0000"/>
                    </a:solidFill>
                  </a:rPr>
                  <a:t>+</a:t>
                </a:r>
                <a:endParaRPr lang="fr-FR" b="1" dirty="0">
                  <a:solidFill>
                    <a:srgbClr val="FF0000"/>
                  </a:solidFill>
                </a:endParaRPr>
              </a:p>
            </p:txBody>
          </p:sp>
          <p:sp>
            <p:nvSpPr>
              <p:cNvPr id="45" name="Flèche courbée vers la gauche 44"/>
              <p:cNvSpPr>
                <a:spLocks noChangeAspect="1"/>
              </p:cNvSpPr>
              <p:nvPr/>
            </p:nvSpPr>
            <p:spPr>
              <a:xfrm rot="60000">
                <a:off x="3563014" y="4687053"/>
                <a:ext cx="229078" cy="3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40" name="Groupe 85"/>
            <p:cNvGrpSpPr>
              <a:grpSpLocks noChangeAspect="1"/>
            </p:cNvGrpSpPr>
            <p:nvPr/>
          </p:nvGrpSpPr>
          <p:grpSpPr>
            <a:xfrm>
              <a:off x="7127667" y="4812143"/>
              <a:ext cx="318823" cy="376951"/>
              <a:chOff x="3491876" y="4653136"/>
              <a:chExt cx="395059" cy="467085"/>
            </a:xfrm>
          </p:grpSpPr>
          <p:sp>
            <p:nvSpPr>
              <p:cNvPr id="42" name="ZoneTexte 41"/>
              <p:cNvSpPr txBox="1"/>
              <p:nvPr/>
            </p:nvSpPr>
            <p:spPr>
              <a:xfrm>
                <a:off x="3491876" y="4653136"/>
                <a:ext cx="371836" cy="457644"/>
              </a:xfrm>
              <a:prstGeom prst="rect">
                <a:avLst/>
              </a:prstGeom>
              <a:noFill/>
            </p:spPr>
            <p:txBody>
              <a:bodyPr wrap="none" rtlCol="0">
                <a:spAutoFit/>
              </a:bodyPr>
              <a:lstStyle/>
              <a:p>
                <a:r>
                  <a:rPr lang="fr-FR" b="1" dirty="0" smtClean="0">
                    <a:solidFill>
                      <a:srgbClr val="FF0000"/>
                    </a:solidFill>
                  </a:rPr>
                  <a:t>+</a:t>
                </a:r>
                <a:endParaRPr lang="fr-FR" b="1" dirty="0">
                  <a:solidFill>
                    <a:srgbClr val="FF0000"/>
                  </a:solidFill>
                </a:endParaRPr>
              </a:p>
            </p:txBody>
          </p:sp>
          <p:sp>
            <p:nvSpPr>
              <p:cNvPr id="43" name="Flèche courbée vers la gauche 42"/>
              <p:cNvSpPr>
                <a:spLocks/>
              </p:cNvSpPr>
              <p:nvPr/>
            </p:nvSpPr>
            <p:spPr>
              <a:xfrm rot="60000">
                <a:off x="3594519" y="4706640"/>
                <a:ext cx="292416" cy="4135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cxnSp>
          <p:nvCxnSpPr>
            <p:cNvPr id="41" name="Connecteur droit avec flèche 40"/>
            <p:cNvCxnSpPr/>
            <p:nvPr/>
          </p:nvCxnSpPr>
          <p:spPr>
            <a:xfrm flipV="1">
              <a:off x="6991917" y="4882701"/>
              <a:ext cx="0" cy="392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6" name="ZoneTexte 45"/>
          <p:cNvSpPr txBox="1"/>
          <p:nvPr/>
        </p:nvSpPr>
        <p:spPr>
          <a:xfrm>
            <a:off x="1043608" y="404664"/>
            <a:ext cx="7134967" cy="369332"/>
          </a:xfrm>
          <a:prstGeom prst="rect">
            <a:avLst/>
          </a:prstGeom>
          <a:noFill/>
        </p:spPr>
        <p:txBody>
          <a:bodyPr wrap="none" rtlCol="0">
            <a:spAutoFit/>
          </a:bodyPr>
          <a:lstStyle/>
          <a:p>
            <a:r>
              <a:rPr lang="fr-FR" dirty="0" smtClean="0"/>
              <a:t>La répartition finale des débits dans les différents tronçons est la suivante:</a:t>
            </a:r>
            <a:endParaRPr lang="fr-FR" dirty="0"/>
          </a:p>
        </p:txBody>
      </p:sp>
      <p:sp>
        <p:nvSpPr>
          <p:cNvPr id="47" name="ZoneTexte 46"/>
          <p:cNvSpPr txBox="1"/>
          <p:nvPr/>
        </p:nvSpPr>
        <p:spPr>
          <a:xfrm>
            <a:off x="1043608" y="4149080"/>
            <a:ext cx="7632848" cy="646331"/>
          </a:xfrm>
          <a:prstGeom prst="rect">
            <a:avLst/>
          </a:prstGeom>
          <a:noFill/>
        </p:spPr>
        <p:txBody>
          <a:bodyPr wrap="square" rtlCol="0">
            <a:spAutoFit/>
          </a:bodyPr>
          <a:lstStyle/>
          <a:p>
            <a:r>
              <a:rPr lang="fr-FR" dirty="0" smtClean="0"/>
              <a:t>On  peut vérifier que la continuité aux nœuds est toujours satisfaite. Les vitesses finales dans tous les tronçons sont acceptables (0,6 à 1,2 m/s)</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541338" y="290513"/>
          <a:ext cx="8164512" cy="6164262"/>
        </p:xfrm>
        <a:graphic>
          <a:graphicData uri="http://schemas.openxmlformats.org/presentationml/2006/ole">
            <mc:AlternateContent xmlns:mc="http://schemas.openxmlformats.org/markup-compatibility/2006">
              <mc:Choice xmlns:v="urn:schemas-microsoft-com:vml" Requires="v">
                <p:oleObj spid="_x0000_s508932" name="Équation" r:id="rId3" imgW="2158920" imgH="1600200" progId="Equation.3">
                  <p:embed/>
                </p:oleObj>
              </mc:Choice>
              <mc:Fallback>
                <p:oleObj name="Équation" r:id="rId3" imgW="2158920" imgH="1600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90513"/>
                        <a:ext cx="8164512" cy="6164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p:cNvGrpSpPr/>
          <p:nvPr/>
        </p:nvGrpSpPr>
        <p:grpSpPr>
          <a:xfrm>
            <a:off x="611560" y="3289130"/>
            <a:ext cx="7056784" cy="931958"/>
            <a:chOff x="611560" y="3289130"/>
            <a:chExt cx="7056784" cy="931958"/>
          </a:xfrm>
        </p:grpSpPr>
        <p:sp>
          <p:nvSpPr>
            <p:cNvPr id="17" name="Rectangle 16"/>
            <p:cNvSpPr/>
            <p:nvPr/>
          </p:nvSpPr>
          <p:spPr>
            <a:xfrm>
              <a:off x="611560" y="3289130"/>
              <a:ext cx="2995307" cy="369332"/>
            </a:xfrm>
            <a:prstGeom prst="rect">
              <a:avLst/>
            </a:prstGeom>
          </p:spPr>
          <p:txBody>
            <a:bodyPr wrap="none">
              <a:spAutoFit/>
            </a:bodyPr>
            <a:lstStyle/>
            <a:p>
              <a:pPr>
                <a:buFont typeface="Wingdings" pitchFamily="2" charset="2"/>
                <a:buChar char="§"/>
              </a:pPr>
              <a:r>
                <a:rPr lang="fr-FR" b="1" dirty="0" smtClean="0">
                  <a:solidFill>
                    <a:schemeClr val="tx2">
                      <a:lumMod val="75000"/>
                    </a:schemeClr>
                  </a:solidFill>
                </a:rPr>
                <a:t>  </a:t>
              </a:r>
              <a:r>
                <a:rPr lang="fr-FR" b="1" i="1" dirty="0" smtClean="0">
                  <a:solidFill>
                    <a:schemeClr val="tx2">
                      <a:lumMod val="75000"/>
                    </a:schemeClr>
                  </a:solidFill>
                </a:rPr>
                <a:t>Les forces de volumes  (</a:t>
              </a:r>
              <a:r>
                <a:rPr lang="fr-FR" b="1" i="1" dirty="0" err="1" smtClean="0">
                  <a:solidFill>
                    <a:schemeClr val="tx2">
                      <a:lumMod val="75000"/>
                    </a:schemeClr>
                  </a:solidFill>
                </a:rPr>
                <a:t>Fv</a:t>
              </a:r>
              <a:r>
                <a:rPr lang="fr-FR" b="1" i="1" dirty="0" smtClean="0">
                  <a:solidFill>
                    <a:schemeClr val="tx2">
                      <a:lumMod val="75000"/>
                    </a:schemeClr>
                  </a:solidFill>
                </a:rPr>
                <a:t>):</a:t>
              </a:r>
            </a:p>
          </p:txBody>
        </p:sp>
        <p:sp>
          <p:nvSpPr>
            <p:cNvPr id="18" name="Rectangle 17"/>
            <p:cNvSpPr/>
            <p:nvPr/>
          </p:nvSpPr>
          <p:spPr>
            <a:xfrm>
              <a:off x="755576" y="3711886"/>
              <a:ext cx="4968552" cy="369332"/>
            </a:xfrm>
            <a:prstGeom prst="rect">
              <a:avLst/>
            </a:prstGeom>
          </p:spPr>
          <p:txBody>
            <a:bodyPr wrap="square">
              <a:spAutoFit/>
            </a:bodyPr>
            <a:lstStyle/>
            <a:p>
              <a:r>
                <a:rPr lang="fr-FR" dirty="0" smtClean="0"/>
                <a:t>- </a:t>
              </a:r>
              <a:r>
                <a:rPr lang="fr-FR" i="1" dirty="0" smtClean="0"/>
                <a:t>Les forces de pesanteur provenant de la gravité</a:t>
              </a:r>
              <a:r>
                <a:rPr lang="fr-FR" dirty="0" smtClean="0"/>
                <a:t>:</a:t>
              </a:r>
            </a:p>
          </p:txBody>
        </p:sp>
        <p:graphicFrame>
          <p:nvGraphicFramePr>
            <p:cNvPr id="19" name="Object 4"/>
            <p:cNvGraphicFramePr>
              <a:graphicFrameLocks noChangeAspect="1"/>
            </p:cNvGraphicFramePr>
            <p:nvPr/>
          </p:nvGraphicFramePr>
          <p:xfrm>
            <a:off x="5796136" y="3617267"/>
            <a:ext cx="1872208" cy="603821"/>
          </p:xfrm>
          <a:graphic>
            <a:graphicData uri="http://schemas.openxmlformats.org/presentationml/2006/ole">
              <mc:AlternateContent xmlns:mc="http://schemas.openxmlformats.org/markup-compatibility/2006">
                <mc:Choice xmlns:v="urn:schemas-microsoft-com:vml" Requires="v">
                  <p:oleObj spid="_x0000_s88088" name="Équation" r:id="rId3" imgW="507960" imgH="190440" progId="Equation.3">
                    <p:embed/>
                  </p:oleObj>
                </mc:Choice>
                <mc:Fallback>
                  <p:oleObj name="Équation" r:id="rId3" imgW="507960" imgH="19044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17267"/>
                          <a:ext cx="1872208" cy="6038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0" name="Groupe 29"/>
          <p:cNvGrpSpPr/>
          <p:nvPr/>
        </p:nvGrpSpPr>
        <p:grpSpPr>
          <a:xfrm>
            <a:off x="683568" y="4283804"/>
            <a:ext cx="7920880" cy="1100445"/>
            <a:chOff x="683568" y="4283804"/>
            <a:chExt cx="7920880" cy="1100445"/>
          </a:xfrm>
        </p:grpSpPr>
        <p:sp>
          <p:nvSpPr>
            <p:cNvPr id="20" name="Rectangle 19"/>
            <p:cNvSpPr/>
            <p:nvPr/>
          </p:nvSpPr>
          <p:spPr>
            <a:xfrm>
              <a:off x="683568" y="4283804"/>
              <a:ext cx="3096344" cy="369332"/>
            </a:xfrm>
            <a:prstGeom prst="rect">
              <a:avLst/>
            </a:prstGeom>
          </p:spPr>
          <p:txBody>
            <a:bodyPr wrap="square">
              <a:spAutoFit/>
            </a:bodyPr>
            <a:lstStyle/>
            <a:p>
              <a:pPr>
                <a:buFont typeface="Wingdings" pitchFamily="2" charset="2"/>
                <a:buChar char="§"/>
              </a:pPr>
              <a:r>
                <a:rPr lang="fr-FR" b="1" i="1" dirty="0" smtClean="0">
                  <a:solidFill>
                    <a:schemeClr val="tx2">
                      <a:lumMod val="75000"/>
                    </a:schemeClr>
                  </a:solidFill>
                </a:rPr>
                <a:t> Les forces de surfaces  (</a:t>
              </a:r>
              <a:r>
                <a:rPr lang="fr-FR" b="1" i="1" dirty="0" err="1" smtClean="0">
                  <a:solidFill>
                    <a:schemeClr val="tx2">
                      <a:lumMod val="75000"/>
                    </a:schemeClr>
                  </a:solidFill>
                </a:rPr>
                <a:t>Fs</a:t>
              </a:r>
              <a:r>
                <a:rPr lang="fr-FR" b="1" i="1" dirty="0" smtClean="0">
                  <a:solidFill>
                    <a:schemeClr val="tx2">
                      <a:lumMod val="75000"/>
                    </a:schemeClr>
                  </a:solidFill>
                </a:rPr>
                <a:t>):</a:t>
              </a:r>
            </a:p>
          </p:txBody>
        </p:sp>
        <p:sp>
          <p:nvSpPr>
            <p:cNvPr id="21" name="Rectangle 20"/>
            <p:cNvSpPr/>
            <p:nvPr/>
          </p:nvSpPr>
          <p:spPr>
            <a:xfrm>
              <a:off x="827584" y="4643844"/>
              <a:ext cx="7776864" cy="369332"/>
            </a:xfrm>
            <a:prstGeom prst="rect">
              <a:avLst/>
            </a:prstGeom>
          </p:spPr>
          <p:txBody>
            <a:bodyPr wrap="square">
              <a:spAutoFit/>
            </a:bodyPr>
            <a:lstStyle/>
            <a:p>
              <a:pPr>
                <a:buFontTx/>
                <a:buChar char="-"/>
              </a:pPr>
              <a:r>
                <a:rPr lang="fr-FR" dirty="0" smtClean="0"/>
                <a:t> </a:t>
              </a:r>
              <a:r>
                <a:rPr lang="fr-FR" b="1" i="1" dirty="0" smtClean="0"/>
                <a:t>Les forces de pression </a:t>
              </a:r>
              <a:r>
                <a:rPr lang="fr-FR" dirty="0" smtClean="0"/>
                <a:t>: agissant perpendiculairement à la surface d’un fluide.</a:t>
              </a:r>
            </a:p>
          </p:txBody>
        </p:sp>
        <p:sp>
          <p:nvSpPr>
            <p:cNvPr id="22" name="Rectangle 21"/>
            <p:cNvSpPr/>
            <p:nvPr/>
          </p:nvSpPr>
          <p:spPr>
            <a:xfrm>
              <a:off x="827584" y="5014917"/>
              <a:ext cx="7272808" cy="369332"/>
            </a:xfrm>
            <a:prstGeom prst="rect">
              <a:avLst/>
            </a:prstGeom>
          </p:spPr>
          <p:txBody>
            <a:bodyPr wrap="square">
              <a:spAutoFit/>
            </a:bodyPr>
            <a:lstStyle/>
            <a:p>
              <a:pPr>
                <a:buFontTx/>
                <a:buChar char="-"/>
              </a:pPr>
              <a:r>
                <a:rPr lang="fr-FR" b="1" i="1" dirty="0" smtClean="0"/>
                <a:t>Les forces de frottement de viscosité </a:t>
              </a:r>
              <a:r>
                <a:rPr lang="fr-FR" dirty="0" smtClean="0"/>
                <a:t>: dues à la viscosité</a:t>
              </a:r>
            </a:p>
          </p:txBody>
        </p:sp>
      </p:grpSp>
      <p:grpSp>
        <p:nvGrpSpPr>
          <p:cNvPr id="31" name="Groupe 30"/>
          <p:cNvGrpSpPr/>
          <p:nvPr/>
        </p:nvGrpSpPr>
        <p:grpSpPr>
          <a:xfrm>
            <a:off x="899592" y="5445224"/>
            <a:ext cx="7704856" cy="1368152"/>
            <a:chOff x="899592" y="5445224"/>
            <a:chExt cx="7704856" cy="1368152"/>
          </a:xfrm>
        </p:grpSpPr>
        <p:sp>
          <p:nvSpPr>
            <p:cNvPr id="24" name="Rectangle 23"/>
            <p:cNvSpPr/>
            <p:nvPr/>
          </p:nvSpPr>
          <p:spPr>
            <a:xfrm>
              <a:off x="899592" y="5445224"/>
              <a:ext cx="7704856" cy="646331"/>
            </a:xfrm>
            <a:prstGeom prst="rect">
              <a:avLst/>
            </a:prstGeom>
          </p:spPr>
          <p:txBody>
            <a:bodyPr wrap="square">
              <a:spAutoFit/>
            </a:bodyPr>
            <a:lstStyle/>
            <a:p>
              <a:r>
                <a:rPr lang="fr-FR" dirty="0" smtClean="0"/>
                <a:t>L'ensemble des forces de surface  s'exercent sur les 6 faces du parallélépipède et donnent nécessairement 3 composantes : </a:t>
              </a:r>
              <a:endParaRPr lang="fr-FR" dirty="0"/>
            </a:p>
          </p:txBody>
        </p:sp>
        <p:graphicFrame>
          <p:nvGraphicFramePr>
            <p:cNvPr id="5" name="Object 13"/>
            <p:cNvGraphicFramePr>
              <a:graphicFrameLocks noChangeAspect="1"/>
            </p:cNvGraphicFramePr>
            <p:nvPr/>
          </p:nvGraphicFramePr>
          <p:xfrm>
            <a:off x="1835696" y="6021288"/>
            <a:ext cx="4392488" cy="792088"/>
          </p:xfrm>
          <a:graphic>
            <a:graphicData uri="http://schemas.openxmlformats.org/presentationml/2006/ole">
              <mc:AlternateContent xmlns:mc="http://schemas.openxmlformats.org/markup-compatibility/2006">
                <mc:Choice xmlns:v="urn:schemas-microsoft-com:vml" Requires="v">
                  <p:oleObj spid="_x0000_s88089" name="Équation" r:id="rId5" imgW="1244520" imgH="215640" progId="Equation.3">
                    <p:embed/>
                  </p:oleObj>
                </mc:Choice>
                <mc:Fallback>
                  <p:oleObj name="Équation" r:id="rId5" imgW="1244520" imgH="21564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6021288"/>
                          <a:ext cx="4392488" cy="792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 name="Rectangle 1"/>
          <p:cNvSpPr>
            <a:spLocks noChangeArrowheads="1"/>
          </p:cNvSpPr>
          <p:nvPr/>
        </p:nvSpPr>
        <p:spPr bwMode="auto">
          <a:xfrm>
            <a:off x="395536" y="148570"/>
            <a:ext cx="498995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fr-FR" sz="2000" b="1" dirty="0" smtClean="0">
                <a:solidFill>
                  <a:srgbClr val="0066FF"/>
                </a:solidFill>
              </a:rPr>
              <a:t>II.2- Équation fondamentale de la dynamique</a:t>
            </a:r>
          </a:p>
        </p:txBody>
      </p:sp>
      <p:pic>
        <p:nvPicPr>
          <p:cNvPr id="12" name="Image 11" descr="http://res-nlp.univ-lemans.fr/NLP_C_M02_G02/res/fig_10_1.jpg"/>
          <p:cNvPicPr/>
          <p:nvPr/>
        </p:nvPicPr>
        <p:blipFill>
          <a:blip r:embed="rId7" cstate="print"/>
          <a:srcRect/>
          <a:stretch>
            <a:fillRect/>
          </a:stretch>
        </p:blipFill>
        <p:spPr bwMode="auto">
          <a:xfrm>
            <a:off x="6012160" y="548680"/>
            <a:ext cx="3096344" cy="2448272"/>
          </a:xfrm>
          <a:prstGeom prst="rect">
            <a:avLst/>
          </a:prstGeom>
          <a:noFill/>
          <a:ln w="9525">
            <a:noFill/>
            <a:miter lim="800000"/>
            <a:headEnd/>
            <a:tailEnd/>
          </a:ln>
        </p:spPr>
      </p:pic>
      <p:grpSp>
        <p:nvGrpSpPr>
          <p:cNvPr id="23" name="Groupe 22"/>
          <p:cNvGrpSpPr/>
          <p:nvPr/>
        </p:nvGrpSpPr>
        <p:grpSpPr>
          <a:xfrm>
            <a:off x="467544" y="716503"/>
            <a:ext cx="5184576" cy="1200329"/>
            <a:chOff x="467544" y="716503"/>
            <a:chExt cx="5184576" cy="1200329"/>
          </a:xfrm>
        </p:grpSpPr>
        <p:sp>
          <p:nvSpPr>
            <p:cNvPr id="14" name="Rectangle 5"/>
            <p:cNvSpPr>
              <a:spLocks noChangeArrowheads="1"/>
            </p:cNvSpPr>
            <p:nvPr/>
          </p:nvSpPr>
          <p:spPr bwMode="auto">
            <a:xfrm>
              <a:off x="467544" y="716503"/>
              <a:ext cx="50760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fr-FR" sz="1600" dirty="0" smtClean="0">
                  <a:ea typeface="Times New Roman" pitchFamily="18" charset="0"/>
                  <a:cs typeface="Arial" pitchFamily="34" charset="0"/>
                </a:rPr>
                <a:t>C</a:t>
              </a:r>
              <a:r>
                <a:rPr kumimoji="0" lang="fr-FR" sz="1600" b="0" i="0" u="none" strike="noStrike" cap="none" normalizeH="0" baseline="0" dirty="0" smtClean="0">
                  <a:ln>
                    <a:noFill/>
                  </a:ln>
                  <a:solidFill>
                    <a:schemeClr val="tx1"/>
                  </a:solidFill>
                  <a:effectLst/>
                  <a:ea typeface="Times New Roman" pitchFamily="18" charset="0"/>
                  <a:cs typeface="Arial" pitchFamily="34" charset="0"/>
                </a:rPr>
                <a:t>hoisissons un élément de volume parallélépipède rectangle de          </a:t>
              </a:r>
              <a:r>
                <a:rPr lang="fr-FR" sz="1600" dirty="0" smtClean="0">
                  <a:ea typeface="Times New Roman" pitchFamily="18" charset="0"/>
                  <a:cs typeface="Arial" pitchFamily="34" charset="0"/>
                </a:rPr>
                <a:t>                      dont l'accélération vaut          dans un champ de pesanteur</a:t>
              </a:r>
              <a:endParaRPr kumimoji="0" lang="fr-FR" sz="1600" b="0" i="0" u="none" strike="noStrike" cap="none" normalizeH="0" baseline="0" dirty="0" smtClean="0">
                <a:ln>
                  <a:noFill/>
                </a:ln>
                <a:solidFill>
                  <a:schemeClr val="tx1"/>
                </a:solidFill>
                <a:effectLst/>
                <a:cs typeface="Arial" pitchFamily="34" charset="0"/>
              </a:endParaRPr>
            </a:p>
          </p:txBody>
        </p:sp>
        <p:graphicFrame>
          <p:nvGraphicFramePr>
            <p:cNvPr id="15" name="Object 9"/>
            <p:cNvGraphicFramePr>
              <a:graphicFrameLocks noChangeAspect="1"/>
            </p:cNvGraphicFramePr>
            <p:nvPr/>
          </p:nvGraphicFramePr>
          <p:xfrm>
            <a:off x="1691680" y="1156736"/>
            <a:ext cx="1224136" cy="423863"/>
          </p:xfrm>
          <a:graphic>
            <a:graphicData uri="http://schemas.openxmlformats.org/presentationml/2006/ole">
              <mc:AlternateContent xmlns:mc="http://schemas.openxmlformats.org/markup-compatibility/2006">
                <mc:Choice xmlns:v="urn:schemas-microsoft-com:vml" Requires="v">
                  <p:oleObj spid="_x0000_s88090" name="Équation" r:id="rId8" imgW="444240" imgH="139680" progId="Equation.3">
                    <p:embed/>
                  </p:oleObj>
                </mc:Choice>
                <mc:Fallback>
                  <p:oleObj name="Équation" r:id="rId8" imgW="444240" imgH="13968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1156736"/>
                          <a:ext cx="1224136" cy="423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0"/>
            <p:cNvGraphicFramePr>
              <a:graphicFrameLocks noChangeAspect="1"/>
            </p:cNvGraphicFramePr>
            <p:nvPr/>
          </p:nvGraphicFramePr>
          <p:xfrm>
            <a:off x="5113822" y="1004535"/>
            <a:ext cx="538298" cy="648072"/>
          </p:xfrm>
          <a:graphic>
            <a:graphicData uri="http://schemas.openxmlformats.org/presentationml/2006/ole">
              <mc:AlternateContent xmlns:mc="http://schemas.openxmlformats.org/markup-compatibility/2006">
                <mc:Choice xmlns:v="urn:schemas-microsoft-com:vml" Requires="v">
                  <p:oleObj spid="_x0000_s88091" name="Équation" r:id="rId10" imgW="164880" imgH="266400" progId="Equation.3">
                    <p:embed/>
                  </p:oleObj>
                </mc:Choice>
                <mc:Fallback>
                  <p:oleObj name="Équation" r:id="rId10" imgW="164880" imgH="2664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3822" y="1004535"/>
                          <a:ext cx="538298" cy="648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11"/>
            <p:cNvGraphicFramePr>
              <a:graphicFrameLocks noChangeAspect="1"/>
            </p:cNvGraphicFramePr>
            <p:nvPr/>
          </p:nvGraphicFramePr>
          <p:xfrm>
            <a:off x="3059832" y="1446107"/>
            <a:ext cx="876966" cy="470148"/>
          </p:xfrm>
          <a:graphic>
            <a:graphicData uri="http://schemas.openxmlformats.org/presentationml/2006/ole">
              <mc:AlternateContent xmlns:mc="http://schemas.openxmlformats.org/markup-compatibility/2006">
                <mc:Choice xmlns:v="urn:schemas-microsoft-com:vml" Requires="v">
                  <p:oleObj spid="_x0000_s88092" name="Équation" r:id="rId12" imgW="355320" imgH="177480" progId="Equation.3">
                    <p:embed/>
                  </p:oleObj>
                </mc:Choice>
                <mc:Fallback>
                  <p:oleObj name="Équation" r:id="rId12" imgW="355320" imgH="17748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1446107"/>
                          <a:ext cx="876966" cy="47014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7" name="Rectangle 26"/>
          <p:cNvSpPr/>
          <p:nvPr/>
        </p:nvSpPr>
        <p:spPr>
          <a:xfrm>
            <a:off x="467544" y="2051556"/>
            <a:ext cx="3649204" cy="369332"/>
          </a:xfrm>
          <a:prstGeom prst="rect">
            <a:avLst/>
          </a:prstGeom>
        </p:spPr>
        <p:txBody>
          <a:bodyPr wrap="none">
            <a:spAutoFit/>
          </a:bodyPr>
          <a:lstStyle/>
          <a:p>
            <a:r>
              <a:rPr lang="fr-FR" dirty="0" smtClean="0"/>
              <a:t>L'application du PFD conduit donc à :</a:t>
            </a:r>
            <a:endParaRPr lang="fr-FR" dirty="0"/>
          </a:p>
        </p:txBody>
      </p:sp>
      <p:graphicFrame>
        <p:nvGraphicFramePr>
          <p:cNvPr id="28" name="Object 14"/>
          <p:cNvGraphicFramePr>
            <a:graphicFrameLocks noChangeAspect="1"/>
          </p:cNvGraphicFramePr>
          <p:nvPr/>
        </p:nvGraphicFramePr>
        <p:xfrm>
          <a:off x="1907704" y="2204864"/>
          <a:ext cx="3816424" cy="1008112"/>
        </p:xfrm>
        <a:graphic>
          <a:graphicData uri="http://schemas.openxmlformats.org/presentationml/2006/ole">
            <mc:AlternateContent xmlns:mc="http://schemas.openxmlformats.org/markup-compatibility/2006">
              <mc:Choice xmlns:v="urn:schemas-microsoft-com:vml" Requires="v">
                <p:oleObj spid="_x0000_s88093" name="Équation" r:id="rId14" imgW="825480" imgH="266400" progId="Equation.3">
                  <p:embed/>
                </p:oleObj>
              </mc:Choice>
              <mc:Fallback>
                <p:oleObj name="Équation" r:id="rId14" imgW="825480" imgH="26640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7704" y="2204864"/>
                        <a:ext cx="3816424" cy="1008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1000"/>
                                        <p:tgtEl>
                                          <p:spTgt spid="28"/>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heckerboard(across)">
                                      <p:cBhvr>
                                        <p:cTn id="11" dur="500"/>
                                        <p:tgtEl>
                                          <p:spTgt spid="29"/>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heckerboard(across)">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heckerboard(across)">
                                      <p:cBhvr>
                                        <p:cTn id="2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323528" y="1091999"/>
            <a:ext cx="8280920" cy="733527"/>
            <a:chOff x="323528" y="103185"/>
            <a:chExt cx="7596336" cy="733527"/>
          </a:xfrm>
        </p:grpSpPr>
        <p:sp>
          <p:nvSpPr>
            <p:cNvPr id="142349" name="Rectangle 13"/>
            <p:cNvSpPr>
              <a:spLocks noChangeArrowheads="1"/>
            </p:cNvSpPr>
            <p:nvPr/>
          </p:nvSpPr>
          <p:spPr bwMode="auto">
            <a:xfrm>
              <a:off x="323528" y="190381"/>
              <a:ext cx="7596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 exemple, la face supérieure (située à             de</a:t>
              </a:r>
              <a:r>
                <a:rPr kumimoji="0" lang="fr-FR" b="0" i="0" u="none" strike="noStrike" cap="none" normalizeH="0" dirty="0" smtClean="0">
                  <a:ln>
                    <a:noFill/>
                  </a:ln>
                  <a:solidFill>
                    <a:schemeClr val="tx1"/>
                  </a:solidFill>
                  <a:effectLst/>
                  <a:latin typeface="Arial" pitchFamily="34" charset="0"/>
                  <a:ea typeface="Times New Roman" pitchFamily="18" charset="0"/>
                  <a:cs typeface="Arial" pitchFamily="34" charset="0"/>
                </a:rPr>
                <a:t> normale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fr-FR" dirty="0" smtClean="0">
                  <a:latin typeface="Arial" pitchFamily="34" charset="0"/>
                  <a:ea typeface="Times New Roman" pitchFamily="18" charset="0"/>
                  <a:cs typeface="Arial" pitchFamily="34" charset="0"/>
                </a:rPr>
                <a:t>est soumise à une contrainte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Object 8"/>
            <p:cNvGraphicFramePr>
              <a:graphicFrameLocks noChangeAspect="1"/>
            </p:cNvGraphicFramePr>
            <p:nvPr/>
          </p:nvGraphicFramePr>
          <p:xfrm>
            <a:off x="4286834" y="260648"/>
            <a:ext cx="668337" cy="265113"/>
          </p:xfrm>
          <a:graphic>
            <a:graphicData uri="http://schemas.openxmlformats.org/presentationml/2006/ole">
              <mc:AlternateContent xmlns:mc="http://schemas.openxmlformats.org/markup-compatibility/2006">
                <mc:Choice xmlns:v="urn:schemas-microsoft-com:vml" Requires="v">
                  <p:oleObj spid="_x0000_s142368" name="Équation" r:id="rId3" imgW="393480" imgH="177480" progId="Equation.3">
                    <p:embed/>
                  </p:oleObj>
                </mc:Choice>
                <mc:Fallback>
                  <p:oleObj name="Équation" r:id="rId3" imgW="393480" imgH="17748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834" y="260648"/>
                          <a:ext cx="668337" cy="265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8"/>
            <p:cNvGraphicFramePr>
              <a:graphicFrameLocks noChangeAspect="1"/>
            </p:cNvGraphicFramePr>
            <p:nvPr/>
          </p:nvGraphicFramePr>
          <p:xfrm>
            <a:off x="6099370" y="103185"/>
            <a:ext cx="819150" cy="432048"/>
          </p:xfrm>
          <a:graphic>
            <a:graphicData uri="http://schemas.openxmlformats.org/presentationml/2006/ole">
              <mc:AlternateContent xmlns:mc="http://schemas.openxmlformats.org/markup-compatibility/2006">
                <mc:Choice xmlns:v="urn:schemas-microsoft-com:vml" Requires="v">
                  <p:oleObj spid="_x0000_s142369" name="Équation" r:id="rId5" imgW="482400" imgH="228600" progId="Equation.3">
                    <p:embed/>
                  </p:oleObj>
                </mc:Choice>
                <mc:Fallback>
                  <p:oleObj name="Équation" r:id="rId5" imgW="482400" imgH="22860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370" y="103185"/>
                          <a:ext cx="819150" cy="43204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 name="Object 18"/>
          <p:cNvGraphicFramePr>
            <a:graphicFrameLocks noChangeAspect="1"/>
          </p:cNvGraphicFramePr>
          <p:nvPr/>
        </p:nvGraphicFramePr>
        <p:xfrm>
          <a:off x="3166170" y="1628800"/>
          <a:ext cx="4070126" cy="720080"/>
        </p:xfrm>
        <a:graphic>
          <a:graphicData uri="http://schemas.openxmlformats.org/presentationml/2006/ole">
            <mc:AlternateContent xmlns:mc="http://schemas.openxmlformats.org/markup-compatibility/2006">
              <mc:Choice xmlns:v="urn:schemas-microsoft-com:vml" Requires="v">
                <p:oleObj spid="_x0000_s142370" name="Équation" r:id="rId7" imgW="1054080" imgH="203040" progId="Equation.3">
                  <p:embed/>
                </p:oleObj>
              </mc:Choice>
              <mc:Fallback>
                <p:oleObj name="Équation" r:id="rId7" imgW="1054080" imgH="203040" progId="Equation.3">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6170" y="1628800"/>
                        <a:ext cx="4070126" cy="7200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ZoneTexte 26"/>
          <p:cNvSpPr txBox="1"/>
          <p:nvPr/>
        </p:nvSpPr>
        <p:spPr>
          <a:xfrm>
            <a:off x="395536" y="2505265"/>
            <a:ext cx="4753674" cy="369332"/>
          </a:xfrm>
          <a:prstGeom prst="rect">
            <a:avLst/>
          </a:prstGeom>
          <a:noFill/>
        </p:spPr>
        <p:txBody>
          <a:bodyPr wrap="none" rtlCol="0">
            <a:spAutoFit/>
          </a:bodyPr>
          <a:lstStyle/>
          <a:p>
            <a:r>
              <a:rPr lang="fr-FR" dirty="0" smtClean="0"/>
              <a:t>dont la contribution selon               se résume  à:  </a:t>
            </a:r>
            <a:endParaRPr lang="fr-FR" dirty="0"/>
          </a:p>
        </p:txBody>
      </p:sp>
      <p:graphicFrame>
        <p:nvGraphicFramePr>
          <p:cNvPr id="5" name="Object 22"/>
          <p:cNvGraphicFramePr>
            <a:graphicFrameLocks noChangeAspect="1"/>
          </p:cNvGraphicFramePr>
          <p:nvPr/>
        </p:nvGraphicFramePr>
        <p:xfrm>
          <a:off x="2987824" y="2433257"/>
          <a:ext cx="648072" cy="451420"/>
        </p:xfrm>
        <a:graphic>
          <a:graphicData uri="http://schemas.openxmlformats.org/presentationml/2006/ole">
            <mc:AlternateContent xmlns:mc="http://schemas.openxmlformats.org/markup-compatibility/2006">
              <mc:Choice xmlns:v="urn:schemas-microsoft-com:vml" Requires="v">
                <p:oleObj spid="_x0000_s142371" name="Équation" r:id="rId9" imgW="291960" imgH="253800" progId="Equation.3">
                  <p:embed/>
                </p:oleObj>
              </mc:Choice>
              <mc:Fallback>
                <p:oleObj name="Équation" r:id="rId9" imgW="291960" imgH="253800" progId="Equation.3">
                  <p:embed/>
                  <p:pic>
                    <p:nvPicPr>
                      <p:cNvPr id="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2433257"/>
                        <a:ext cx="648072" cy="4514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3"/>
          <p:cNvGraphicFramePr>
            <a:graphicFrameLocks noChangeAspect="1"/>
          </p:cNvGraphicFramePr>
          <p:nvPr/>
        </p:nvGraphicFramePr>
        <p:xfrm>
          <a:off x="4941586" y="2420888"/>
          <a:ext cx="1286598" cy="568802"/>
        </p:xfrm>
        <a:graphic>
          <a:graphicData uri="http://schemas.openxmlformats.org/presentationml/2006/ole">
            <mc:AlternateContent xmlns:mc="http://schemas.openxmlformats.org/markup-compatibility/2006">
              <mc:Choice xmlns:v="urn:schemas-microsoft-com:vml" Requires="v">
                <p:oleObj spid="_x0000_s142372" name="Équation" r:id="rId11" imgW="558720" imgH="266400" progId="Equation.3">
                  <p:embed/>
                </p:oleObj>
              </mc:Choice>
              <mc:Fallback>
                <p:oleObj name="Équation" r:id="rId11" imgW="558720" imgH="266400" progId="Equation.3">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586" y="2420888"/>
                        <a:ext cx="1286598" cy="56880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5"/>
          <p:cNvGraphicFramePr>
            <a:graphicFrameLocks noChangeAspect="1"/>
          </p:cNvGraphicFramePr>
          <p:nvPr/>
        </p:nvGraphicFramePr>
        <p:xfrm>
          <a:off x="5063864" y="3093344"/>
          <a:ext cx="1792312" cy="523354"/>
        </p:xfrm>
        <a:graphic>
          <a:graphicData uri="http://schemas.openxmlformats.org/presentationml/2006/ole">
            <mc:AlternateContent xmlns:mc="http://schemas.openxmlformats.org/markup-compatibility/2006">
              <mc:Choice xmlns:v="urn:schemas-microsoft-com:vml" Requires="v">
                <p:oleObj spid="_x0000_s142373" name="Équation" r:id="rId13" imgW="876240" imgH="241200" progId="Equation.3">
                  <p:embed/>
                </p:oleObj>
              </mc:Choice>
              <mc:Fallback>
                <p:oleObj name="Équation" r:id="rId13" imgW="876240" imgH="241200" progId="Equation.3">
                  <p:embed/>
                  <p:pic>
                    <p:nvPicPr>
                      <p:cNvPr id="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3864" y="3093344"/>
                        <a:ext cx="1792312" cy="5233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ZoneTexte 31"/>
          <p:cNvSpPr txBox="1"/>
          <p:nvPr/>
        </p:nvSpPr>
        <p:spPr>
          <a:xfrm>
            <a:off x="395536" y="3212976"/>
            <a:ext cx="4752711" cy="369332"/>
          </a:xfrm>
          <a:prstGeom prst="rect">
            <a:avLst/>
          </a:prstGeom>
          <a:noFill/>
        </p:spPr>
        <p:txBody>
          <a:bodyPr wrap="none" rtlCol="0">
            <a:spAutoFit/>
          </a:bodyPr>
          <a:lstStyle/>
          <a:p>
            <a:r>
              <a:rPr lang="fr-FR" dirty="0" smtClean="0"/>
              <a:t>En terme de force , la contribution correspond à:</a:t>
            </a:r>
            <a:endParaRPr lang="fr-FR" dirty="0"/>
          </a:p>
        </p:txBody>
      </p:sp>
      <p:pic>
        <p:nvPicPr>
          <p:cNvPr id="33" name="Image 32" descr="http://res-nlp.univ-lemans.fr/NLP_C_M02_G02/res/fig_11_2.jpg">
            <a:hlinkClick r:id="rId15" tgtFrame="&quot;_self&quot;" tooltip="&quot;Cliquez pour agrandir (nouvelle fenêtre)&quot;"/>
          </p:cNvPr>
          <p:cNvPicPr/>
          <p:nvPr/>
        </p:nvPicPr>
        <p:blipFill>
          <a:blip r:embed="rId16" cstate="print"/>
          <a:srcRect/>
          <a:stretch>
            <a:fillRect/>
          </a:stretch>
        </p:blipFill>
        <p:spPr bwMode="auto">
          <a:xfrm>
            <a:off x="1187624" y="3573016"/>
            <a:ext cx="6336704" cy="3240360"/>
          </a:xfrm>
          <a:prstGeom prst="rect">
            <a:avLst/>
          </a:prstGeom>
          <a:noFill/>
          <a:ln w="9525">
            <a:noFill/>
            <a:miter lim="800000"/>
            <a:headEnd/>
            <a:tailEnd/>
          </a:ln>
        </p:spPr>
      </p:pic>
      <p:sp>
        <p:nvSpPr>
          <p:cNvPr id="13" name="ZoneTexte 12"/>
          <p:cNvSpPr txBox="1"/>
          <p:nvPr/>
        </p:nvSpPr>
        <p:spPr>
          <a:xfrm>
            <a:off x="323528" y="-57694"/>
            <a:ext cx="8496944" cy="1254446"/>
          </a:xfrm>
          <a:prstGeom prst="rect">
            <a:avLst/>
          </a:prstGeom>
          <a:noFill/>
        </p:spPr>
        <p:txBody>
          <a:bodyPr wrap="square" rtlCol="0">
            <a:spAutoFit/>
          </a:bodyPr>
          <a:lstStyle/>
          <a:p>
            <a:pPr>
              <a:lnSpc>
                <a:spcPct val="150000"/>
              </a:lnSpc>
            </a:pPr>
            <a:r>
              <a:rPr lang="fr-FR" sz="1600" dirty="0" smtClean="0"/>
              <a:t>Analysons </a:t>
            </a:r>
            <a:r>
              <a:rPr lang="fr-FR" sz="1600" b="1" i="1" dirty="0" smtClean="0"/>
              <a:t>la composante </a:t>
            </a:r>
            <a:r>
              <a:rPr lang="fr-FR" sz="2000" b="1" dirty="0" err="1" smtClean="0">
                <a:solidFill>
                  <a:srgbClr val="FF0000"/>
                </a:solidFill>
              </a:rPr>
              <a:t>dFsy</a:t>
            </a:r>
            <a:r>
              <a:rPr lang="fr-FR" sz="1600" dirty="0" smtClean="0">
                <a:solidFill>
                  <a:srgbClr val="FF0000"/>
                </a:solidFill>
              </a:rPr>
              <a:t> </a:t>
            </a:r>
            <a:r>
              <a:rPr lang="fr-FR" sz="1600" dirty="0" smtClean="0"/>
              <a:t>:</a:t>
            </a:r>
          </a:p>
          <a:p>
            <a:pPr>
              <a:lnSpc>
                <a:spcPct val="150000"/>
              </a:lnSpc>
            </a:pPr>
            <a:r>
              <a:rPr lang="fr-FR" sz="1600" dirty="0" smtClean="0"/>
              <a:t>Chacune des 6 faces est soumise à une contrainte dont une des 3 composantes contribue à </a:t>
            </a:r>
            <a:r>
              <a:rPr lang="fr-FR" sz="1600" b="1" dirty="0" err="1" smtClean="0"/>
              <a:t>dFSy</a:t>
            </a:r>
            <a:r>
              <a:rPr lang="fr-FR" sz="1600" dirty="0" smtClean="0"/>
              <a:t> dans la direction </a:t>
            </a:r>
            <a:r>
              <a:rPr lang="fr-FR" sz="1600" dirty="0" err="1" smtClean="0"/>
              <a:t>ēy</a:t>
            </a:r>
            <a:endParaRPr lang="fr-F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res-nlp.univ-lemans.fr/NLP_C_M02_G02/res/fig_11_2.jpg">
            <a:hlinkClick r:id="rId3" tgtFrame="&quot;_self&quot;" tooltip="&quot;Cliquez pour agrandir (nouvelle fenêtre)&quot;"/>
          </p:cNvPr>
          <p:cNvPicPr/>
          <p:nvPr/>
        </p:nvPicPr>
        <p:blipFill>
          <a:blip r:embed="rId4" cstate="print"/>
          <a:srcRect/>
          <a:stretch>
            <a:fillRect/>
          </a:stretch>
        </p:blipFill>
        <p:spPr bwMode="auto">
          <a:xfrm>
            <a:off x="971600" y="-99392"/>
            <a:ext cx="7344816" cy="4221088"/>
          </a:xfrm>
          <a:prstGeom prst="rect">
            <a:avLst/>
          </a:prstGeom>
          <a:noFill/>
          <a:ln w="9525">
            <a:noFill/>
            <a:miter lim="800000"/>
            <a:headEnd/>
            <a:tailEnd/>
          </a:ln>
        </p:spPr>
      </p:pic>
      <p:graphicFrame>
        <p:nvGraphicFramePr>
          <p:cNvPr id="13314" name="Object 2"/>
          <p:cNvGraphicFramePr>
            <a:graphicFrameLocks noChangeAspect="1"/>
          </p:cNvGraphicFramePr>
          <p:nvPr/>
        </p:nvGraphicFramePr>
        <p:xfrm>
          <a:off x="432112" y="4293096"/>
          <a:ext cx="8568952" cy="720080"/>
        </p:xfrm>
        <a:graphic>
          <a:graphicData uri="http://schemas.openxmlformats.org/presentationml/2006/ole">
            <mc:AlternateContent xmlns:mc="http://schemas.openxmlformats.org/markup-compatibility/2006">
              <mc:Choice xmlns:v="urn:schemas-microsoft-com:vml" Requires="v">
                <p:oleObj spid="_x0000_s398348" name="Équation" r:id="rId5" imgW="3543120" imgH="266400" progId="Equation.3">
                  <p:embed/>
                </p:oleObj>
              </mc:Choice>
              <mc:Fallback>
                <p:oleObj name="Équation" r:id="rId5" imgW="3543120" imgH="266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2" y="4293096"/>
                        <a:ext cx="8568952" cy="7200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364728" y="5321000"/>
          <a:ext cx="750888" cy="576262"/>
        </p:xfrm>
        <a:graphic>
          <a:graphicData uri="http://schemas.openxmlformats.org/presentationml/2006/ole">
            <mc:AlternateContent xmlns:mc="http://schemas.openxmlformats.org/markup-compatibility/2006">
              <mc:Choice xmlns:v="urn:schemas-microsoft-com:vml" Requires="v">
                <p:oleObj spid="_x0000_s398349" name="Équation" r:id="rId7" imgW="291960" imgH="164880" progId="Equation.3">
                  <p:embed/>
                </p:oleObj>
              </mc:Choice>
              <mc:Fallback>
                <p:oleObj name="Équation" r:id="rId7" imgW="291960" imgH="1648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728" y="5321000"/>
                        <a:ext cx="750888" cy="576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1077913" y="6098069"/>
          <a:ext cx="7924800" cy="681584"/>
        </p:xfrm>
        <a:graphic>
          <a:graphicData uri="http://schemas.openxmlformats.org/presentationml/2006/ole">
            <mc:AlternateContent xmlns:mc="http://schemas.openxmlformats.org/markup-compatibility/2006">
              <mc:Choice xmlns:v="urn:schemas-microsoft-com:vml" Requires="v">
                <p:oleObj spid="_x0000_s398350" name="Équation" r:id="rId9" imgW="3098520" imgH="266400" progId="Equation.3">
                  <p:embed/>
                </p:oleObj>
              </mc:Choice>
              <mc:Fallback>
                <p:oleObj name="Équation" r:id="rId9" imgW="3098520" imgH="2664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6098069"/>
                        <a:ext cx="7924800" cy="6815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052513" y="5195763"/>
          <a:ext cx="8091487" cy="753517"/>
        </p:xfrm>
        <a:graphic>
          <a:graphicData uri="http://schemas.openxmlformats.org/presentationml/2006/ole">
            <mc:AlternateContent xmlns:mc="http://schemas.openxmlformats.org/markup-compatibility/2006">
              <mc:Choice xmlns:v="urn:schemas-microsoft-com:vml" Requires="v">
                <p:oleObj spid="_x0000_s398351" name="Équation" r:id="rId11" imgW="3085920" imgH="266400" progId="Equation.3">
                  <p:embed/>
                </p:oleObj>
              </mc:Choice>
              <mc:Fallback>
                <p:oleObj name="Équation" r:id="rId11" imgW="3085920" imgH="2664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2513" y="5195763"/>
                        <a:ext cx="8091487" cy="7535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360900" y="6178552"/>
          <a:ext cx="714375" cy="576263"/>
        </p:xfrm>
        <a:graphic>
          <a:graphicData uri="http://schemas.openxmlformats.org/presentationml/2006/ole">
            <mc:AlternateContent xmlns:mc="http://schemas.openxmlformats.org/markup-compatibility/2006">
              <mc:Choice xmlns:v="urn:schemas-microsoft-com:vml" Requires="v">
                <p:oleObj spid="_x0000_s398352" name="Équation" r:id="rId13" imgW="279360" imgH="164880" progId="Equation.3">
                  <p:embed/>
                </p:oleObj>
              </mc:Choice>
              <mc:Fallback>
                <p:oleObj name="Équation" r:id="rId13" imgW="279360" imgH="16488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900" y="6178552"/>
                        <a:ext cx="7143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817401"/>
            <a:ext cx="1399614" cy="369332"/>
          </a:xfrm>
          <a:prstGeom prst="rect">
            <a:avLst/>
          </a:prstGeom>
          <a:noFill/>
        </p:spPr>
        <p:txBody>
          <a:bodyPr wrap="none" rtlCol="0">
            <a:spAutoFit/>
          </a:bodyPr>
          <a:lstStyle/>
          <a:p>
            <a:r>
              <a:rPr lang="fr-FR" dirty="0" smtClean="0"/>
              <a:t>Par analogie:</a:t>
            </a:r>
            <a:endParaRPr lang="fr-FR" dirty="0"/>
          </a:p>
        </p:txBody>
      </p:sp>
      <p:sp>
        <p:nvSpPr>
          <p:cNvPr id="231426" name="Rectangle 2"/>
          <p:cNvSpPr>
            <a:spLocks noChangeArrowheads="1"/>
          </p:cNvSpPr>
          <p:nvPr/>
        </p:nvSpPr>
        <p:spPr bwMode="auto">
          <a:xfrm>
            <a:off x="395536" y="44624"/>
            <a:ext cx="597666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t>Faisons un développement limité de premier ordre pour </a:t>
            </a:r>
            <a:r>
              <a:rPr lang="fr-FR" b="1" dirty="0" err="1" smtClean="0">
                <a:solidFill>
                  <a:srgbClr val="FF0000"/>
                </a:solidFill>
              </a:rPr>
              <a:t>dFSy</a:t>
            </a:r>
            <a:r>
              <a:rPr lang="fr-FR" dirty="0" smtClean="0"/>
              <a:t>:</a:t>
            </a:r>
          </a:p>
        </p:txBody>
      </p:sp>
      <p:graphicFrame>
        <p:nvGraphicFramePr>
          <p:cNvPr id="13314" name="Object 4"/>
          <p:cNvGraphicFramePr>
            <a:graphicFrameLocks noChangeAspect="1"/>
          </p:cNvGraphicFramePr>
          <p:nvPr/>
        </p:nvGraphicFramePr>
        <p:xfrm>
          <a:off x="1907704" y="404664"/>
          <a:ext cx="4176464" cy="720080"/>
        </p:xfrm>
        <a:graphic>
          <a:graphicData uri="http://schemas.openxmlformats.org/presentationml/2006/ole">
            <mc:AlternateContent xmlns:mc="http://schemas.openxmlformats.org/markup-compatibility/2006">
              <mc:Choice xmlns:v="urn:schemas-microsoft-com:vml" Requires="v">
                <p:oleObj spid="_x0000_s192540" name="Équation" r:id="rId3" imgW="1143000" imgH="253800" progId="Equation.3">
                  <p:embed/>
                </p:oleObj>
              </mc:Choice>
              <mc:Fallback>
                <p:oleObj name="Équation" r:id="rId3" imgW="1143000" imgH="253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04664"/>
                        <a:ext cx="4176464" cy="7200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1691680" y="2636912"/>
          <a:ext cx="6120680" cy="864096"/>
        </p:xfrm>
        <a:graphic>
          <a:graphicData uri="http://schemas.openxmlformats.org/presentationml/2006/ole">
            <mc:AlternateContent xmlns:mc="http://schemas.openxmlformats.org/markup-compatibility/2006">
              <mc:Choice xmlns:v="urn:schemas-microsoft-com:vml" Requires="v">
                <p:oleObj spid="_x0000_s192541" name="Équation" r:id="rId5" imgW="1879560" imgH="279360" progId="Equation.3">
                  <p:embed/>
                </p:oleObj>
              </mc:Choice>
              <mc:Fallback>
                <p:oleObj name="Équation" r:id="rId5" imgW="1879560" imgH="2793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636912"/>
                        <a:ext cx="6120680" cy="8640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6"/>
          <p:cNvGraphicFramePr>
            <a:graphicFrameLocks noChangeAspect="1"/>
          </p:cNvGraphicFramePr>
          <p:nvPr/>
        </p:nvGraphicFramePr>
        <p:xfrm>
          <a:off x="5364088" y="4584124"/>
          <a:ext cx="3600400" cy="864096"/>
        </p:xfrm>
        <a:graphic>
          <a:graphicData uri="http://schemas.openxmlformats.org/presentationml/2006/ole">
            <mc:AlternateContent xmlns:mc="http://schemas.openxmlformats.org/markup-compatibility/2006">
              <mc:Choice xmlns:v="urn:schemas-microsoft-com:vml" Requires="v">
                <p:oleObj spid="_x0000_s192542" name="Équation" r:id="rId7" imgW="1231560" imgH="317160" progId="Equation.3">
                  <p:embed/>
                </p:oleObj>
              </mc:Choice>
              <mc:Fallback>
                <p:oleObj name="Équation" r:id="rId7" imgW="1231560" imgH="31716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4584124"/>
                        <a:ext cx="3600400" cy="864096"/>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0" name="Object 8"/>
          <p:cNvGraphicFramePr>
            <a:graphicFrameLocks noChangeAspect="1"/>
          </p:cNvGraphicFramePr>
          <p:nvPr/>
        </p:nvGraphicFramePr>
        <p:xfrm>
          <a:off x="1149350" y="5877372"/>
          <a:ext cx="2722563" cy="792162"/>
        </p:xfrm>
        <a:graphic>
          <a:graphicData uri="http://schemas.openxmlformats.org/presentationml/2006/ole">
            <mc:AlternateContent xmlns:mc="http://schemas.openxmlformats.org/markup-compatibility/2006">
              <mc:Choice xmlns:v="urn:schemas-microsoft-com:vml" Requires="v">
                <p:oleObj spid="_x0000_s192543" name="Équation" r:id="rId9" imgW="901440" imgH="266400" progId="Equation.3">
                  <p:embed/>
                </p:oleObj>
              </mc:Choice>
              <mc:Fallback>
                <p:oleObj name="Équation" r:id="rId9" imgW="901440" imgH="2664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9350" y="5877372"/>
                        <a:ext cx="27225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9"/>
          <p:cNvGraphicFramePr>
            <a:graphicFrameLocks noChangeAspect="1"/>
          </p:cNvGraphicFramePr>
          <p:nvPr/>
        </p:nvGraphicFramePr>
        <p:xfrm>
          <a:off x="5292080" y="5949280"/>
          <a:ext cx="3419872" cy="665622"/>
        </p:xfrm>
        <a:graphic>
          <a:graphicData uri="http://schemas.openxmlformats.org/presentationml/2006/ole">
            <mc:AlternateContent xmlns:mc="http://schemas.openxmlformats.org/markup-compatibility/2006">
              <mc:Choice xmlns:v="urn:schemas-microsoft-com:vml" Requires="v">
                <p:oleObj spid="_x0000_s192544" name="Équation" r:id="rId11" imgW="1244520" imgH="215640" progId="Equation.3">
                  <p:embed/>
                </p:oleObj>
              </mc:Choice>
              <mc:Fallback>
                <p:oleObj name="Équation" r:id="rId11" imgW="1244520" imgH="215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5949280"/>
                        <a:ext cx="3419872" cy="665622"/>
                      </a:xfrm>
                      <a:prstGeom prst="rect">
                        <a:avLst/>
                      </a:prstGeom>
                      <a:noFill/>
                      <a:ln w="9525">
                        <a:solidFill>
                          <a:srgbClr val="99CC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ZoneTexte 18"/>
          <p:cNvSpPr txBox="1"/>
          <p:nvPr/>
        </p:nvSpPr>
        <p:spPr>
          <a:xfrm>
            <a:off x="899592" y="5588570"/>
            <a:ext cx="5222840" cy="369332"/>
          </a:xfrm>
          <a:prstGeom prst="rect">
            <a:avLst/>
          </a:prstGeom>
          <a:noFill/>
        </p:spPr>
        <p:txBody>
          <a:bodyPr wrap="none" rtlCol="0">
            <a:spAutoFit/>
          </a:bodyPr>
          <a:lstStyle/>
          <a:p>
            <a:r>
              <a:rPr lang="fr-FR" dirty="0" smtClean="0"/>
              <a:t>Reprenons l’Equation fondamentale de la dynamique:</a:t>
            </a:r>
            <a:endParaRPr lang="fr-FR" dirty="0"/>
          </a:p>
        </p:txBody>
      </p:sp>
      <p:graphicFrame>
        <p:nvGraphicFramePr>
          <p:cNvPr id="15" name="Object 15"/>
          <p:cNvGraphicFramePr>
            <a:graphicFrameLocks noChangeAspect="1"/>
          </p:cNvGraphicFramePr>
          <p:nvPr/>
        </p:nvGraphicFramePr>
        <p:xfrm>
          <a:off x="2428875" y="3500438"/>
          <a:ext cx="4216400" cy="936625"/>
        </p:xfrm>
        <a:graphic>
          <a:graphicData uri="http://schemas.openxmlformats.org/presentationml/2006/ole">
            <mc:AlternateContent xmlns:mc="http://schemas.openxmlformats.org/markup-compatibility/2006">
              <mc:Choice xmlns:v="urn:schemas-microsoft-com:vml" Requires="v">
                <p:oleObj spid="_x0000_s192545" name="Équation" r:id="rId13" imgW="1257120" imgH="317160" progId="Equation.3">
                  <p:embed/>
                </p:oleObj>
              </mc:Choice>
              <mc:Fallback>
                <p:oleObj name="Équation" r:id="rId13" imgW="1257120" imgH="31716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8875" y="3500438"/>
                        <a:ext cx="4216400" cy="93662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6"/>
          <p:cNvGraphicFramePr>
            <a:graphicFrameLocks noChangeAspect="1"/>
          </p:cNvGraphicFramePr>
          <p:nvPr/>
        </p:nvGraphicFramePr>
        <p:xfrm>
          <a:off x="1565275" y="4581525"/>
          <a:ext cx="3563938" cy="863600"/>
        </p:xfrm>
        <a:graphic>
          <a:graphicData uri="http://schemas.openxmlformats.org/presentationml/2006/ole">
            <mc:AlternateContent xmlns:mc="http://schemas.openxmlformats.org/markup-compatibility/2006">
              <mc:Choice xmlns:v="urn:schemas-microsoft-com:vml" Requires="v">
                <p:oleObj spid="_x0000_s192546" name="Équation" r:id="rId15" imgW="1244520" imgH="317160" progId="Equation.3">
                  <p:embed/>
                </p:oleObj>
              </mc:Choice>
              <mc:Fallback>
                <p:oleObj name="Équation" r:id="rId15" imgW="1244520" imgH="317160" progId="Equation.3">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65275" y="4581525"/>
                        <a:ext cx="3563938" cy="86360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7"/>
          <p:cNvGraphicFramePr>
            <a:graphicFrameLocks noChangeAspect="1"/>
          </p:cNvGraphicFramePr>
          <p:nvPr/>
        </p:nvGraphicFramePr>
        <p:xfrm>
          <a:off x="1835696" y="1090238"/>
          <a:ext cx="4104456" cy="792088"/>
        </p:xfrm>
        <a:graphic>
          <a:graphicData uri="http://schemas.openxmlformats.org/presentationml/2006/ole">
            <mc:AlternateContent xmlns:mc="http://schemas.openxmlformats.org/markup-compatibility/2006">
              <mc:Choice xmlns:v="urn:schemas-microsoft-com:vml" Requires="v">
                <p:oleObj spid="_x0000_s192547" name="Équation" r:id="rId17" imgW="1180800" imgH="279360" progId="Equation.3">
                  <p:embed/>
                </p:oleObj>
              </mc:Choice>
              <mc:Fallback>
                <p:oleObj name="Équation" r:id="rId17" imgW="1180800" imgH="279360" progId="Equation.3">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5696" y="1090238"/>
                        <a:ext cx="4104456" cy="792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8"/>
          <p:cNvGraphicFramePr>
            <a:graphicFrameLocks noChangeAspect="1"/>
          </p:cNvGraphicFramePr>
          <p:nvPr/>
        </p:nvGraphicFramePr>
        <p:xfrm>
          <a:off x="1835696" y="1882326"/>
          <a:ext cx="4032448" cy="648072"/>
        </p:xfrm>
        <a:graphic>
          <a:graphicData uri="http://schemas.openxmlformats.org/presentationml/2006/ole">
            <mc:AlternateContent xmlns:mc="http://schemas.openxmlformats.org/markup-compatibility/2006">
              <mc:Choice xmlns:v="urn:schemas-microsoft-com:vml" Requires="v">
                <p:oleObj spid="_x0000_s192548" name="Équation" r:id="rId19" imgW="1130040" imgH="253800" progId="Equation.3">
                  <p:embed/>
                </p:oleObj>
              </mc:Choice>
              <mc:Fallback>
                <p:oleObj name="Équation" r:id="rId19" imgW="1130040" imgH="253800" progId="Equation.3">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5696" y="1882326"/>
                        <a:ext cx="4032448" cy="648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ZoneTexte 17"/>
          <p:cNvSpPr txBox="1"/>
          <p:nvPr/>
        </p:nvSpPr>
        <p:spPr>
          <a:xfrm>
            <a:off x="827584" y="2898399"/>
            <a:ext cx="745717" cy="369332"/>
          </a:xfrm>
          <a:prstGeom prst="rect">
            <a:avLst/>
          </a:prstGeom>
          <a:noFill/>
        </p:spPr>
        <p:txBody>
          <a:bodyPr wrap="none" rtlCol="0">
            <a:spAutoFit/>
          </a:bodyPr>
          <a:lstStyle/>
          <a:p>
            <a:r>
              <a:rPr lang="fr-FR" dirty="0" smtClean="0"/>
              <a:t>Ainsi,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251520" y="188640"/>
            <a:ext cx="5400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dirty="0" smtClean="0">
                <a:latin typeface="Calibri" pitchFamily="34" charset="0"/>
                <a:ea typeface="Times New Roman" pitchFamily="18" charset="0"/>
                <a:cs typeface="Arial" pitchFamily="34" charset="0"/>
              </a:rPr>
              <a:t>Une simplification d'écriture  de </a:t>
            </a:r>
            <a:r>
              <a:rPr lang="fr-FR" dirty="0" err="1" smtClean="0">
                <a:latin typeface="Calibri" pitchFamily="34" charset="0"/>
                <a:ea typeface="Times New Roman" pitchFamily="18" charset="0"/>
                <a:cs typeface="Arial" pitchFamily="34" charset="0"/>
              </a:rPr>
              <a:t>dF</a:t>
            </a:r>
            <a:r>
              <a:rPr lang="fr-FR" sz="1400" dirty="0" err="1" smtClean="0">
                <a:latin typeface="Calibri" pitchFamily="34" charset="0"/>
                <a:ea typeface="Times New Roman" pitchFamily="18" charset="0"/>
                <a:cs typeface="Arial" pitchFamily="34" charset="0"/>
              </a:rPr>
              <a:t>S</a:t>
            </a:r>
            <a:r>
              <a:rPr lang="fr-FR" sz="1400" dirty="0" smtClean="0">
                <a:latin typeface="Calibri" pitchFamily="34" charset="0"/>
                <a:ea typeface="Times New Roman" pitchFamily="18" charset="0"/>
                <a:cs typeface="Arial" pitchFamily="34" charset="0"/>
              </a:rPr>
              <a:t>  </a:t>
            </a:r>
            <a:r>
              <a:rPr lang="fr-FR" dirty="0" smtClean="0">
                <a:latin typeface="Calibri" pitchFamily="34" charset="0"/>
                <a:ea typeface="Times New Roman" pitchFamily="18" charset="0"/>
                <a:cs typeface="Arial" pitchFamily="34" charset="0"/>
              </a:rPr>
              <a:t>conduit à formuler:</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225286" name="Rectangle 6"/>
          <p:cNvSpPr>
            <a:spLocks noChangeArrowheads="1"/>
          </p:cNvSpPr>
          <p:nvPr/>
        </p:nvSpPr>
        <p:spPr bwMode="auto">
          <a:xfrm>
            <a:off x="395536" y="5076473"/>
            <a:ext cx="85689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À ce stade, il convient de développer le tenseur des contraintes pour faire apparaître explicitement les contraintes normales ainsi que les contraintes de viscosité. On utilise donc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287" name="Rectangle 7"/>
          <p:cNvSpPr>
            <a:spLocks noChangeArrowheads="1"/>
          </p:cNvSpPr>
          <p:nvPr/>
        </p:nvSpPr>
        <p:spPr bwMode="auto">
          <a:xfrm>
            <a:off x="539552" y="6224627"/>
            <a:ext cx="590982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pour obtenir </a:t>
            </a:r>
            <a:r>
              <a:rPr kumimoji="0" lang="fr-FR" sz="16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l</a:t>
            </a:r>
            <a:r>
              <a:rPr kumimoji="0" lang="fr-FR" sz="16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'équation fondamentale de la dynamique des fluides </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 name="Groupe 19"/>
          <p:cNvGrpSpPr/>
          <p:nvPr/>
        </p:nvGrpSpPr>
        <p:grpSpPr>
          <a:xfrm>
            <a:off x="498604" y="2996952"/>
            <a:ext cx="6881708" cy="1017404"/>
            <a:chOff x="498604" y="3131676"/>
            <a:chExt cx="6881708" cy="1017404"/>
          </a:xfrm>
        </p:grpSpPr>
        <p:sp>
          <p:nvSpPr>
            <p:cNvPr id="225284" name="Rectangle 4"/>
            <p:cNvSpPr>
              <a:spLocks noChangeArrowheads="1"/>
            </p:cNvSpPr>
            <p:nvPr/>
          </p:nvSpPr>
          <p:spPr bwMode="auto">
            <a:xfrm>
              <a:off x="498604" y="3131676"/>
              <a:ext cx="58735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Il reste alors à reprendre l'équation rendant compte du PFD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3539" name="Object 3"/>
            <p:cNvGraphicFramePr>
              <a:graphicFrameLocks noChangeAspect="1"/>
            </p:cNvGraphicFramePr>
            <p:nvPr/>
          </p:nvGraphicFramePr>
          <p:xfrm>
            <a:off x="1331640" y="3356992"/>
            <a:ext cx="6048672" cy="792088"/>
          </p:xfrm>
          <a:graphic>
            <a:graphicData uri="http://schemas.openxmlformats.org/presentationml/2006/ole">
              <mc:AlternateContent xmlns:mc="http://schemas.openxmlformats.org/markup-compatibility/2006">
                <mc:Choice xmlns:v="urn:schemas-microsoft-com:vml" Requires="v">
                  <p:oleObj spid="_x0000_s193553" name="Équation" r:id="rId3" imgW="1942920" imgH="266400" progId="Equation.3">
                    <p:embed/>
                  </p:oleObj>
                </mc:Choice>
                <mc:Fallback>
                  <p:oleObj name="Équation" r:id="rId3" imgW="1942920" imgH="266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356992"/>
                          <a:ext cx="60486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1" name="Groupe 20"/>
          <p:cNvGrpSpPr/>
          <p:nvPr/>
        </p:nvGrpSpPr>
        <p:grpSpPr>
          <a:xfrm>
            <a:off x="532693" y="4111352"/>
            <a:ext cx="8431795" cy="1045840"/>
            <a:chOff x="532693" y="4077072"/>
            <a:chExt cx="8431795" cy="1045840"/>
          </a:xfrm>
        </p:grpSpPr>
        <p:sp>
          <p:nvSpPr>
            <p:cNvPr id="225285" name="Rectangle 5"/>
            <p:cNvSpPr>
              <a:spLocks noChangeArrowheads="1"/>
            </p:cNvSpPr>
            <p:nvPr/>
          </p:nvSpPr>
          <p:spPr bwMode="auto">
            <a:xfrm>
              <a:off x="532693" y="4077072"/>
              <a:ext cx="84317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où, par simplification, le volume n'intervient plus. On obtient donc une équation locale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3540" name="Object 4"/>
            <p:cNvGraphicFramePr>
              <a:graphicFrameLocks noChangeAspect="1"/>
            </p:cNvGraphicFramePr>
            <p:nvPr/>
          </p:nvGraphicFramePr>
          <p:xfrm>
            <a:off x="2123728" y="4365104"/>
            <a:ext cx="2952328" cy="757808"/>
          </p:xfrm>
          <a:graphic>
            <a:graphicData uri="http://schemas.openxmlformats.org/presentationml/2006/ole">
              <mc:AlternateContent xmlns:mc="http://schemas.openxmlformats.org/markup-compatibility/2006">
                <mc:Choice xmlns:v="urn:schemas-microsoft-com:vml" Requires="v">
                  <p:oleObj spid="_x0000_s193554" name="Équation" r:id="rId5" imgW="698400" imgH="266400" progId="Equation.3">
                    <p:embed/>
                  </p:oleObj>
                </mc:Choice>
                <mc:Fallback>
                  <p:oleObj name="Équation" r:id="rId5" imgW="698400" imgH="266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365104"/>
                          <a:ext cx="2952328" cy="75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93541" name="Object 5"/>
          <p:cNvGraphicFramePr>
            <a:graphicFrameLocks noChangeAspect="1"/>
          </p:cNvGraphicFramePr>
          <p:nvPr/>
        </p:nvGraphicFramePr>
        <p:xfrm>
          <a:off x="2990850" y="5661025"/>
          <a:ext cx="1754188" cy="523875"/>
        </p:xfrm>
        <a:graphic>
          <a:graphicData uri="http://schemas.openxmlformats.org/presentationml/2006/ole">
            <mc:AlternateContent xmlns:mc="http://schemas.openxmlformats.org/markup-compatibility/2006">
              <mc:Choice xmlns:v="urn:schemas-microsoft-com:vml" Requires="v">
                <p:oleObj spid="_x0000_s193555" name="Équation" r:id="rId7" imgW="672840" imgH="203040" progId="Equation.3">
                  <p:embed/>
                </p:oleObj>
              </mc:Choice>
              <mc:Fallback>
                <p:oleObj name="Équation" r:id="rId7" imgW="672840" imgH="203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0850" y="5661025"/>
                        <a:ext cx="17541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2" name="Object 6"/>
          <p:cNvGraphicFramePr>
            <a:graphicFrameLocks noChangeAspect="1"/>
          </p:cNvGraphicFramePr>
          <p:nvPr/>
        </p:nvGraphicFramePr>
        <p:xfrm>
          <a:off x="6300192" y="5928184"/>
          <a:ext cx="2771800" cy="831404"/>
        </p:xfrm>
        <a:graphic>
          <a:graphicData uri="http://schemas.openxmlformats.org/presentationml/2006/ole">
            <mc:AlternateContent xmlns:mc="http://schemas.openxmlformats.org/markup-compatibility/2006">
              <mc:Choice xmlns:v="urn:schemas-microsoft-com:vml" Requires="v">
                <p:oleObj spid="_x0000_s193556" name="Équation" r:id="rId9" imgW="888840" imgH="266400" progId="Equation.3">
                  <p:embed/>
                </p:oleObj>
              </mc:Choice>
              <mc:Fallback>
                <p:oleObj name="Équation" r:id="rId9" imgW="888840" imgH="2664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0192" y="5928184"/>
                        <a:ext cx="2771800" cy="831404"/>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3" name="Object 7"/>
          <p:cNvGraphicFramePr>
            <a:graphicFrameLocks noChangeAspect="1"/>
          </p:cNvGraphicFramePr>
          <p:nvPr/>
        </p:nvGraphicFramePr>
        <p:xfrm>
          <a:off x="827088" y="561975"/>
          <a:ext cx="6859587" cy="2228850"/>
        </p:xfrm>
        <a:graphic>
          <a:graphicData uri="http://schemas.openxmlformats.org/presentationml/2006/ole">
            <mc:AlternateContent xmlns:mc="http://schemas.openxmlformats.org/markup-compatibility/2006">
              <mc:Choice xmlns:v="urn:schemas-microsoft-com:vml" Requires="v">
                <p:oleObj spid="_x0000_s193557" name="Équation" r:id="rId11" imgW="2374560" imgH="799920" progId="Equation.3">
                  <p:embed/>
                </p:oleObj>
              </mc:Choice>
              <mc:Fallback>
                <p:oleObj name="Équation" r:id="rId11" imgW="2374560" imgH="79992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561975"/>
                        <a:ext cx="6859587"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4" name="Object 8"/>
          <p:cNvGraphicFramePr>
            <a:graphicFrameLocks noChangeAspect="1"/>
          </p:cNvGraphicFramePr>
          <p:nvPr/>
        </p:nvGraphicFramePr>
        <p:xfrm>
          <a:off x="7668344" y="1245756"/>
          <a:ext cx="1211263" cy="673100"/>
        </p:xfrm>
        <a:graphic>
          <a:graphicData uri="http://schemas.openxmlformats.org/presentationml/2006/ole">
            <mc:AlternateContent xmlns:mc="http://schemas.openxmlformats.org/markup-compatibility/2006">
              <mc:Choice xmlns:v="urn:schemas-microsoft-com:vml" Requires="v">
                <p:oleObj spid="_x0000_s193558" name="Équation" r:id="rId13" imgW="419040" imgH="241200" progId="Equation.3">
                  <p:embed/>
                </p:oleObj>
              </mc:Choice>
              <mc:Fallback>
                <p:oleObj name="Équation" r:id="rId13" imgW="419040" imgH="24120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8344" y="1245756"/>
                        <a:ext cx="121126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 name="Groupe 18"/>
          <p:cNvGrpSpPr/>
          <p:nvPr/>
        </p:nvGrpSpPr>
        <p:grpSpPr>
          <a:xfrm>
            <a:off x="4846585" y="2267315"/>
            <a:ext cx="2232248" cy="780055"/>
            <a:chOff x="4846585" y="2362327"/>
            <a:chExt cx="2232248" cy="780055"/>
          </a:xfrm>
        </p:grpSpPr>
        <p:sp>
          <p:nvSpPr>
            <p:cNvPr id="17" name="Accolade ouvrante 16"/>
            <p:cNvSpPr/>
            <p:nvPr/>
          </p:nvSpPr>
          <p:spPr>
            <a:xfrm rot="16200000">
              <a:off x="5782689" y="1426223"/>
              <a:ext cx="360040" cy="223224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93545" name="Object 9"/>
            <p:cNvGraphicFramePr>
              <a:graphicFrameLocks noChangeAspect="1"/>
            </p:cNvGraphicFramePr>
            <p:nvPr/>
          </p:nvGraphicFramePr>
          <p:xfrm>
            <a:off x="5796136" y="2708920"/>
            <a:ext cx="403225" cy="433462"/>
          </p:xfrm>
          <a:graphic>
            <a:graphicData uri="http://schemas.openxmlformats.org/presentationml/2006/ole">
              <mc:AlternateContent xmlns:mc="http://schemas.openxmlformats.org/markup-compatibility/2006">
                <mc:Choice xmlns:v="urn:schemas-microsoft-com:vml" Requires="v">
                  <p:oleObj spid="_x0000_s193559" name="Équation" r:id="rId15" imgW="139680" imgH="190440" progId="Equation.3">
                    <p:embed/>
                  </p:oleObj>
                </mc:Choice>
                <mc:Fallback>
                  <p:oleObj name="Équation" r:id="rId15" imgW="139680" imgH="19044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6136" y="2708920"/>
                          <a:ext cx="403225" cy="4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nodeType="afterEffect">
                                  <p:stCondLst>
                                    <p:cond delay="0"/>
                                  </p:stCondLst>
                                  <p:childTnLst>
                                    <p:set>
                                      <p:cBhvr>
                                        <p:cTn id="11" dur="1" fill="hold">
                                          <p:stCondLst>
                                            <p:cond delay="0"/>
                                          </p:stCondLst>
                                        </p:cTn>
                                        <p:tgtEl>
                                          <p:spTgt spid="193544"/>
                                        </p:tgtEl>
                                        <p:attrNameLst>
                                          <p:attrName>style.visibility</p:attrName>
                                        </p:attrNameLst>
                                      </p:cBhvr>
                                      <p:to>
                                        <p:strVal val="visible"/>
                                      </p:to>
                                    </p:set>
                                    <p:anim calcmode="lin" valueType="num">
                                      <p:cBhvr additive="base">
                                        <p:cTn id="12" dur="2000" fill="hold"/>
                                        <p:tgtEl>
                                          <p:spTgt spid="193544"/>
                                        </p:tgtEl>
                                        <p:attrNameLst>
                                          <p:attrName>ppt_x</p:attrName>
                                        </p:attrNameLst>
                                      </p:cBhvr>
                                      <p:tavLst>
                                        <p:tav tm="0">
                                          <p:val>
                                            <p:strVal val="1+#ppt_w/2"/>
                                          </p:val>
                                        </p:tav>
                                        <p:tav tm="100000">
                                          <p:val>
                                            <p:strVal val="#ppt_x"/>
                                          </p:val>
                                        </p:tav>
                                      </p:tavLst>
                                    </p:anim>
                                    <p:anim calcmode="lin" valueType="num">
                                      <p:cBhvr additive="base">
                                        <p:cTn id="13" dur="2000" fill="hold"/>
                                        <p:tgtEl>
                                          <p:spTgt spid="1935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1000"/>
                                        <p:tgtEl>
                                          <p:spTgt spid="20"/>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5286"/>
                                        </p:tgtEl>
                                        <p:attrNameLst>
                                          <p:attrName>style.visibility</p:attrName>
                                        </p:attrNameLst>
                                      </p:cBhvr>
                                      <p:to>
                                        <p:strVal val="visible"/>
                                      </p:to>
                                    </p:set>
                                    <p:animEffect transition="in" filter="checkerboard(across)">
                                      <p:cBhvr>
                                        <p:cTn id="27" dur="500"/>
                                        <p:tgtEl>
                                          <p:spTgt spid="225286"/>
                                        </p:tgtEl>
                                      </p:cBhvr>
                                    </p:animEffect>
                                  </p:childTnLst>
                                </p:cTn>
                              </p:par>
                              <p:par>
                                <p:cTn id="28" presetID="5" presetClass="entr" presetSubtype="10" fill="hold" nodeType="withEffect">
                                  <p:stCondLst>
                                    <p:cond delay="0"/>
                                  </p:stCondLst>
                                  <p:childTnLst>
                                    <p:set>
                                      <p:cBhvr>
                                        <p:cTn id="29" dur="1" fill="hold">
                                          <p:stCondLst>
                                            <p:cond delay="0"/>
                                          </p:stCondLst>
                                        </p:cTn>
                                        <p:tgtEl>
                                          <p:spTgt spid="193541"/>
                                        </p:tgtEl>
                                        <p:attrNameLst>
                                          <p:attrName>style.visibility</p:attrName>
                                        </p:attrNameLst>
                                      </p:cBhvr>
                                      <p:to>
                                        <p:strVal val="visible"/>
                                      </p:to>
                                    </p:set>
                                    <p:animEffect transition="in" filter="checkerboard(across)">
                                      <p:cBhvr>
                                        <p:cTn id="30" dur="500"/>
                                        <p:tgtEl>
                                          <p:spTgt spid="19354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25287"/>
                                        </p:tgtEl>
                                        <p:attrNameLst>
                                          <p:attrName>style.visibility</p:attrName>
                                        </p:attrNameLst>
                                      </p:cBhvr>
                                      <p:to>
                                        <p:strVal val="visible"/>
                                      </p:to>
                                    </p:set>
                                    <p:animEffect transition="in" filter="strips(downLeft)">
                                      <p:cBhvr>
                                        <p:cTn id="35" dur="500"/>
                                        <p:tgtEl>
                                          <p:spTgt spid="225287"/>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193542"/>
                                        </p:tgtEl>
                                        <p:attrNameLst>
                                          <p:attrName>style.visibility</p:attrName>
                                        </p:attrNameLst>
                                      </p:cBhvr>
                                      <p:to>
                                        <p:strVal val="visible"/>
                                      </p:to>
                                    </p:set>
                                    <p:animEffect transition="in" filter="strips(downLeft)">
                                      <p:cBhvr>
                                        <p:cTn id="39" dur="500"/>
                                        <p:tgtEl>
                                          <p:spTgt spid="19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p:bldP spid="2252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1"/>
          <p:cNvSpPr>
            <a:spLocks noChangeArrowheads="1"/>
          </p:cNvSpPr>
          <p:nvPr/>
        </p:nvSpPr>
        <p:spPr bwMode="auto">
          <a:xfrm>
            <a:off x="467544" y="-19109"/>
            <a:ext cx="86764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Cas particulier:</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0" fontAlgn="base" hangingPunct="0">
              <a:lnSpc>
                <a:spcPct val="150000"/>
              </a:lnSpc>
              <a:spcBef>
                <a:spcPct val="0"/>
              </a:spcBef>
              <a:spcAft>
                <a:spcPct val="0"/>
              </a:spcAf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Dans le cas particulier d'un fluide au repos (accélération nulle) </a:t>
            </a:r>
            <a:r>
              <a:rPr lang="fr-FR" dirty="0" smtClean="0"/>
              <a:t>pour lequel la viscosité est négligeable              , soumis au champ de pesanteur on retrouve logiquement l'équation fondamentale de l'hydrostatique: </a:t>
            </a:r>
          </a:p>
        </p:txBody>
      </p:sp>
      <p:sp>
        <p:nvSpPr>
          <p:cNvPr id="224258" name="Rectangle 2"/>
          <p:cNvSpPr>
            <a:spLocks noChangeArrowheads="1"/>
          </p:cNvSpPr>
          <p:nvPr/>
        </p:nvSpPr>
        <p:spPr bwMode="auto">
          <a:xfrm>
            <a:off x="683568" y="4005064"/>
            <a:ext cx="7920880" cy="2802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400" b="0" i="1" u="none" strike="noStrike" cap="none" normalizeH="0" baseline="0" dirty="0" smtClean="0">
                <a:ln>
                  <a:noFill/>
                </a:ln>
                <a:solidFill>
                  <a:srgbClr val="0066FF"/>
                </a:solidFill>
                <a:effectLst/>
                <a:latin typeface="Calibri" pitchFamily="34" charset="0"/>
                <a:ea typeface="Times New Roman" pitchFamily="18" charset="0"/>
                <a:cs typeface="Arial" pitchFamily="34" charset="0"/>
              </a:rPr>
              <a:t>L’équation fondamentale de la dynamique des fluides va donc pouvoir servir de base générale pour établir des formulations plus spécifiques liées à la nature même du fluide (parfait, visqueux, newtonien...) ou aux différents types d'écoulement (laminaire, turbulent, stationnaire...).</a:t>
            </a:r>
            <a:endParaRPr kumimoji="0" lang="fr-FR" sz="2400" b="0" i="1" u="none" strike="noStrike" cap="none" normalizeH="0" baseline="0" dirty="0" smtClean="0">
              <a:ln>
                <a:noFill/>
              </a:ln>
              <a:solidFill>
                <a:srgbClr val="0066FF"/>
              </a:solidFill>
              <a:effectLst/>
              <a:latin typeface="Arial" pitchFamily="34" charset="0"/>
              <a:cs typeface="Arial" pitchFamily="34" charset="0"/>
            </a:endParaRPr>
          </a:p>
        </p:txBody>
      </p:sp>
      <p:graphicFrame>
        <p:nvGraphicFramePr>
          <p:cNvPr id="194562" name="Object 2"/>
          <p:cNvGraphicFramePr>
            <a:graphicFrameLocks noChangeAspect="1"/>
          </p:cNvGraphicFramePr>
          <p:nvPr/>
        </p:nvGraphicFramePr>
        <p:xfrm>
          <a:off x="1619672" y="764704"/>
          <a:ext cx="735583" cy="504056"/>
        </p:xfrm>
        <a:graphic>
          <a:graphicData uri="http://schemas.openxmlformats.org/presentationml/2006/ole">
            <mc:AlternateContent xmlns:mc="http://schemas.openxmlformats.org/markup-compatibility/2006">
              <mc:Choice xmlns:v="urn:schemas-microsoft-com:vml" Requires="v">
                <p:oleObj spid="_x0000_s194578" name="Équation" r:id="rId3" imgW="241200" imgH="190440" progId="Equation.3">
                  <p:embed/>
                </p:oleObj>
              </mc:Choice>
              <mc:Fallback>
                <p:oleObj name="Équation" r:id="rId3" imgW="241200" imgH="1904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764704"/>
                        <a:ext cx="73558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960438" y="1700213"/>
          <a:ext cx="7167562" cy="831850"/>
        </p:xfrm>
        <a:graphic>
          <a:graphicData uri="http://schemas.openxmlformats.org/presentationml/2006/ole">
            <mc:AlternateContent xmlns:mc="http://schemas.openxmlformats.org/markup-compatibility/2006">
              <mc:Choice xmlns:v="urn:schemas-microsoft-com:vml" Requires="v">
                <p:oleObj spid="_x0000_s194579" name="Équation" r:id="rId5" imgW="2298600" imgH="266400" progId="Equation.3">
                  <p:embed/>
                </p:oleObj>
              </mc:Choice>
              <mc:Fallback>
                <p:oleObj name="Équation" r:id="rId5" imgW="2298600" imgH="266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438" y="1700213"/>
                        <a:ext cx="71675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7" name="Object 7"/>
          <p:cNvGraphicFramePr>
            <a:graphicFrameLocks noChangeAspect="1"/>
          </p:cNvGraphicFramePr>
          <p:nvPr/>
        </p:nvGraphicFramePr>
        <p:xfrm>
          <a:off x="3707904" y="3436345"/>
          <a:ext cx="2305050" cy="373062"/>
        </p:xfrm>
        <a:graphic>
          <a:graphicData uri="http://schemas.openxmlformats.org/presentationml/2006/ole">
            <mc:AlternateContent xmlns:mc="http://schemas.openxmlformats.org/markup-compatibility/2006">
              <mc:Choice xmlns:v="urn:schemas-microsoft-com:vml" Requires="v">
                <p:oleObj spid="_x0000_s194580" name="Équation" r:id="rId7" imgW="939600" imgH="203040" progId="Equation.3">
                  <p:embed/>
                </p:oleObj>
              </mc:Choice>
              <mc:Fallback>
                <p:oleObj name="Équation" r:id="rId7" imgW="939600" imgH="20304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3436345"/>
                        <a:ext cx="2305050" cy="37306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194568" name="Object 8"/>
          <p:cNvGraphicFramePr>
            <a:graphicFrameLocks noChangeAspect="1"/>
          </p:cNvGraphicFramePr>
          <p:nvPr/>
        </p:nvGraphicFramePr>
        <p:xfrm>
          <a:off x="1186830" y="3422898"/>
          <a:ext cx="2660650" cy="438150"/>
        </p:xfrm>
        <a:graphic>
          <a:graphicData uri="http://schemas.openxmlformats.org/presentationml/2006/ole">
            <mc:AlternateContent xmlns:mc="http://schemas.openxmlformats.org/markup-compatibility/2006">
              <mc:Choice xmlns:v="urn:schemas-microsoft-com:vml" Requires="v">
                <p:oleObj spid="_x0000_s194581" name="Équation" r:id="rId9" imgW="1371600" imgH="279360" progId="Equation.3">
                  <p:embed/>
                </p:oleObj>
              </mc:Choice>
              <mc:Fallback>
                <p:oleObj name="Équation" r:id="rId9" imgW="1371600" imgH="27936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6830" y="3422898"/>
                        <a:ext cx="2660650" cy="4381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9" name="Object 15"/>
          <p:cNvGraphicFramePr>
            <a:graphicFrameLocks noChangeAspect="1"/>
          </p:cNvGraphicFramePr>
          <p:nvPr/>
        </p:nvGraphicFramePr>
        <p:xfrm>
          <a:off x="2267744" y="2636912"/>
          <a:ext cx="1195387" cy="479425"/>
        </p:xfrm>
        <a:graphic>
          <a:graphicData uri="http://schemas.openxmlformats.org/presentationml/2006/ole">
            <mc:AlternateContent xmlns:mc="http://schemas.openxmlformats.org/markup-compatibility/2006">
              <mc:Choice xmlns:v="urn:schemas-microsoft-com:vml" Requires="v">
                <p:oleObj spid="_x0000_s194582" name="Equação" r:id="rId11" imgW="622080" imgH="304560" progId="Equation.3">
                  <p:embed/>
                </p:oleObj>
              </mc:Choice>
              <mc:Fallback>
                <p:oleObj name="Equação" r:id="rId11" imgW="622080" imgH="30456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2636912"/>
                        <a:ext cx="1195387" cy="479425"/>
                      </a:xfrm>
                      <a:prstGeom prst="rect">
                        <a:avLst/>
                      </a:prstGeom>
                      <a:solidFill>
                        <a:schemeClr val="bg1"/>
                      </a:solidFill>
                    </p:spPr>
                  </p:pic>
                </p:oleObj>
              </mc:Fallback>
            </mc:AlternateContent>
          </a:graphicData>
        </a:graphic>
      </p:graphicFrame>
      <p:sp>
        <p:nvSpPr>
          <p:cNvPr id="10" name="ZoneTexte 9"/>
          <p:cNvSpPr txBox="1"/>
          <p:nvPr/>
        </p:nvSpPr>
        <p:spPr>
          <a:xfrm>
            <a:off x="1040656" y="2756297"/>
            <a:ext cx="1174809" cy="369332"/>
          </a:xfrm>
          <a:prstGeom prst="rect">
            <a:avLst/>
          </a:prstGeom>
          <a:noFill/>
        </p:spPr>
        <p:txBody>
          <a:bodyPr wrap="none" rtlCol="0">
            <a:spAutoFit/>
          </a:bodyPr>
          <a:lstStyle/>
          <a:p>
            <a:r>
              <a:rPr lang="fr-FR" dirty="0" smtClean="0"/>
              <a:t>En posant:</a:t>
            </a:r>
            <a:endParaRPr lang="fr-FR" dirty="0"/>
          </a:p>
        </p:txBody>
      </p:sp>
      <p:sp>
        <p:nvSpPr>
          <p:cNvPr id="12" name="Flèche droite 11"/>
          <p:cNvSpPr/>
          <p:nvPr/>
        </p:nvSpPr>
        <p:spPr>
          <a:xfrm>
            <a:off x="3586009" y="2871156"/>
            <a:ext cx="576000" cy="18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4571" name="Object 11"/>
          <p:cNvGraphicFramePr>
            <a:graphicFrameLocks noChangeAspect="1"/>
          </p:cNvGraphicFramePr>
          <p:nvPr/>
        </p:nvGraphicFramePr>
        <p:xfrm>
          <a:off x="4325764" y="2636912"/>
          <a:ext cx="3630612" cy="660400"/>
        </p:xfrm>
        <a:graphic>
          <a:graphicData uri="http://schemas.openxmlformats.org/presentationml/2006/ole">
            <mc:AlternateContent xmlns:mc="http://schemas.openxmlformats.org/markup-compatibility/2006">
              <mc:Choice xmlns:v="urn:schemas-microsoft-com:vml" Requires="v">
                <p:oleObj spid="_x0000_s194583" name="Equação" r:id="rId13" imgW="1892160" imgH="419040" progId="Equation.3">
                  <p:embed/>
                </p:oleObj>
              </mc:Choice>
              <mc:Fallback>
                <p:oleObj name="Equação" r:id="rId13" imgW="1892160" imgH="41904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25764" y="2636912"/>
                        <a:ext cx="3630612" cy="66040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checkerboard(down)">
                                      <p:cBhvr>
                                        <p:cTn id="7" dur="1000"/>
                                        <p:tgtEl>
                                          <p:spTgt spid="224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188640"/>
            <a:ext cx="606749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fr-FR" sz="2000" b="1" dirty="0" smtClean="0">
                <a:solidFill>
                  <a:srgbClr val="0066FF"/>
                </a:solidFill>
              </a:rPr>
              <a:t>II.3- Mouvement et déformations d'une particule fluide</a:t>
            </a:r>
          </a:p>
        </p:txBody>
      </p:sp>
      <p:sp>
        <p:nvSpPr>
          <p:cNvPr id="4" name="Rectangle 3"/>
          <p:cNvSpPr/>
          <p:nvPr/>
        </p:nvSpPr>
        <p:spPr>
          <a:xfrm>
            <a:off x="467544" y="692696"/>
            <a:ext cx="8064896" cy="2169825"/>
          </a:xfrm>
          <a:prstGeom prst="rect">
            <a:avLst/>
          </a:prstGeom>
        </p:spPr>
        <p:txBody>
          <a:bodyPr wrap="square">
            <a:spAutoFit/>
          </a:bodyPr>
          <a:lstStyle/>
          <a:p>
            <a:pPr algn="just">
              <a:lnSpc>
                <a:spcPct val="150000"/>
              </a:lnSpc>
            </a:pPr>
            <a:r>
              <a:rPr lang="fr-FR" dirty="0" smtClean="0"/>
              <a:t>Au sein de l'écoulement, chaque particule fluide subit des changements de </a:t>
            </a:r>
            <a:r>
              <a:rPr lang="fr-FR" b="1" i="1" dirty="0" smtClean="0"/>
              <a:t>position</a:t>
            </a:r>
            <a:r>
              <a:rPr lang="fr-FR" dirty="0" smtClean="0"/>
              <a:t>, </a:t>
            </a:r>
            <a:r>
              <a:rPr lang="fr-FR" b="1" i="1" dirty="0" smtClean="0"/>
              <a:t>d'orientation</a:t>
            </a:r>
            <a:r>
              <a:rPr lang="fr-FR" dirty="0" smtClean="0"/>
              <a:t> et </a:t>
            </a:r>
            <a:r>
              <a:rPr lang="fr-FR" b="1" dirty="0" smtClean="0"/>
              <a:t>de </a:t>
            </a:r>
            <a:r>
              <a:rPr lang="fr-FR" b="1" i="1" dirty="0" smtClean="0"/>
              <a:t>forme</a:t>
            </a:r>
            <a:r>
              <a:rPr lang="fr-FR" dirty="0" smtClean="0"/>
              <a:t>. L'analyse de ces changements peut s'appuyer sur la comparaison des vitesses de deux points voisins appartenant à la même particule : considérons un point                     dont la vitesse est                                et un point</a:t>
            </a:r>
          </a:p>
          <a:p>
            <a:pPr algn="just">
              <a:lnSpc>
                <a:spcPct val="150000"/>
              </a:lnSpc>
            </a:pPr>
            <a:r>
              <a:rPr lang="fr-FR" dirty="0" smtClean="0"/>
              <a:t>                                        dont la vitesse est               </a:t>
            </a:r>
            <a:endParaRPr lang="fr-FR" dirty="0"/>
          </a:p>
        </p:txBody>
      </p:sp>
      <p:graphicFrame>
        <p:nvGraphicFramePr>
          <p:cNvPr id="13314" name="Object 2"/>
          <p:cNvGraphicFramePr>
            <a:graphicFrameLocks noChangeAspect="1"/>
          </p:cNvGraphicFramePr>
          <p:nvPr/>
        </p:nvGraphicFramePr>
        <p:xfrm>
          <a:off x="2555776" y="2047401"/>
          <a:ext cx="1080120" cy="360040"/>
        </p:xfrm>
        <a:graphic>
          <a:graphicData uri="http://schemas.openxmlformats.org/presentationml/2006/ole">
            <mc:AlternateContent xmlns:mc="http://schemas.openxmlformats.org/markup-compatibility/2006">
              <mc:Choice xmlns:v="urn:schemas-microsoft-com:vml" Requires="v">
                <p:oleObj spid="_x0000_s187406" name="Équation" r:id="rId3" imgW="355320" imgH="139680" progId="Equation.3">
                  <p:embed/>
                </p:oleObj>
              </mc:Choice>
              <mc:Fallback>
                <p:oleObj name="Équation" r:id="rId3" imgW="355320" imgH="139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047401"/>
                        <a:ext cx="1080120" cy="3600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3"/>
          <p:cNvGraphicFramePr>
            <a:graphicFrameLocks noChangeAspect="1"/>
          </p:cNvGraphicFramePr>
          <p:nvPr/>
        </p:nvGraphicFramePr>
        <p:xfrm>
          <a:off x="467544" y="2420888"/>
          <a:ext cx="2105124" cy="432048"/>
        </p:xfrm>
        <a:graphic>
          <a:graphicData uri="http://schemas.openxmlformats.org/presentationml/2006/ole">
            <mc:AlternateContent xmlns:mc="http://schemas.openxmlformats.org/markup-compatibility/2006">
              <mc:Choice xmlns:v="urn:schemas-microsoft-com:vml" Requires="v">
                <p:oleObj spid="_x0000_s187407" name="Équation" r:id="rId5" imgW="812520" imgH="139680" progId="Equation.3">
                  <p:embed/>
                </p:oleObj>
              </mc:Choice>
              <mc:Fallback>
                <p:oleObj name="Équation" r:id="rId5" imgW="812520" imgH="139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420888"/>
                        <a:ext cx="2105124" cy="43204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5364088" y="1844824"/>
          <a:ext cx="1440160" cy="594284"/>
        </p:xfrm>
        <a:graphic>
          <a:graphicData uri="http://schemas.openxmlformats.org/presentationml/2006/ole">
            <mc:AlternateContent xmlns:mc="http://schemas.openxmlformats.org/markup-compatibility/2006">
              <mc:Choice xmlns:v="urn:schemas-microsoft-com:vml" Requires="v">
                <p:oleObj spid="_x0000_s187408" name="Équation" r:id="rId7" imgW="419040" imgH="190440" progId="Equation.3">
                  <p:embed/>
                </p:oleObj>
              </mc:Choice>
              <mc:Fallback>
                <p:oleObj name="Équation" r:id="rId7" imgW="419040" imgH="1904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1844824"/>
                        <a:ext cx="1440160" cy="5942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448175" y="2293938"/>
          <a:ext cx="1616075" cy="601662"/>
        </p:xfrm>
        <a:graphic>
          <a:graphicData uri="http://schemas.openxmlformats.org/presentationml/2006/ole">
            <mc:AlternateContent xmlns:mc="http://schemas.openxmlformats.org/markup-compatibility/2006">
              <mc:Choice xmlns:v="urn:schemas-microsoft-com:vml" Requires="v">
                <p:oleObj spid="_x0000_s187409" name="Équation" r:id="rId9" imgW="495000" imgH="190440" progId="Equation.3">
                  <p:embed/>
                </p:oleObj>
              </mc:Choice>
              <mc:Fallback>
                <p:oleObj name="Équation" r:id="rId9" imgW="495000" imgH="1904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175" y="2293938"/>
                        <a:ext cx="1616075" cy="601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1520770" y="2956611"/>
          <a:ext cx="936104" cy="469216"/>
        </p:xfrm>
        <a:graphic>
          <a:graphicData uri="http://schemas.openxmlformats.org/presentationml/2006/ole">
            <mc:AlternateContent xmlns:mc="http://schemas.openxmlformats.org/markup-compatibility/2006">
              <mc:Choice xmlns:v="urn:schemas-microsoft-com:vml" Requires="v">
                <p:oleObj spid="_x0000_s187410" name="Équation" r:id="rId11" imgW="368280" imgH="164880" progId="Equation.3">
                  <p:embed/>
                </p:oleObj>
              </mc:Choice>
              <mc:Fallback>
                <p:oleObj name="Équation" r:id="rId11" imgW="368280" imgH="1648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0770" y="2956611"/>
                        <a:ext cx="936104" cy="469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ZoneTexte 12"/>
          <p:cNvSpPr txBox="1"/>
          <p:nvPr/>
        </p:nvSpPr>
        <p:spPr>
          <a:xfrm>
            <a:off x="611560" y="3068960"/>
            <a:ext cx="4047518" cy="369332"/>
          </a:xfrm>
          <a:prstGeom prst="rect">
            <a:avLst/>
          </a:prstGeom>
          <a:noFill/>
        </p:spPr>
        <p:txBody>
          <a:bodyPr wrap="none" rtlCol="0">
            <a:spAutoFit/>
          </a:bodyPr>
          <a:lstStyle/>
          <a:p>
            <a:r>
              <a:rPr lang="fr-FR" dirty="0" smtClean="0"/>
              <a:t>Posons                         on peut alors écrire </a:t>
            </a:r>
            <a:endParaRPr lang="fr-FR" dirty="0"/>
          </a:p>
        </p:txBody>
      </p:sp>
      <p:graphicFrame>
        <p:nvGraphicFramePr>
          <p:cNvPr id="8" name="Object 7"/>
          <p:cNvGraphicFramePr>
            <a:graphicFrameLocks noChangeAspect="1"/>
          </p:cNvGraphicFramePr>
          <p:nvPr/>
        </p:nvGraphicFramePr>
        <p:xfrm>
          <a:off x="769938" y="3554413"/>
          <a:ext cx="5299075" cy="810691"/>
        </p:xfrm>
        <a:graphic>
          <a:graphicData uri="http://schemas.openxmlformats.org/presentationml/2006/ole">
            <mc:AlternateContent xmlns:mc="http://schemas.openxmlformats.org/markup-compatibility/2006">
              <mc:Choice xmlns:v="urn:schemas-microsoft-com:vml" Requires="v">
                <p:oleObj spid="_x0000_s187411" name="Équation" r:id="rId13" imgW="1549080" imgH="253800" progId="Equation.3">
                  <p:embed/>
                </p:oleObj>
              </mc:Choice>
              <mc:Fallback>
                <p:oleObj name="Équation" r:id="rId13" imgW="1549080" imgH="2538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938" y="3554413"/>
                        <a:ext cx="5299075" cy="81069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Image 14" descr="http://res-nlp.univ-lemans.fr/NLP_C_M02_G02/res/fig_12_1.jpg"/>
          <p:cNvPicPr/>
          <p:nvPr/>
        </p:nvPicPr>
        <p:blipFill>
          <a:blip r:embed="rId15" cstate="print"/>
          <a:srcRect/>
          <a:stretch>
            <a:fillRect/>
          </a:stretch>
        </p:blipFill>
        <p:spPr bwMode="auto">
          <a:xfrm>
            <a:off x="6228184" y="2564904"/>
            <a:ext cx="2808312" cy="2366570"/>
          </a:xfrm>
          <a:prstGeom prst="rect">
            <a:avLst/>
          </a:prstGeom>
          <a:noFill/>
          <a:ln w="9525">
            <a:noFill/>
            <a:miter lim="800000"/>
            <a:headEnd/>
            <a:tailEnd/>
          </a:ln>
        </p:spPr>
      </p:pic>
      <p:sp>
        <p:nvSpPr>
          <p:cNvPr id="187404" name="Rectangle 12"/>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p:nvPr/>
        </p:nvSpPr>
        <p:spPr>
          <a:xfrm>
            <a:off x="683568" y="5042500"/>
            <a:ext cx="7920880" cy="1338828"/>
          </a:xfrm>
          <a:prstGeom prst="rect">
            <a:avLst/>
          </a:prstGeom>
        </p:spPr>
        <p:txBody>
          <a:bodyPr wrap="square">
            <a:spAutoFit/>
          </a:bodyPr>
          <a:lstStyle/>
          <a:p>
            <a:pPr>
              <a:lnSpc>
                <a:spcPct val="150000"/>
              </a:lnSpc>
            </a:pPr>
            <a:r>
              <a:rPr lang="fr-FR" dirty="0" smtClean="0"/>
              <a:t>Par simple projection sur les axes d'un repère cartésien, un développement limité au premier ordre permet d'expliciter chacune des trois composantes de la vitesse en  M’  avec notamment l'accroissement de vitesse par rapport à celle en  M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6095037"/>
            <a:ext cx="7704856" cy="646331"/>
          </a:xfrm>
          <a:prstGeom prst="rect">
            <a:avLst/>
          </a:prstGeom>
        </p:spPr>
        <p:txBody>
          <a:bodyPr wrap="square">
            <a:spAutoFit/>
          </a:bodyPr>
          <a:lstStyle/>
          <a:p>
            <a:r>
              <a:rPr lang="fr-FR" dirty="0" smtClean="0"/>
              <a:t>Toutes les informations concernant les déformations sont alors contenues dans les éléments de ce tenseur. Il convient donc d'identifier chacun de ces éléments.</a:t>
            </a:r>
            <a:endParaRPr lang="fr-FR" dirty="0"/>
          </a:p>
        </p:txBody>
      </p:sp>
      <p:graphicFrame>
        <p:nvGraphicFramePr>
          <p:cNvPr id="13314" name="Object 2"/>
          <p:cNvGraphicFramePr>
            <a:graphicFrameLocks noChangeAspect="1"/>
          </p:cNvGraphicFramePr>
          <p:nvPr/>
        </p:nvGraphicFramePr>
        <p:xfrm>
          <a:off x="251520" y="550420"/>
          <a:ext cx="3528392" cy="2662556"/>
        </p:xfrm>
        <a:graphic>
          <a:graphicData uri="http://schemas.openxmlformats.org/presentationml/2006/ole">
            <mc:AlternateContent xmlns:mc="http://schemas.openxmlformats.org/markup-compatibility/2006">
              <mc:Choice xmlns:v="urn:schemas-microsoft-com:vml" Requires="v">
                <p:oleObj spid="_x0000_s188430" name="Équation" r:id="rId3" imgW="1079280" imgH="723600" progId="Equation.3">
                  <p:embed/>
                </p:oleObj>
              </mc:Choice>
              <mc:Fallback>
                <p:oleObj name="Équation" r:id="rId3" imgW="1079280" imgH="723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0420"/>
                        <a:ext cx="3528392" cy="266255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19" name="Object 3"/>
          <p:cNvGraphicFramePr>
            <a:graphicFrameLocks noChangeAspect="1"/>
          </p:cNvGraphicFramePr>
          <p:nvPr/>
        </p:nvGraphicFramePr>
        <p:xfrm>
          <a:off x="3707904" y="1700808"/>
          <a:ext cx="648072" cy="432048"/>
        </p:xfrm>
        <a:graphic>
          <a:graphicData uri="http://schemas.openxmlformats.org/presentationml/2006/ole">
            <mc:AlternateContent xmlns:mc="http://schemas.openxmlformats.org/markup-compatibility/2006">
              <mc:Choice xmlns:v="urn:schemas-microsoft-com:vml" Requires="v">
                <p:oleObj spid="_x0000_s188431" name="Équation" r:id="rId5" imgW="139680" imgH="114120" progId="Equation.3">
                  <p:embed/>
                </p:oleObj>
              </mc:Choice>
              <mc:Fallback>
                <p:oleObj name="Équation" r:id="rId5" imgW="139680" imgH="1141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700808"/>
                        <a:ext cx="64807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0" name="Object 4"/>
          <p:cNvGraphicFramePr>
            <a:graphicFrameLocks noChangeAspect="1"/>
          </p:cNvGraphicFramePr>
          <p:nvPr/>
        </p:nvGraphicFramePr>
        <p:xfrm>
          <a:off x="4211960" y="573042"/>
          <a:ext cx="4840288" cy="3215998"/>
        </p:xfrm>
        <a:graphic>
          <a:graphicData uri="http://schemas.openxmlformats.org/presentationml/2006/ole">
            <mc:AlternateContent xmlns:mc="http://schemas.openxmlformats.org/markup-compatibility/2006">
              <mc:Choice xmlns:v="urn:schemas-microsoft-com:vml" Requires="v">
                <p:oleObj spid="_x0000_s188432" name="Équation" r:id="rId7" imgW="1447560" imgH="901440" progId="Equation.3">
                  <p:embed/>
                </p:oleObj>
              </mc:Choice>
              <mc:Fallback>
                <p:oleObj name="Équation" r:id="rId7" imgW="1447560" imgH="9014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573042"/>
                        <a:ext cx="4840288" cy="321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7"/>
          <p:cNvGraphicFramePr>
            <a:graphicFrameLocks noChangeAspect="1"/>
          </p:cNvGraphicFramePr>
          <p:nvPr/>
        </p:nvGraphicFramePr>
        <p:xfrm>
          <a:off x="1259632" y="3669408"/>
          <a:ext cx="5112568" cy="1809199"/>
        </p:xfrm>
        <a:graphic>
          <a:graphicData uri="http://schemas.openxmlformats.org/presentationml/2006/ole">
            <mc:AlternateContent xmlns:mc="http://schemas.openxmlformats.org/markup-compatibility/2006">
              <mc:Choice xmlns:v="urn:schemas-microsoft-com:vml" Requires="v">
                <p:oleObj spid="_x0000_s188433" name="Équation" r:id="rId9" imgW="888840" imgH="495000" progId="Equation.3">
                  <p:embed/>
                </p:oleObj>
              </mc:Choice>
              <mc:Fallback>
                <p:oleObj name="Équation" r:id="rId9" imgW="888840" imgH="4950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3669408"/>
                        <a:ext cx="5112568" cy="180919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ZoneTexte 9"/>
          <p:cNvSpPr txBox="1"/>
          <p:nvPr/>
        </p:nvSpPr>
        <p:spPr>
          <a:xfrm>
            <a:off x="755576" y="3851756"/>
            <a:ext cx="731290" cy="369332"/>
          </a:xfrm>
          <a:prstGeom prst="rect">
            <a:avLst/>
          </a:prstGeom>
          <a:noFill/>
        </p:spPr>
        <p:txBody>
          <a:bodyPr wrap="none" rtlCol="0">
            <a:spAutoFit/>
          </a:bodyPr>
          <a:lstStyle/>
          <a:p>
            <a:r>
              <a:rPr lang="fr-FR" dirty="0" smtClean="0"/>
              <a:t>Donc:</a:t>
            </a:r>
            <a:endParaRPr lang="fr-FR" dirty="0"/>
          </a:p>
        </p:txBody>
      </p:sp>
      <p:graphicFrame>
        <p:nvGraphicFramePr>
          <p:cNvPr id="188424" name="Object 8"/>
          <p:cNvGraphicFramePr>
            <a:graphicFrameLocks noChangeAspect="1"/>
          </p:cNvGraphicFramePr>
          <p:nvPr/>
        </p:nvGraphicFramePr>
        <p:xfrm>
          <a:off x="683568" y="5443855"/>
          <a:ext cx="2880320" cy="577433"/>
        </p:xfrm>
        <a:graphic>
          <a:graphicData uri="http://schemas.openxmlformats.org/presentationml/2006/ole">
            <mc:AlternateContent xmlns:mc="http://schemas.openxmlformats.org/markup-compatibility/2006">
              <mc:Choice xmlns:v="urn:schemas-microsoft-com:vml" Requires="v">
                <p:oleObj spid="_x0000_s188434" name="Équation" r:id="rId11" imgW="965160" imgH="190440" progId="Equation.3">
                  <p:embed/>
                </p:oleObj>
              </mc:Choice>
              <mc:Fallback>
                <p:oleObj name="Équation" r:id="rId11" imgW="965160" imgH="1904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5443855"/>
                        <a:ext cx="2880320" cy="57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88424"/>
                                        </p:tgtEl>
                                        <p:attrNameLst>
                                          <p:attrName>style.visibility</p:attrName>
                                        </p:attrNameLst>
                                      </p:cBhvr>
                                      <p:to>
                                        <p:strVal val="visible"/>
                                      </p:to>
                                    </p:set>
                                    <p:animEffect transition="in" filter="box(out)">
                                      <p:cBhvr>
                                        <p:cTn id="17" dur="500"/>
                                        <p:tgtEl>
                                          <p:spTgt spid="1884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611560" y="938917"/>
            <a:ext cx="77048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 typeface="Arial" pitchFamily="34" charset="0"/>
              <a:buChar char="•"/>
              <a:tabLst>
                <a:tab pos="101600" algn="l"/>
              </a:tabLst>
            </a:pPr>
            <a:r>
              <a:rPr kumimoji="0" lang="fr-FR" sz="2800" b="0" i="0" u="none" strike="noStrike" cap="none" normalizeH="0" baseline="0" dirty="0" smtClean="0">
                <a:ln>
                  <a:noFill/>
                </a:ln>
                <a:solidFill>
                  <a:srgbClr val="0000FF"/>
                </a:solidFill>
                <a:effectLst/>
                <a:ea typeface="Times New Roman" pitchFamily="18" charset="0"/>
                <a:cs typeface="Arial" pitchFamily="34" charset="0"/>
                <a:hlinkClick r:id="rId2"/>
              </a:rPr>
              <a:t> Introduction</a:t>
            </a:r>
            <a:endParaRPr kumimoji="0" lang="fr-FR"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Arial" pitchFamily="34" charset="0"/>
              <a:buChar char="•"/>
              <a:tabLst>
                <a:tab pos="101600" algn="l"/>
              </a:tabLst>
            </a:pPr>
            <a:r>
              <a:rPr kumimoji="0" lang="fr-FR" sz="2800" b="0" i="0" u="none" strike="noStrike" cap="none" normalizeH="0" baseline="0" dirty="0" smtClean="0">
                <a:ln>
                  <a:noFill/>
                </a:ln>
                <a:solidFill>
                  <a:srgbClr val="0000FF"/>
                </a:solidFill>
                <a:effectLst/>
                <a:ea typeface="Times New Roman" pitchFamily="18" charset="0"/>
                <a:cs typeface="Arial" pitchFamily="34" charset="0"/>
                <a:hlinkClick r:id="rId3"/>
              </a:rPr>
              <a:t> Principes fondamentaux</a:t>
            </a:r>
            <a:endParaRPr kumimoji="0" lang="fr-FR"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Arial" pitchFamily="34" charset="0"/>
              <a:buChar char="•"/>
              <a:tabLst>
                <a:tab pos="101600" algn="l"/>
              </a:tabLst>
            </a:pPr>
            <a:r>
              <a:rPr kumimoji="0" lang="fr-FR" sz="2800" b="0" i="0" u="none" strike="noStrike" cap="none" normalizeH="0" baseline="0" dirty="0" smtClean="0">
                <a:ln>
                  <a:noFill/>
                </a:ln>
                <a:solidFill>
                  <a:srgbClr val="0000FF"/>
                </a:solidFill>
                <a:effectLst/>
                <a:ea typeface="Times New Roman" pitchFamily="18" charset="0"/>
                <a:cs typeface="Arial" pitchFamily="34" charset="0"/>
                <a:hlinkClick r:id="rId4"/>
              </a:rPr>
              <a:t> Dynamique des fluides parfaits</a:t>
            </a:r>
            <a:endParaRPr kumimoji="0" lang="fr-FR" sz="2800" b="0" i="0" u="none" strike="noStrike" cap="none" normalizeH="0" baseline="0" dirty="0" smtClean="0">
              <a:ln>
                <a:noFill/>
              </a:ln>
              <a:solidFill>
                <a:srgbClr val="0000FF"/>
              </a:solidFill>
              <a:effectLst/>
              <a:ea typeface="Times New Roman" pitchFamily="18"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Arial" pitchFamily="34" charset="0"/>
              <a:buChar char="•"/>
              <a:tabLst>
                <a:tab pos="101600" algn="l"/>
              </a:tabLst>
            </a:pPr>
            <a:r>
              <a:rPr lang="fr-FR" sz="2800" dirty="0" smtClean="0">
                <a:solidFill>
                  <a:srgbClr val="0000FF"/>
                </a:solidFill>
                <a:ea typeface="Times New Roman" pitchFamily="18" charset="0"/>
                <a:cs typeface="Arial" pitchFamily="34" charset="0"/>
                <a:hlinkClick r:id="rId5"/>
              </a:rPr>
              <a:t> </a:t>
            </a:r>
            <a:r>
              <a:rPr kumimoji="0" lang="fr-FR" sz="2800" b="0" i="0" u="none" strike="noStrike" cap="none" normalizeH="0" baseline="0" dirty="0" smtClean="0">
                <a:ln>
                  <a:noFill/>
                </a:ln>
                <a:solidFill>
                  <a:srgbClr val="0000FF"/>
                </a:solidFill>
                <a:effectLst/>
                <a:ea typeface="Times New Roman" pitchFamily="18" charset="0"/>
                <a:cs typeface="Arial" pitchFamily="34" charset="0"/>
                <a:hlinkClick r:id="rId5"/>
              </a:rPr>
              <a:t>Dynamique des fluides réels</a:t>
            </a:r>
            <a:r>
              <a:rPr kumimoji="0" lang="fr-FR" sz="2800" b="0" i="0" u="none" strike="noStrike" cap="none" normalizeH="0" baseline="0" dirty="0" smtClean="0">
                <a:ln>
                  <a:noFill/>
                </a:ln>
                <a:solidFill>
                  <a:schemeClr val="tx1"/>
                </a:solidFill>
                <a:effectLst/>
                <a:cs typeface="Arial" pitchFamily="34" charset="0"/>
              </a:rPr>
              <a:t> </a:t>
            </a:r>
          </a:p>
        </p:txBody>
      </p:sp>
      <p:sp>
        <p:nvSpPr>
          <p:cNvPr id="3" name="ZoneTexte 2"/>
          <p:cNvSpPr txBox="1"/>
          <p:nvPr/>
        </p:nvSpPr>
        <p:spPr>
          <a:xfrm>
            <a:off x="665352" y="5570076"/>
            <a:ext cx="7939096" cy="523220"/>
          </a:xfrm>
          <a:prstGeom prst="rect">
            <a:avLst/>
          </a:prstGeom>
          <a:noFill/>
        </p:spPr>
        <p:txBody>
          <a:bodyPr wrap="none" rtlCol="0">
            <a:spAutoFit/>
          </a:bodyPr>
          <a:lstStyle/>
          <a:p>
            <a:pPr>
              <a:buFont typeface="Arial" pitchFamily="34" charset="0"/>
              <a:buChar char="•"/>
            </a:pPr>
            <a:r>
              <a:rPr lang="fr-FR" sz="2800" dirty="0" smtClean="0">
                <a:solidFill>
                  <a:srgbClr val="0000FF"/>
                </a:solidFill>
                <a:ea typeface="Times New Roman" pitchFamily="18" charset="0"/>
                <a:cs typeface="Arial" pitchFamily="34" charset="0"/>
                <a:hlinkClick r:id="rId5"/>
              </a:rPr>
              <a:t> Courbes   caractéristiques   du réseau de   conduites</a:t>
            </a:r>
            <a:endParaRPr lang="fr-FR" sz="2800" dirty="0">
              <a:solidFill>
                <a:srgbClr val="0000FF"/>
              </a:solidFill>
              <a:ea typeface="Times New Roman" pitchFamily="18" charset="0"/>
              <a:cs typeface="Arial" pitchFamily="34" charset="0"/>
              <a:hlinkClick r:id="rId5"/>
            </a:endParaRPr>
          </a:p>
        </p:txBody>
      </p:sp>
      <p:sp>
        <p:nvSpPr>
          <p:cNvPr id="4" name="Rectangle 1"/>
          <p:cNvSpPr>
            <a:spLocks noChangeArrowheads="1"/>
          </p:cNvSpPr>
          <p:nvPr/>
        </p:nvSpPr>
        <p:spPr bwMode="auto">
          <a:xfrm>
            <a:off x="611560" y="4705980"/>
            <a:ext cx="396666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lang="fr-FR" sz="2800" dirty="0" smtClean="0">
                <a:solidFill>
                  <a:srgbClr val="0000FF"/>
                </a:solidFill>
                <a:ea typeface="Times New Roman" pitchFamily="18" charset="0"/>
                <a:cs typeface="Arial" pitchFamily="34" charset="0"/>
                <a:hlinkClick r:id="rId5"/>
              </a:rPr>
              <a:t> Diagramme des énergies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920880" cy="1338828"/>
          </a:xfrm>
          <a:prstGeom prst="rect">
            <a:avLst/>
          </a:prstGeom>
        </p:spPr>
        <p:txBody>
          <a:bodyPr wrap="square">
            <a:spAutoFit/>
          </a:bodyPr>
          <a:lstStyle/>
          <a:p>
            <a:pPr>
              <a:lnSpc>
                <a:spcPct val="150000"/>
              </a:lnSpc>
            </a:pPr>
            <a:r>
              <a:rPr lang="fr-FR" dirty="0" smtClean="0"/>
              <a:t>Supposons que </a:t>
            </a:r>
            <a:r>
              <a:rPr lang="fr-FR" b="1" i="1" u="sng" dirty="0" smtClean="0"/>
              <a:t>seuls les éléments diagonaux du tenseur G soient non nuls </a:t>
            </a:r>
            <a:r>
              <a:rPr lang="fr-FR" dirty="0" smtClean="0"/>
              <a:t>et raisonnons, pour simplifier, à </a:t>
            </a:r>
            <a:r>
              <a:rPr lang="fr-FR" u="sng" dirty="0" smtClean="0"/>
              <a:t>deux dimensions </a:t>
            </a:r>
            <a:r>
              <a:rPr lang="fr-FR" dirty="0" smtClean="0"/>
              <a:t>(écoulement plan perpendiculaire à l'axe </a:t>
            </a:r>
            <a:r>
              <a:rPr lang="fr-FR" i="1" dirty="0" smtClean="0"/>
              <a:t>z</a:t>
            </a:r>
            <a:r>
              <a:rPr lang="fr-FR" dirty="0" smtClean="0"/>
              <a:t>). Une particule bidimensionnelle, rectangulaire, de surface </a:t>
            </a:r>
            <a:endParaRPr lang="fr-FR" dirty="0"/>
          </a:p>
        </p:txBody>
      </p:sp>
      <p:graphicFrame>
        <p:nvGraphicFramePr>
          <p:cNvPr id="189442" name="Object 2"/>
          <p:cNvGraphicFramePr>
            <a:graphicFrameLocks noChangeAspect="1"/>
          </p:cNvGraphicFramePr>
          <p:nvPr/>
        </p:nvGraphicFramePr>
        <p:xfrm>
          <a:off x="6732240" y="1412776"/>
          <a:ext cx="1063625" cy="388937"/>
        </p:xfrm>
        <a:graphic>
          <a:graphicData uri="http://schemas.openxmlformats.org/presentationml/2006/ole">
            <mc:AlternateContent xmlns:mc="http://schemas.openxmlformats.org/markup-compatibility/2006">
              <mc:Choice xmlns:v="urn:schemas-microsoft-com:vml" Requires="v">
                <p:oleObj spid="_x0000_s189451" name="Équation" r:id="rId3" imgW="368280" imgH="139680" progId="Equation.3">
                  <p:embed/>
                </p:oleObj>
              </mc:Choice>
              <mc:Fallback>
                <p:oleObj name="Équation" r:id="rId3" imgW="368280" imgH="139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412776"/>
                        <a:ext cx="10636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827584" y="4293096"/>
          <a:ext cx="6859588" cy="1152128"/>
        </p:xfrm>
        <a:graphic>
          <a:graphicData uri="http://schemas.openxmlformats.org/presentationml/2006/ole">
            <mc:AlternateContent xmlns:mc="http://schemas.openxmlformats.org/markup-compatibility/2006">
              <mc:Choice xmlns:v="urn:schemas-microsoft-com:vml" Requires="v">
                <p:oleObj spid="_x0000_s189452" name="Équation" r:id="rId5" imgW="2374560" imgH="469800" progId="Equation.3">
                  <p:embed/>
                </p:oleObj>
              </mc:Choice>
              <mc:Fallback>
                <p:oleObj name="Équation" r:id="rId5" imgW="237456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293096"/>
                        <a:ext cx="6859588" cy="1152128"/>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39552" y="44624"/>
            <a:ext cx="2434897" cy="369332"/>
          </a:xfrm>
          <a:prstGeom prst="rect">
            <a:avLst/>
          </a:prstGeom>
        </p:spPr>
        <p:txBody>
          <a:bodyPr wrap="none">
            <a:spAutoFit/>
          </a:bodyPr>
          <a:lstStyle/>
          <a:p>
            <a:r>
              <a:rPr lang="fr-FR" b="1" dirty="0" smtClean="0">
                <a:solidFill>
                  <a:schemeClr val="accent6">
                    <a:lumMod val="75000"/>
                  </a:schemeClr>
                </a:solidFill>
              </a:rPr>
              <a:t>A- Termes d'élongation </a:t>
            </a:r>
          </a:p>
        </p:txBody>
      </p:sp>
      <p:graphicFrame>
        <p:nvGraphicFramePr>
          <p:cNvPr id="189444" name="Object 4"/>
          <p:cNvGraphicFramePr>
            <a:graphicFrameLocks noChangeAspect="1"/>
          </p:cNvGraphicFramePr>
          <p:nvPr/>
        </p:nvGraphicFramePr>
        <p:xfrm>
          <a:off x="5316538" y="1916113"/>
          <a:ext cx="2112962" cy="2017712"/>
        </p:xfrm>
        <a:graphic>
          <a:graphicData uri="http://schemas.openxmlformats.org/presentationml/2006/ole">
            <mc:AlternateContent xmlns:mc="http://schemas.openxmlformats.org/markup-compatibility/2006">
              <mc:Choice xmlns:v="urn:schemas-microsoft-com:vml" Requires="v">
                <p:oleObj spid="_x0000_s189453" name="Équation" r:id="rId7" imgW="672840" imgH="876240" progId="Equation.3">
                  <p:embed/>
                </p:oleObj>
              </mc:Choice>
              <mc:Fallback>
                <p:oleObj name="Équation" r:id="rId7" imgW="672840" imgH="876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538" y="1916113"/>
                        <a:ext cx="2112962"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ZoneTexte 7"/>
          <p:cNvSpPr txBox="1"/>
          <p:nvPr/>
        </p:nvSpPr>
        <p:spPr>
          <a:xfrm>
            <a:off x="827584" y="5445224"/>
            <a:ext cx="7992888" cy="646331"/>
          </a:xfrm>
          <a:prstGeom prst="rect">
            <a:avLst/>
          </a:prstGeom>
          <a:noFill/>
        </p:spPr>
        <p:txBody>
          <a:bodyPr wrap="square" rtlCol="0">
            <a:spAutoFit/>
          </a:bodyPr>
          <a:lstStyle/>
          <a:p>
            <a:r>
              <a:rPr lang="fr-FR" dirty="0" smtClean="0">
                <a:solidFill>
                  <a:srgbClr val="00B050"/>
                </a:solidFill>
              </a:rPr>
              <a:t>La particule a globalement subi une </a:t>
            </a:r>
            <a:r>
              <a:rPr lang="fr-FR" b="1" u="sng" dirty="0" smtClean="0">
                <a:solidFill>
                  <a:srgbClr val="00B050"/>
                </a:solidFill>
              </a:rPr>
              <a:t>translation</a:t>
            </a:r>
            <a:r>
              <a:rPr lang="fr-FR" dirty="0" smtClean="0">
                <a:solidFill>
                  <a:srgbClr val="00B050"/>
                </a:solidFill>
              </a:rPr>
              <a:t>, qu’elle reste de forme rectangulaire mais présente une </a:t>
            </a:r>
            <a:r>
              <a:rPr lang="fr-FR" b="1" dirty="0" smtClean="0">
                <a:solidFill>
                  <a:srgbClr val="00B050"/>
                </a:solidFill>
              </a:rPr>
              <a:t>élongation</a:t>
            </a:r>
            <a:r>
              <a:rPr lang="fr-FR" dirty="0" smtClean="0">
                <a:solidFill>
                  <a:srgbClr val="00B050"/>
                </a:solidFill>
              </a:rPr>
              <a:t> (ou contraction) :</a:t>
            </a:r>
            <a:endParaRPr lang="fr-FR" dirty="0">
              <a:solidFill>
                <a:srgbClr val="00B050"/>
              </a:solidFill>
            </a:endParaRPr>
          </a:p>
        </p:txBody>
      </p:sp>
      <p:pic>
        <p:nvPicPr>
          <p:cNvPr id="189445" name="Picture 5"/>
          <p:cNvPicPr>
            <a:picLocks noChangeAspect="1" noChangeArrowheads="1"/>
          </p:cNvPicPr>
          <p:nvPr/>
        </p:nvPicPr>
        <p:blipFill>
          <a:blip r:embed="rId9" cstate="print"/>
          <a:srcRect/>
          <a:stretch>
            <a:fillRect/>
          </a:stretch>
        </p:blipFill>
        <p:spPr bwMode="auto">
          <a:xfrm>
            <a:off x="755576" y="1916832"/>
            <a:ext cx="3743325" cy="2286000"/>
          </a:xfrm>
          <a:prstGeom prst="rect">
            <a:avLst/>
          </a:prstGeom>
          <a:noFill/>
          <a:ln w="9525">
            <a:noFill/>
            <a:miter lim="800000"/>
            <a:headEnd/>
            <a:tailEnd/>
          </a:ln>
        </p:spPr>
      </p:pic>
      <p:graphicFrame>
        <p:nvGraphicFramePr>
          <p:cNvPr id="13314" name="Object 6"/>
          <p:cNvGraphicFramePr>
            <a:graphicFrameLocks noChangeAspect="1"/>
          </p:cNvGraphicFramePr>
          <p:nvPr/>
        </p:nvGraphicFramePr>
        <p:xfrm>
          <a:off x="1763688" y="6021288"/>
          <a:ext cx="6224116" cy="633685"/>
        </p:xfrm>
        <a:graphic>
          <a:graphicData uri="http://schemas.openxmlformats.org/presentationml/2006/ole">
            <mc:AlternateContent xmlns:mc="http://schemas.openxmlformats.org/markup-compatibility/2006">
              <mc:Choice xmlns:v="urn:schemas-microsoft-com:vml" Requires="v">
                <p:oleObj spid="_x0000_s189454" name="Équation" r:id="rId10" imgW="1663560" imgH="253800" progId="Equation.3">
                  <p:embed/>
                </p:oleObj>
              </mc:Choice>
              <mc:Fallback>
                <p:oleObj name="Équation" r:id="rId10" imgW="1663560" imgH="2538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688" y="6021288"/>
                        <a:ext cx="6224116" cy="6336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992888" cy="923330"/>
          </a:xfrm>
          <a:prstGeom prst="rect">
            <a:avLst/>
          </a:prstGeom>
        </p:spPr>
        <p:txBody>
          <a:bodyPr wrap="square">
            <a:spAutoFit/>
          </a:bodyPr>
          <a:lstStyle/>
          <a:p>
            <a:r>
              <a:rPr lang="fr-FR" b="1" dirty="0" smtClean="0"/>
              <a:t> </a:t>
            </a:r>
            <a:r>
              <a:rPr lang="fr-FR" dirty="0" smtClean="0"/>
              <a:t>Supposons maintenant que </a:t>
            </a:r>
            <a:r>
              <a:rPr lang="fr-FR" b="1" i="1" u="sng" dirty="0" smtClean="0"/>
              <a:t>seuls les éléments en dehors de la diagonale soient non nuls</a:t>
            </a:r>
            <a:r>
              <a:rPr lang="fr-FR" i="1" dirty="0" smtClean="0"/>
              <a:t> </a:t>
            </a:r>
            <a:r>
              <a:rPr lang="fr-FR" dirty="0" smtClean="0"/>
              <a:t>dans le tenseur G des taux de déformation, et raisonnons encore une fois à deux dimensions à partir d'une particule rectangulaire ABCD :</a:t>
            </a:r>
            <a:endParaRPr lang="fr-FR" dirty="0"/>
          </a:p>
        </p:txBody>
      </p:sp>
      <p:pic>
        <p:nvPicPr>
          <p:cNvPr id="3" name="Image 2" descr="http://res-nlp.univ-lemans.fr/NLP_C_M02_G02/res/fig_14.jpg"/>
          <p:cNvPicPr/>
          <p:nvPr/>
        </p:nvPicPr>
        <p:blipFill>
          <a:blip r:embed="rId3" cstate="print"/>
          <a:srcRect/>
          <a:stretch>
            <a:fillRect/>
          </a:stretch>
        </p:blipFill>
        <p:spPr bwMode="auto">
          <a:xfrm>
            <a:off x="827584" y="1412776"/>
            <a:ext cx="3744416" cy="2736304"/>
          </a:xfrm>
          <a:prstGeom prst="rect">
            <a:avLst/>
          </a:prstGeom>
          <a:noFill/>
          <a:ln w="9525">
            <a:noFill/>
            <a:miter lim="800000"/>
            <a:headEnd/>
            <a:tailEnd/>
          </a:ln>
        </p:spPr>
      </p:pic>
      <p:sp>
        <p:nvSpPr>
          <p:cNvPr id="4" name="Rectangle 3"/>
          <p:cNvSpPr/>
          <p:nvPr/>
        </p:nvSpPr>
        <p:spPr>
          <a:xfrm>
            <a:off x="467544" y="5013176"/>
            <a:ext cx="8604448" cy="2031325"/>
          </a:xfrm>
          <a:prstGeom prst="rect">
            <a:avLst/>
          </a:prstGeom>
        </p:spPr>
        <p:txBody>
          <a:bodyPr wrap="square">
            <a:spAutoFit/>
          </a:bodyPr>
          <a:lstStyle/>
          <a:p>
            <a:r>
              <a:rPr lang="fr-FR" dirty="0" smtClean="0"/>
              <a:t>Il apparaît clairement une modification des angles en plus de la translation globale déjà observée. Cette déformation peut se formaliser au moyen de deux angles  d</a:t>
            </a:r>
            <a:r>
              <a:rPr lang="fr-FR" dirty="0" smtClean="0">
                <a:sym typeface="Symbol"/>
              </a:rPr>
              <a:t></a:t>
            </a:r>
            <a:r>
              <a:rPr lang="fr-FR" dirty="0" smtClean="0"/>
              <a:t>  et </a:t>
            </a:r>
            <a:r>
              <a:rPr lang="fr-FR" dirty="0" smtClean="0">
                <a:sym typeface="Symbol"/>
              </a:rPr>
              <a:t>d.</a:t>
            </a:r>
          </a:p>
          <a:p>
            <a:endParaRPr lang="fr-FR" dirty="0" smtClean="0">
              <a:sym typeface="Symbol"/>
            </a:endParaRPr>
          </a:p>
          <a:p>
            <a:r>
              <a:rPr lang="fr-FR" dirty="0" smtClean="0">
                <a:sym typeface="Symbol"/>
              </a:rPr>
              <a:t>Si </a:t>
            </a:r>
            <a:r>
              <a:rPr lang="fr-FR" dirty="0" smtClean="0">
                <a:solidFill>
                  <a:srgbClr val="FF0000"/>
                </a:solidFill>
                <a:sym typeface="Symbol"/>
              </a:rPr>
              <a:t>d=d</a:t>
            </a:r>
            <a:r>
              <a:rPr lang="fr-FR" dirty="0" smtClean="0">
                <a:sym typeface="Symbol"/>
              </a:rPr>
              <a:t>  alors              le tenseur est symétrique : c’est une </a:t>
            </a:r>
            <a:r>
              <a:rPr lang="fr-FR" b="1" i="1" dirty="0" smtClean="0">
                <a:solidFill>
                  <a:srgbClr val="00B050"/>
                </a:solidFill>
                <a:sym typeface="Symbol"/>
              </a:rPr>
              <a:t>déformation angulaire pure</a:t>
            </a:r>
          </a:p>
          <a:p>
            <a:endParaRPr lang="fr-FR" dirty="0" smtClean="0">
              <a:sym typeface="Symbol"/>
            </a:endParaRPr>
          </a:p>
          <a:p>
            <a:r>
              <a:rPr lang="fr-FR" dirty="0" smtClean="0">
                <a:sym typeface="Symbol"/>
              </a:rPr>
              <a:t>Si </a:t>
            </a:r>
            <a:r>
              <a:rPr lang="fr-FR" dirty="0" smtClean="0">
                <a:solidFill>
                  <a:srgbClr val="FF0000"/>
                </a:solidFill>
                <a:sym typeface="Symbol"/>
              </a:rPr>
              <a:t>d=-d  </a:t>
            </a:r>
            <a:r>
              <a:rPr lang="fr-FR" dirty="0" smtClean="0">
                <a:sym typeface="Symbol"/>
              </a:rPr>
              <a:t>alors</a:t>
            </a:r>
            <a:r>
              <a:rPr lang="fr-FR" dirty="0" smtClean="0">
                <a:solidFill>
                  <a:srgbClr val="FF0000"/>
                </a:solidFill>
                <a:sym typeface="Symbol"/>
              </a:rPr>
              <a:t>                      </a:t>
            </a:r>
            <a:r>
              <a:rPr lang="fr-FR" dirty="0" smtClean="0">
                <a:sym typeface="Symbol"/>
              </a:rPr>
              <a:t> le tenseur est asymétrique: c’est </a:t>
            </a:r>
            <a:r>
              <a:rPr lang="fr-FR" b="1" i="1" dirty="0" smtClean="0">
                <a:solidFill>
                  <a:srgbClr val="00B050"/>
                </a:solidFill>
                <a:sym typeface="Symbol"/>
              </a:rPr>
              <a:t>une rotation pure</a:t>
            </a:r>
            <a:endParaRPr lang="fr-FR" b="1" i="1" dirty="0" smtClean="0">
              <a:solidFill>
                <a:srgbClr val="00B050"/>
              </a:solidFill>
            </a:endParaRPr>
          </a:p>
          <a:p>
            <a:r>
              <a:rPr lang="fr-FR" dirty="0" smtClean="0"/>
              <a:t> </a:t>
            </a:r>
            <a:endParaRPr lang="fr-FR" dirty="0"/>
          </a:p>
        </p:txBody>
      </p:sp>
      <p:sp>
        <p:nvSpPr>
          <p:cNvPr id="7" name="Rectangle 6"/>
          <p:cNvSpPr/>
          <p:nvPr/>
        </p:nvSpPr>
        <p:spPr>
          <a:xfrm>
            <a:off x="467544" y="116632"/>
            <a:ext cx="4681025" cy="369332"/>
          </a:xfrm>
          <a:prstGeom prst="rect">
            <a:avLst/>
          </a:prstGeom>
        </p:spPr>
        <p:txBody>
          <a:bodyPr wrap="none">
            <a:spAutoFit/>
          </a:bodyPr>
          <a:lstStyle/>
          <a:p>
            <a:r>
              <a:rPr lang="fr-FR" b="1" dirty="0" smtClean="0">
                <a:solidFill>
                  <a:schemeClr val="accent6">
                    <a:lumMod val="75000"/>
                  </a:schemeClr>
                </a:solidFill>
              </a:rPr>
              <a:t>B- Termes de déformation angulaire et rotation</a:t>
            </a:r>
          </a:p>
        </p:txBody>
      </p:sp>
      <p:graphicFrame>
        <p:nvGraphicFramePr>
          <p:cNvPr id="190468" name="Object 4"/>
          <p:cNvGraphicFramePr>
            <a:graphicFrameLocks noChangeAspect="1"/>
          </p:cNvGraphicFramePr>
          <p:nvPr/>
        </p:nvGraphicFramePr>
        <p:xfrm>
          <a:off x="5338763" y="1557338"/>
          <a:ext cx="2209800" cy="2403475"/>
        </p:xfrm>
        <a:graphic>
          <a:graphicData uri="http://schemas.openxmlformats.org/presentationml/2006/ole">
            <mc:AlternateContent xmlns:mc="http://schemas.openxmlformats.org/markup-compatibility/2006">
              <mc:Choice xmlns:v="urn:schemas-microsoft-com:vml" Requires="v">
                <p:oleObj spid="_x0000_s190476" name="Équation" r:id="rId4" imgW="723600" imgH="901440" progId="Equation.3">
                  <p:embed/>
                </p:oleObj>
              </mc:Choice>
              <mc:Fallback>
                <p:oleObj name="Équation" r:id="rId4" imgW="723600" imgH="9014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763" y="1557338"/>
                        <a:ext cx="22098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9" name="Object 5"/>
          <p:cNvGraphicFramePr>
            <a:graphicFrameLocks noChangeAspect="1"/>
          </p:cNvGraphicFramePr>
          <p:nvPr/>
        </p:nvGraphicFramePr>
        <p:xfrm>
          <a:off x="3347864" y="3933056"/>
          <a:ext cx="5688632" cy="1080517"/>
        </p:xfrm>
        <a:graphic>
          <a:graphicData uri="http://schemas.openxmlformats.org/presentationml/2006/ole">
            <mc:AlternateContent xmlns:mc="http://schemas.openxmlformats.org/markup-compatibility/2006">
              <mc:Choice xmlns:v="urn:schemas-microsoft-com:vml" Requires="v">
                <p:oleObj spid="_x0000_s190477" name="Équation" r:id="rId6" imgW="2374560" imgH="469800" progId="Equation.3">
                  <p:embed/>
                </p:oleObj>
              </mc:Choice>
              <mc:Fallback>
                <p:oleObj name="Équation" r:id="rId6" imgW="2374560" imgH="4698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3933056"/>
                        <a:ext cx="5688632" cy="1080517"/>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70" name="Object 6"/>
          <p:cNvGraphicFramePr>
            <a:graphicFrameLocks noChangeAspect="1"/>
          </p:cNvGraphicFramePr>
          <p:nvPr/>
        </p:nvGraphicFramePr>
        <p:xfrm>
          <a:off x="1967520" y="5757640"/>
          <a:ext cx="720080" cy="623887"/>
        </p:xfrm>
        <a:graphic>
          <a:graphicData uri="http://schemas.openxmlformats.org/presentationml/2006/ole">
            <mc:AlternateContent xmlns:mc="http://schemas.openxmlformats.org/markup-compatibility/2006">
              <mc:Choice xmlns:v="urn:schemas-microsoft-com:vml" Requires="v">
                <p:oleObj spid="_x0000_s190478" name="Équation" r:id="rId8" imgW="342720" imgH="253800" progId="Equation.3">
                  <p:embed/>
                </p:oleObj>
              </mc:Choice>
              <mc:Fallback>
                <p:oleObj name="Équation" r:id="rId8" imgW="342720" imgH="2538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520" y="5757640"/>
                        <a:ext cx="72008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71" name="Object 7"/>
          <p:cNvGraphicFramePr>
            <a:graphicFrameLocks noChangeAspect="1"/>
          </p:cNvGraphicFramePr>
          <p:nvPr/>
        </p:nvGraphicFramePr>
        <p:xfrm>
          <a:off x="2087152" y="6261696"/>
          <a:ext cx="936104" cy="668312"/>
        </p:xfrm>
        <a:graphic>
          <a:graphicData uri="http://schemas.openxmlformats.org/presentationml/2006/ole">
            <mc:AlternateContent xmlns:mc="http://schemas.openxmlformats.org/markup-compatibility/2006">
              <mc:Choice xmlns:v="urn:schemas-microsoft-com:vml" Requires="v">
                <p:oleObj spid="_x0000_s190479" name="Équation" r:id="rId10" imgW="393480" imgH="253800" progId="Equation.3">
                  <p:embed/>
                </p:oleObj>
              </mc:Choice>
              <mc:Fallback>
                <p:oleObj name="Équation" r:id="rId10" imgW="393480" imgH="253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7152" y="6261696"/>
                        <a:ext cx="936104" cy="6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56176" y="476672"/>
            <a:ext cx="1734770" cy="369332"/>
          </a:xfrm>
          <a:prstGeom prst="rect">
            <a:avLst/>
          </a:prstGeom>
        </p:spPr>
        <p:txBody>
          <a:bodyPr wrap="none">
            <a:spAutoFit/>
          </a:bodyPr>
          <a:lstStyle/>
          <a:p>
            <a:pPr lvl="0"/>
            <a:r>
              <a:rPr lang="fr-FR" dirty="0" smtClean="0"/>
              <a:t>angles opposés :</a:t>
            </a:r>
            <a:endParaRPr lang="fr-FR" dirty="0"/>
          </a:p>
        </p:txBody>
      </p:sp>
      <p:pic>
        <p:nvPicPr>
          <p:cNvPr id="8" name="Image 7" descr="http://res-nlp.univ-lemans.fr/NLP_C_M02_G02/res/fig_15.jpg"/>
          <p:cNvPicPr/>
          <p:nvPr/>
        </p:nvPicPr>
        <p:blipFill>
          <a:blip r:embed="rId3" cstate="print"/>
          <a:srcRect/>
          <a:stretch>
            <a:fillRect/>
          </a:stretch>
        </p:blipFill>
        <p:spPr bwMode="auto">
          <a:xfrm>
            <a:off x="539552" y="260648"/>
            <a:ext cx="5283845" cy="2802245"/>
          </a:xfrm>
          <a:prstGeom prst="rect">
            <a:avLst/>
          </a:prstGeom>
          <a:noFill/>
          <a:ln w="9525">
            <a:noFill/>
            <a:miter lim="800000"/>
            <a:headEnd/>
            <a:tailEnd/>
          </a:ln>
        </p:spPr>
      </p:pic>
      <p:graphicFrame>
        <p:nvGraphicFramePr>
          <p:cNvPr id="191491" name="Object 3"/>
          <p:cNvGraphicFramePr>
            <a:graphicFrameLocks noChangeAspect="1"/>
          </p:cNvGraphicFramePr>
          <p:nvPr/>
        </p:nvGraphicFramePr>
        <p:xfrm>
          <a:off x="5940152" y="1052736"/>
          <a:ext cx="2501453" cy="590798"/>
        </p:xfrm>
        <a:graphic>
          <a:graphicData uri="http://schemas.openxmlformats.org/presentationml/2006/ole">
            <mc:AlternateContent xmlns:mc="http://schemas.openxmlformats.org/markup-compatibility/2006">
              <mc:Choice xmlns:v="urn:schemas-microsoft-com:vml" Requires="v">
                <p:oleObj spid="_x0000_s191498" name="Équation" r:id="rId4" imgW="1002960" imgH="253800" progId="Equation.3">
                  <p:embed/>
                </p:oleObj>
              </mc:Choice>
              <mc:Fallback>
                <p:oleObj name="Équation" r:id="rId4" imgW="1002960" imgH="253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052736"/>
                        <a:ext cx="2501453" cy="59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395536" y="3429000"/>
            <a:ext cx="3096344" cy="2585323"/>
          </a:xfrm>
          <a:prstGeom prst="rect">
            <a:avLst/>
          </a:prstGeom>
        </p:spPr>
        <p:txBody>
          <a:bodyPr wrap="square">
            <a:spAutoFit/>
          </a:bodyPr>
          <a:lstStyle/>
          <a:p>
            <a:pPr>
              <a:lnSpc>
                <a:spcPct val="150000"/>
              </a:lnSpc>
            </a:pPr>
            <a:r>
              <a:rPr lang="fr-FR" dirty="0" smtClean="0"/>
              <a:t>Résumé de l'ensemble des déplacements et déformations caractérisés par le tenseur           qu'une particule fluide subit simultanément au sein d'un écoulement.</a:t>
            </a:r>
          </a:p>
        </p:txBody>
      </p:sp>
      <p:pic>
        <p:nvPicPr>
          <p:cNvPr id="12" name="Image 11" descr="http://res-nlp.univ-lemans.fr/NLP_C_M02_G02/res/fig_16_1.jpg">
            <a:hlinkClick r:id="rId6" tgtFrame="&quot;_self&quot;" tooltip="&quot;Cliquez pour agrandir (nouvelle fenêtre)&quot;"/>
          </p:cNvPr>
          <p:cNvPicPr/>
          <p:nvPr/>
        </p:nvPicPr>
        <p:blipFill>
          <a:blip r:embed="rId7" cstate="print"/>
          <a:srcRect/>
          <a:stretch>
            <a:fillRect/>
          </a:stretch>
        </p:blipFill>
        <p:spPr bwMode="auto">
          <a:xfrm>
            <a:off x="3419872" y="3234561"/>
            <a:ext cx="5724128" cy="3578815"/>
          </a:xfrm>
          <a:prstGeom prst="rect">
            <a:avLst/>
          </a:prstGeom>
          <a:noFill/>
          <a:ln w="9525">
            <a:noFill/>
            <a:miter lim="800000"/>
            <a:headEnd/>
            <a:tailEnd/>
          </a:ln>
        </p:spPr>
      </p:pic>
      <p:graphicFrame>
        <p:nvGraphicFramePr>
          <p:cNvPr id="191495" name="Object 7"/>
          <p:cNvGraphicFramePr>
            <a:graphicFrameLocks noChangeAspect="1"/>
          </p:cNvGraphicFramePr>
          <p:nvPr/>
        </p:nvGraphicFramePr>
        <p:xfrm>
          <a:off x="2947483" y="4247982"/>
          <a:ext cx="360040" cy="442913"/>
        </p:xfrm>
        <a:graphic>
          <a:graphicData uri="http://schemas.openxmlformats.org/presentationml/2006/ole">
            <mc:AlternateContent xmlns:mc="http://schemas.openxmlformats.org/markup-compatibility/2006">
              <mc:Choice xmlns:v="urn:schemas-microsoft-com:vml" Requires="v">
                <p:oleObj spid="_x0000_s191499" name="Équation" r:id="rId8" imgW="114120" imgH="190440" progId="Equation.3">
                  <p:embed/>
                </p:oleObj>
              </mc:Choice>
              <mc:Fallback>
                <p:oleObj name="Équation" r:id="rId8" imgW="114120" imgH="1904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7483" y="4247982"/>
                        <a:ext cx="36004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Connecteur droit 14"/>
          <p:cNvCxnSpPr/>
          <p:nvPr/>
        </p:nvCxnSpPr>
        <p:spPr>
          <a:xfrm>
            <a:off x="0" y="3212976"/>
            <a:ext cx="9144000" cy="7200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2000"/>
                                        <p:tgtEl>
                                          <p:spTgt spid="11"/>
                                        </p:tgtEl>
                                      </p:cBhvr>
                                    </p:animEffect>
                                  </p:childTnLst>
                                </p:cTn>
                              </p:par>
                            </p:childTnLst>
                          </p:cTn>
                        </p:par>
                        <p:par>
                          <p:cTn id="13" fill="hold">
                            <p:stCondLst>
                              <p:cond delay="2000"/>
                            </p:stCondLst>
                            <p:childTnLst>
                              <p:par>
                                <p:cTn id="14" presetID="5"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dow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nodeType="clickEffect">
                                  <p:stCondLst>
                                    <p:cond delay="0"/>
                                  </p:stCondLst>
                                  <p:childTnLst>
                                    <p:set>
                                      <p:cBhvr>
                                        <p:cTn id="20" dur="1" fill="hold">
                                          <p:stCondLst>
                                            <p:cond delay="0"/>
                                          </p:stCondLst>
                                        </p:cTn>
                                        <p:tgtEl>
                                          <p:spTgt spid="191495"/>
                                        </p:tgtEl>
                                        <p:attrNameLst>
                                          <p:attrName>style.visibility</p:attrName>
                                        </p:attrNameLst>
                                      </p:cBhvr>
                                      <p:to>
                                        <p:strVal val="visible"/>
                                      </p:to>
                                    </p:set>
                                    <p:animEffect transition="in" filter="checkerboard(down)">
                                      <p:cBhvr>
                                        <p:cTn id="21" dur="2000"/>
                                        <p:tgtEl>
                                          <p:spTgt spid="19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0" name="Object 2"/>
          <p:cNvGraphicFramePr>
            <a:graphicFrameLocks noChangeAspect="1"/>
          </p:cNvGraphicFramePr>
          <p:nvPr/>
        </p:nvGraphicFramePr>
        <p:xfrm>
          <a:off x="495300" y="598488"/>
          <a:ext cx="7437438" cy="6097587"/>
        </p:xfrm>
        <a:graphic>
          <a:graphicData uri="http://schemas.openxmlformats.org/presentationml/2006/ole">
            <mc:AlternateContent xmlns:mc="http://schemas.openxmlformats.org/markup-compatibility/2006">
              <mc:Choice xmlns:v="urn:schemas-microsoft-com:vml" Requires="v">
                <p:oleObj spid="_x0000_s396292" name="Équation" r:id="rId3" imgW="2857320" imgH="2400120" progId="Equation.3">
                  <p:embed/>
                </p:oleObj>
              </mc:Choice>
              <mc:Fallback>
                <p:oleObj name="Équation" r:id="rId3" imgW="2857320" imgH="2400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598488"/>
                        <a:ext cx="7437438" cy="609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e 10"/>
          <p:cNvGrpSpPr/>
          <p:nvPr/>
        </p:nvGrpSpPr>
        <p:grpSpPr>
          <a:xfrm>
            <a:off x="3237157" y="43563"/>
            <a:ext cx="3555127" cy="2551127"/>
            <a:chOff x="3069730" y="188640"/>
            <a:chExt cx="3555127" cy="2551127"/>
          </a:xfrm>
        </p:grpSpPr>
        <p:sp>
          <p:nvSpPr>
            <p:cNvPr id="6" name="Forme libre 5"/>
            <p:cNvSpPr/>
            <p:nvPr/>
          </p:nvSpPr>
          <p:spPr>
            <a:xfrm>
              <a:off x="3069730" y="839956"/>
              <a:ext cx="3555127" cy="1899811"/>
            </a:xfrm>
            <a:custGeom>
              <a:avLst/>
              <a:gdLst>
                <a:gd name="connsiteX0" fmla="*/ 3442447 w 3555127"/>
                <a:gd name="connsiteY0" fmla="*/ 1869142 h 1899811"/>
                <a:gd name="connsiteX1" fmla="*/ 3482788 w 3555127"/>
                <a:gd name="connsiteY1" fmla="*/ 1788459 h 1899811"/>
                <a:gd name="connsiteX2" fmla="*/ 3523129 w 3555127"/>
                <a:gd name="connsiteY2" fmla="*/ 1707777 h 1899811"/>
                <a:gd name="connsiteX3" fmla="*/ 3536576 w 3555127"/>
                <a:gd name="connsiteY3" fmla="*/ 1613647 h 1899811"/>
                <a:gd name="connsiteX4" fmla="*/ 3550023 w 3555127"/>
                <a:gd name="connsiteY4" fmla="*/ 1546412 h 1899811"/>
                <a:gd name="connsiteX5" fmla="*/ 3482788 w 3555127"/>
                <a:gd name="connsiteY5" fmla="*/ 1371600 h 1899811"/>
                <a:gd name="connsiteX6" fmla="*/ 3402105 w 3555127"/>
                <a:gd name="connsiteY6" fmla="*/ 1358153 h 1899811"/>
                <a:gd name="connsiteX7" fmla="*/ 3307976 w 3555127"/>
                <a:gd name="connsiteY7" fmla="*/ 1331259 h 1899811"/>
                <a:gd name="connsiteX8" fmla="*/ 2985247 w 3555127"/>
                <a:gd name="connsiteY8" fmla="*/ 1304365 h 1899811"/>
                <a:gd name="connsiteX9" fmla="*/ 2918011 w 3555127"/>
                <a:gd name="connsiteY9" fmla="*/ 1290918 h 1899811"/>
                <a:gd name="connsiteX10" fmla="*/ 2837329 w 3555127"/>
                <a:gd name="connsiteY10" fmla="*/ 1264024 h 1899811"/>
                <a:gd name="connsiteX11" fmla="*/ 2729752 w 3555127"/>
                <a:gd name="connsiteY11" fmla="*/ 1210236 h 1899811"/>
                <a:gd name="connsiteX12" fmla="*/ 2675964 w 3555127"/>
                <a:gd name="connsiteY12" fmla="*/ 1196789 h 1899811"/>
                <a:gd name="connsiteX13" fmla="*/ 2568388 w 3555127"/>
                <a:gd name="connsiteY13" fmla="*/ 1156447 h 1899811"/>
                <a:gd name="connsiteX14" fmla="*/ 2528047 w 3555127"/>
                <a:gd name="connsiteY14" fmla="*/ 1129553 h 1899811"/>
                <a:gd name="connsiteX15" fmla="*/ 2420470 w 3555127"/>
                <a:gd name="connsiteY15" fmla="*/ 1089212 h 1899811"/>
                <a:gd name="connsiteX16" fmla="*/ 2312894 w 3555127"/>
                <a:gd name="connsiteY16" fmla="*/ 1008530 h 1899811"/>
                <a:gd name="connsiteX17" fmla="*/ 2272552 w 3555127"/>
                <a:gd name="connsiteY17" fmla="*/ 981636 h 1899811"/>
                <a:gd name="connsiteX18" fmla="*/ 2178423 w 3555127"/>
                <a:gd name="connsiteY18" fmla="*/ 914400 h 1899811"/>
                <a:gd name="connsiteX19" fmla="*/ 2097741 w 3555127"/>
                <a:gd name="connsiteY19" fmla="*/ 887506 h 1899811"/>
                <a:gd name="connsiteX20" fmla="*/ 2057400 w 3555127"/>
                <a:gd name="connsiteY20" fmla="*/ 860612 h 1899811"/>
                <a:gd name="connsiteX21" fmla="*/ 2003611 w 3555127"/>
                <a:gd name="connsiteY21" fmla="*/ 847165 h 1899811"/>
                <a:gd name="connsiteX22" fmla="*/ 1963270 w 3555127"/>
                <a:gd name="connsiteY22" fmla="*/ 833718 h 1899811"/>
                <a:gd name="connsiteX23" fmla="*/ 1882588 w 3555127"/>
                <a:gd name="connsiteY23" fmla="*/ 739589 h 1899811"/>
                <a:gd name="connsiteX24" fmla="*/ 1855694 w 3555127"/>
                <a:gd name="connsiteY24" fmla="*/ 699247 h 1899811"/>
                <a:gd name="connsiteX25" fmla="*/ 1775011 w 3555127"/>
                <a:gd name="connsiteY25" fmla="*/ 672353 h 1899811"/>
                <a:gd name="connsiteX26" fmla="*/ 1532964 w 3555127"/>
                <a:gd name="connsiteY26" fmla="*/ 645459 h 1899811"/>
                <a:gd name="connsiteX27" fmla="*/ 1479176 w 3555127"/>
                <a:gd name="connsiteY27" fmla="*/ 632012 h 1899811"/>
                <a:gd name="connsiteX28" fmla="*/ 1290917 w 3555127"/>
                <a:gd name="connsiteY28" fmla="*/ 605118 h 1899811"/>
                <a:gd name="connsiteX29" fmla="*/ 1169894 w 3555127"/>
                <a:gd name="connsiteY29" fmla="*/ 524436 h 1899811"/>
                <a:gd name="connsiteX30" fmla="*/ 1129552 w 3555127"/>
                <a:gd name="connsiteY30" fmla="*/ 510989 h 1899811"/>
                <a:gd name="connsiteX31" fmla="*/ 1021976 w 3555127"/>
                <a:gd name="connsiteY31" fmla="*/ 470647 h 1899811"/>
                <a:gd name="connsiteX32" fmla="*/ 927847 w 3555127"/>
                <a:gd name="connsiteY32" fmla="*/ 403412 h 1899811"/>
                <a:gd name="connsiteX33" fmla="*/ 847164 w 3555127"/>
                <a:gd name="connsiteY33" fmla="*/ 309283 h 1899811"/>
                <a:gd name="connsiteX34" fmla="*/ 779929 w 3555127"/>
                <a:gd name="connsiteY34" fmla="*/ 268942 h 1899811"/>
                <a:gd name="connsiteX35" fmla="*/ 699247 w 3555127"/>
                <a:gd name="connsiteY35" fmla="*/ 215153 h 1899811"/>
                <a:gd name="connsiteX36" fmla="*/ 672352 w 3555127"/>
                <a:gd name="connsiteY36" fmla="*/ 188259 h 1899811"/>
                <a:gd name="connsiteX37" fmla="*/ 578223 w 3555127"/>
                <a:gd name="connsiteY37" fmla="*/ 161365 h 1899811"/>
                <a:gd name="connsiteX38" fmla="*/ 537882 w 3555127"/>
                <a:gd name="connsiteY38" fmla="*/ 134471 h 1899811"/>
                <a:gd name="connsiteX39" fmla="*/ 457200 w 3555127"/>
                <a:gd name="connsiteY39" fmla="*/ 53789 h 1899811"/>
                <a:gd name="connsiteX40" fmla="*/ 322729 w 3555127"/>
                <a:gd name="connsiteY40" fmla="*/ 13447 h 1899811"/>
                <a:gd name="connsiteX41" fmla="*/ 201705 w 3555127"/>
                <a:gd name="connsiteY41" fmla="*/ 0 h 1899811"/>
                <a:gd name="connsiteX42" fmla="*/ 174811 w 3555127"/>
                <a:gd name="connsiteY42" fmla="*/ 26895 h 1899811"/>
                <a:gd name="connsiteX43" fmla="*/ 147917 w 3555127"/>
                <a:gd name="connsiteY43" fmla="*/ 67236 h 1899811"/>
                <a:gd name="connsiteX44" fmla="*/ 94129 w 3555127"/>
                <a:gd name="connsiteY44" fmla="*/ 80683 h 1899811"/>
                <a:gd name="connsiteX45" fmla="*/ 13447 w 3555127"/>
                <a:gd name="connsiteY45" fmla="*/ 107577 h 1899811"/>
                <a:gd name="connsiteX46" fmla="*/ 0 w 3555127"/>
                <a:gd name="connsiteY46" fmla="*/ 147918 h 1899811"/>
                <a:gd name="connsiteX47" fmla="*/ 13447 w 3555127"/>
                <a:gd name="connsiteY47" fmla="*/ 188259 h 1899811"/>
                <a:gd name="connsiteX48" fmla="*/ 67235 w 3555127"/>
                <a:gd name="connsiteY48" fmla="*/ 255495 h 1899811"/>
                <a:gd name="connsiteX49" fmla="*/ 121023 w 3555127"/>
                <a:gd name="connsiteY49" fmla="*/ 376518 h 1899811"/>
                <a:gd name="connsiteX50" fmla="*/ 134470 w 3555127"/>
                <a:gd name="connsiteY50" fmla="*/ 416859 h 1899811"/>
                <a:gd name="connsiteX51" fmla="*/ 188258 w 3555127"/>
                <a:gd name="connsiteY51" fmla="*/ 484095 h 1899811"/>
                <a:gd name="connsiteX52" fmla="*/ 349623 w 3555127"/>
                <a:gd name="connsiteY52" fmla="*/ 510989 h 1899811"/>
                <a:gd name="connsiteX53" fmla="*/ 578223 w 3555127"/>
                <a:gd name="connsiteY53" fmla="*/ 524436 h 1899811"/>
                <a:gd name="connsiteX54" fmla="*/ 672352 w 3555127"/>
                <a:gd name="connsiteY54" fmla="*/ 537883 h 1899811"/>
                <a:gd name="connsiteX55" fmla="*/ 927847 w 3555127"/>
                <a:gd name="connsiteY55" fmla="*/ 551330 h 1899811"/>
                <a:gd name="connsiteX56" fmla="*/ 968188 w 3555127"/>
                <a:gd name="connsiteY56" fmla="*/ 578224 h 1899811"/>
                <a:gd name="connsiteX57" fmla="*/ 1062317 w 3555127"/>
                <a:gd name="connsiteY57" fmla="*/ 672353 h 1899811"/>
                <a:gd name="connsiteX58" fmla="*/ 1089211 w 3555127"/>
                <a:gd name="connsiteY58" fmla="*/ 712695 h 1899811"/>
                <a:gd name="connsiteX59" fmla="*/ 1129552 w 3555127"/>
                <a:gd name="connsiteY59" fmla="*/ 739589 h 1899811"/>
                <a:gd name="connsiteX60" fmla="*/ 1250576 w 3555127"/>
                <a:gd name="connsiteY60" fmla="*/ 860612 h 1899811"/>
                <a:gd name="connsiteX61" fmla="*/ 1277470 w 3555127"/>
                <a:gd name="connsiteY61" fmla="*/ 900953 h 1899811"/>
                <a:gd name="connsiteX62" fmla="*/ 1317811 w 3555127"/>
                <a:gd name="connsiteY62" fmla="*/ 927847 h 1899811"/>
                <a:gd name="connsiteX63" fmla="*/ 1371600 w 3555127"/>
                <a:gd name="connsiteY63" fmla="*/ 981636 h 1899811"/>
                <a:gd name="connsiteX64" fmla="*/ 1411941 w 3555127"/>
                <a:gd name="connsiteY64" fmla="*/ 1035424 h 1899811"/>
                <a:gd name="connsiteX65" fmla="*/ 1532964 w 3555127"/>
                <a:gd name="connsiteY65" fmla="*/ 1102659 h 1899811"/>
                <a:gd name="connsiteX66" fmla="*/ 1573305 w 3555127"/>
                <a:gd name="connsiteY66" fmla="*/ 1129553 h 1899811"/>
                <a:gd name="connsiteX67" fmla="*/ 1600200 w 3555127"/>
                <a:gd name="connsiteY67" fmla="*/ 1156447 h 1899811"/>
                <a:gd name="connsiteX68" fmla="*/ 1788458 w 3555127"/>
                <a:gd name="connsiteY68" fmla="*/ 1183342 h 1899811"/>
                <a:gd name="connsiteX69" fmla="*/ 1976717 w 3555127"/>
                <a:gd name="connsiteY69" fmla="*/ 1210236 h 1899811"/>
                <a:gd name="connsiteX70" fmla="*/ 2057400 w 3555127"/>
                <a:gd name="connsiteY70" fmla="*/ 1237130 h 1899811"/>
                <a:gd name="connsiteX71" fmla="*/ 2218764 w 3555127"/>
                <a:gd name="connsiteY71" fmla="*/ 1250577 h 1899811"/>
                <a:gd name="connsiteX72" fmla="*/ 2407023 w 3555127"/>
                <a:gd name="connsiteY72" fmla="*/ 1264024 h 1899811"/>
                <a:gd name="connsiteX73" fmla="*/ 2474258 w 3555127"/>
                <a:gd name="connsiteY73" fmla="*/ 1344706 h 1899811"/>
                <a:gd name="connsiteX74" fmla="*/ 2528047 w 3555127"/>
                <a:gd name="connsiteY74" fmla="*/ 1411942 h 1899811"/>
                <a:gd name="connsiteX75" fmla="*/ 2622176 w 3555127"/>
                <a:gd name="connsiteY75" fmla="*/ 1425389 h 1899811"/>
                <a:gd name="connsiteX76" fmla="*/ 2702858 w 3555127"/>
                <a:gd name="connsiteY76" fmla="*/ 1452283 h 1899811"/>
                <a:gd name="connsiteX77" fmla="*/ 2783541 w 3555127"/>
                <a:gd name="connsiteY77" fmla="*/ 1506071 h 1899811"/>
                <a:gd name="connsiteX78" fmla="*/ 2823882 w 3555127"/>
                <a:gd name="connsiteY78" fmla="*/ 1519518 h 1899811"/>
                <a:gd name="connsiteX79" fmla="*/ 2864223 w 3555127"/>
                <a:gd name="connsiteY79" fmla="*/ 1546412 h 1899811"/>
                <a:gd name="connsiteX80" fmla="*/ 2918011 w 3555127"/>
                <a:gd name="connsiteY80" fmla="*/ 1586753 h 1899811"/>
                <a:gd name="connsiteX81" fmla="*/ 2971800 w 3555127"/>
                <a:gd name="connsiteY81" fmla="*/ 1600200 h 1899811"/>
                <a:gd name="connsiteX82" fmla="*/ 3012141 w 3555127"/>
                <a:gd name="connsiteY82" fmla="*/ 1613647 h 1899811"/>
                <a:gd name="connsiteX83" fmla="*/ 3092823 w 3555127"/>
                <a:gd name="connsiteY83" fmla="*/ 1667436 h 1899811"/>
                <a:gd name="connsiteX84" fmla="*/ 3173505 w 3555127"/>
                <a:gd name="connsiteY84" fmla="*/ 1721224 h 1899811"/>
                <a:gd name="connsiteX85" fmla="*/ 3200400 w 3555127"/>
                <a:gd name="connsiteY85" fmla="*/ 1748118 h 1899811"/>
                <a:gd name="connsiteX86" fmla="*/ 3240741 w 3555127"/>
                <a:gd name="connsiteY86" fmla="*/ 1761565 h 1899811"/>
                <a:gd name="connsiteX87" fmla="*/ 3321423 w 3555127"/>
                <a:gd name="connsiteY87" fmla="*/ 1801906 h 1899811"/>
                <a:gd name="connsiteX88" fmla="*/ 3402105 w 3555127"/>
                <a:gd name="connsiteY88" fmla="*/ 1842247 h 1899811"/>
                <a:gd name="connsiteX89" fmla="*/ 3442447 w 3555127"/>
                <a:gd name="connsiteY89" fmla="*/ 1869142 h 18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55127" h="1899811">
                  <a:moveTo>
                    <a:pt x="3442447" y="1869142"/>
                  </a:moveTo>
                  <a:cubicBezTo>
                    <a:pt x="3455894" y="1860177"/>
                    <a:pt x="3427112" y="1899811"/>
                    <a:pt x="3482788" y="1788459"/>
                  </a:cubicBezTo>
                  <a:cubicBezTo>
                    <a:pt x="3534923" y="1684189"/>
                    <a:pt x="3489330" y="1809175"/>
                    <a:pt x="3523129" y="1707777"/>
                  </a:cubicBezTo>
                  <a:cubicBezTo>
                    <a:pt x="3527611" y="1676400"/>
                    <a:pt x="3531365" y="1644911"/>
                    <a:pt x="3536576" y="1613647"/>
                  </a:cubicBezTo>
                  <a:cubicBezTo>
                    <a:pt x="3540333" y="1591102"/>
                    <a:pt x="3550023" y="1569268"/>
                    <a:pt x="3550023" y="1546412"/>
                  </a:cubicBezTo>
                  <a:cubicBezTo>
                    <a:pt x="3550023" y="1474336"/>
                    <a:pt x="3555127" y="1407770"/>
                    <a:pt x="3482788" y="1371600"/>
                  </a:cubicBezTo>
                  <a:cubicBezTo>
                    <a:pt x="3458401" y="1359407"/>
                    <a:pt x="3428999" y="1362635"/>
                    <a:pt x="3402105" y="1358153"/>
                  </a:cubicBezTo>
                  <a:cubicBezTo>
                    <a:pt x="3371981" y="1348112"/>
                    <a:pt x="3339333" y="1336083"/>
                    <a:pt x="3307976" y="1331259"/>
                  </a:cubicBezTo>
                  <a:cubicBezTo>
                    <a:pt x="3212136" y="1316514"/>
                    <a:pt x="3074460" y="1310313"/>
                    <a:pt x="2985247" y="1304365"/>
                  </a:cubicBezTo>
                  <a:cubicBezTo>
                    <a:pt x="2962835" y="1299883"/>
                    <a:pt x="2940061" y="1296932"/>
                    <a:pt x="2918011" y="1290918"/>
                  </a:cubicBezTo>
                  <a:cubicBezTo>
                    <a:pt x="2890661" y="1283459"/>
                    <a:pt x="2837329" y="1264024"/>
                    <a:pt x="2837329" y="1264024"/>
                  </a:cubicBezTo>
                  <a:cubicBezTo>
                    <a:pt x="2787916" y="1231082"/>
                    <a:pt x="2795546" y="1232167"/>
                    <a:pt x="2729752" y="1210236"/>
                  </a:cubicBezTo>
                  <a:cubicBezTo>
                    <a:pt x="2712219" y="1204392"/>
                    <a:pt x="2693268" y="1203278"/>
                    <a:pt x="2675964" y="1196789"/>
                  </a:cubicBezTo>
                  <a:cubicBezTo>
                    <a:pt x="2535317" y="1144047"/>
                    <a:pt x="2706463" y="1190968"/>
                    <a:pt x="2568388" y="1156447"/>
                  </a:cubicBezTo>
                  <a:cubicBezTo>
                    <a:pt x="2554941" y="1147482"/>
                    <a:pt x="2542902" y="1135919"/>
                    <a:pt x="2528047" y="1129553"/>
                  </a:cubicBezTo>
                  <a:cubicBezTo>
                    <a:pt x="2395683" y="1072826"/>
                    <a:pt x="2554920" y="1166041"/>
                    <a:pt x="2420470" y="1089212"/>
                  </a:cubicBezTo>
                  <a:cubicBezTo>
                    <a:pt x="2377909" y="1064891"/>
                    <a:pt x="2354282" y="1039571"/>
                    <a:pt x="2312894" y="1008530"/>
                  </a:cubicBezTo>
                  <a:cubicBezTo>
                    <a:pt x="2299965" y="998833"/>
                    <a:pt x="2285703" y="991030"/>
                    <a:pt x="2272552" y="981636"/>
                  </a:cubicBezTo>
                  <a:cubicBezTo>
                    <a:pt x="2264377" y="975797"/>
                    <a:pt x="2195196" y="921855"/>
                    <a:pt x="2178423" y="914400"/>
                  </a:cubicBezTo>
                  <a:cubicBezTo>
                    <a:pt x="2152518" y="902886"/>
                    <a:pt x="2097741" y="887506"/>
                    <a:pt x="2097741" y="887506"/>
                  </a:cubicBezTo>
                  <a:cubicBezTo>
                    <a:pt x="2084294" y="878541"/>
                    <a:pt x="2072255" y="866978"/>
                    <a:pt x="2057400" y="860612"/>
                  </a:cubicBezTo>
                  <a:cubicBezTo>
                    <a:pt x="2040413" y="853332"/>
                    <a:pt x="2021381" y="852242"/>
                    <a:pt x="2003611" y="847165"/>
                  </a:cubicBezTo>
                  <a:cubicBezTo>
                    <a:pt x="1989982" y="843271"/>
                    <a:pt x="1976717" y="838200"/>
                    <a:pt x="1963270" y="833718"/>
                  </a:cubicBezTo>
                  <a:cubicBezTo>
                    <a:pt x="1812172" y="632254"/>
                    <a:pt x="2023075" y="908175"/>
                    <a:pt x="1882588" y="739589"/>
                  </a:cubicBezTo>
                  <a:cubicBezTo>
                    <a:pt x="1872242" y="727173"/>
                    <a:pt x="1869399" y="707813"/>
                    <a:pt x="1855694" y="699247"/>
                  </a:cubicBezTo>
                  <a:cubicBezTo>
                    <a:pt x="1831654" y="684222"/>
                    <a:pt x="1801905" y="681318"/>
                    <a:pt x="1775011" y="672353"/>
                  </a:cubicBezTo>
                  <a:cubicBezTo>
                    <a:pt x="1696722" y="646257"/>
                    <a:pt x="1615292" y="651340"/>
                    <a:pt x="1532964" y="645459"/>
                  </a:cubicBezTo>
                  <a:cubicBezTo>
                    <a:pt x="1515035" y="640977"/>
                    <a:pt x="1497495" y="634455"/>
                    <a:pt x="1479176" y="632012"/>
                  </a:cubicBezTo>
                  <a:cubicBezTo>
                    <a:pt x="1282771" y="605825"/>
                    <a:pt x="1388067" y="637501"/>
                    <a:pt x="1290917" y="605118"/>
                  </a:cubicBezTo>
                  <a:lnTo>
                    <a:pt x="1169894" y="524436"/>
                  </a:lnTo>
                  <a:cubicBezTo>
                    <a:pt x="1158100" y="516573"/>
                    <a:pt x="1142824" y="515966"/>
                    <a:pt x="1129552" y="510989"/>
                  </a:cubicBezTo>
                  <a:cubicBezTo>
                    <a:pt x="1000879" y="462737"/>
                    <a:pt x="1113566" y="501179"/>
                    <a:pt x="1021976" y="470647"/>
                  </a:cubicBezTo>
                  <a:cubicBezTo>
                    <a:pt x="917091" y="365762"/>
                    <a:pt x="1051739" y="491905"/>
                    <a:pt x="927847" y="403412"/>
                  </a:cubicBezTo>
                  <a:cubicBezTo>
                    <a:pt x="846312" y="345173"/>
                    <a:pt x="928785" y="380701"/>
                    <a:pt x="847164" y="309283"/>
                  </a:cubicBezTo>
                  <a:cubicBezTo>
                    <a:pt x="827494" y="292072"/>
                    <a:pt x="801979" y="282974"/>
                    <a:pt x="779929" y="268942"/>
                  </a:cubicBezTo>
                  <a:cubicBezTo>
                    <a:pt x="752660" y="251589"/>
                    <a:pt x="722103" y="238008"/>
                    <a:pt x="699247" y="215153"/>
                  </a:cubicBezTo>
                  <a:cubicBezTo>
                    <a:pt x="690282" y="206188"/>
                    <a:pt x="683224" y="194782"/>
                    <a:pt x="672352" y="188259"/>
                  </a:cubicBezTo>
                  <a:cubicBezTo>
                    <a:pt x="658572" y="179991"/>
                    <a:pt x="588271" y="163877"/>
                    <a:pt x="578223" y="161365"/>
                  </a:cubicBezTo>
                  <a:cubicBezTo>
                    <a:pt x="564776" y="152400"/>
                    <a:pt x="549961" y="145208"/>
                    <a:pt x="537882" y="134471"/>
                  </a:cubicBezTo>
                  <a:cubicBezTo>
                    <a:pt x="509455" y="109203"/>
                    <a:pt x="493282" y="65816"/>
                    <a:pt x="457200" y="53789"/>
                  </a:cubicBezTo>
                  <a:cubicBezTo>
                    <a:pt x="425798" y="43322"/>
                    <a:pt x="360463" y="19252"/>
                    <a:pt x="322729" y="13447"/>
                  </a:cubicBezTo>
                  <a:cubicBezTo>
                    <a:pt x="282611" y="7275"/>
                    <a:pt x="242046" y="4482"/>
                    <a:pt x="201705" y="0"/>
                  </a:cubicBezTo>
                  <a:cubicBezTo>
                    <a:pt x="192740" y="8965"/>
                    <a:pt x="182731" y="16995"/>
                    <a:pt x="174811" y="26895"/>
                  </a:cubicBezTo>
                  <a:cubicBezTo>
                    <a:pt x="164715" y="39515"/>
                    <a:pt x="161364" y="58271"/>
                    <a:pt x="147917" y="67236"/>
                  </a:cubicBezTo>
                  <a:cubicBezTo>
                    <a:pt x="132540" y="77487"/>
                    <a:pt x="111831" y="75372"/>
                    <a:pt x="94129" y="80683"/>
                  </a:cubicBezTo>
                  <a:cubicBezTo>
                    <a:pt x="66976" y="88829"/>
                    <a:pt x="13447" y="107577"/>
                    <a:pt x="13447" y="107577"/>
                  </a:cubicBezTo>
                  <a:cubicBezTo>
                    <a:pt x="8965" y="121024"/>
                    <a:pt x="0" y="133744"/>
                    <a:pt x="0" y="147918"/>
                  </a:cubicBezTo>
                  <a:cubicBezTo>
                    <a:pt x="0" y="162092"/>
                    <a:pt x="7108" y="175581"/>
                    <a:pt x="13447" y="188259"/>
                  </a:cubicBezTo>
                  <a:cubicBezTo>
                    <a:pt x="30410" y="222184"/>
                    <a:pt x="42221" y="230480"/>
                    <a:pt x="67235" y="255495"/>
                  </a:cubicBezTo>
                  <a:cubicBezTo>
                    <a:pt x="136619" y="463647"/>
                    <a:pt x="57094" y="248661"/>
                    <a:pt x="121023" y="376518"/>
                  </a:cubicBezTo>
                  <a:cubicBezTo>
                    <a:pt x="127362" y="389196"/>
                    <a:pt x="128131" y="404181"/>
                    <a:pt x="134470" y="416859"/>
                  </a:cubicBezTo>
                  <a:cubicBezTo>
                    <a:pt x="142322" y="432562"/>
                    <a:pt x="170392" y="473375"/>
                    <a:pt x="188258" y="484095"/>
                  </a:cubicBezTo>
                  <a:cubicBezTo>
                    <a:pt x="223824" y="505435"/>
                    <a:pt x="338452" y="510130"/>
                    <a:pt x="349623" y="510989"/>
                  </a:cubicBezTo>
                  <a:cubicBezTo>
                    <a:pt x="425730" y="516843"/>
                    <a:pt x="502023" y="519954"/>
                    <a:pt x="578223" y="524436"/>
                  </a:cubicBezTo>
                  <a:cubicBezTo>
                    <a:pt x="609599" y="528918"/>
                    <a:pt x="640750" y="535452"/>
                    <a:pt x="672352" y="537883"/>
                  </a:cubicBezTo>
                  <a:cubicBezTo>
                    <a:pt x="757384" y="544424"/>
                    <a:pt x="843346" y="539807"/>
                    <a:pt x="927847" y="551330"/>
                  </a:cubicBezTo>
                  <a:cubicBezTo>
                    <a:pt x="943860" y="553514"/>
                    <a:pt x="956175" y="567413"/>
                    <a:pt x="968188" y="578224"/>
                  </a:cubicBezTo>
                  <a:cubicBezTo>
                    <a:pt x="1001170" y="607908"/>
                    <a:pt x="1037704" y="635432"/>
                    <a:pt x="1062317" y="672353"/>
                  </a:cubicBezTo>
                  <a:cubicBezTo>
                    <a:pt x="1071282" y="685800"/>
                    <a:pt x="1077783" y="701267"/>
                    <a:pt x="1089211" y="712695"/>
                  </a:cubicBezTo>
                  <a:cubicBezTo>
                    <a:pt x="1100639" y="724123"/>
                    <a:pt x="1117473" y="728852"/>
                    <a:pt x="1129552" y="739589"/>
                  </a:cubicBezTo>
                  <a:cubicBezTo>
                    <a:pt x="1129562" y="739598"/>
                    <a:pt x="1230400" y="840436"/>
                    <a:pt x="1250576" y="860612"/>
                  </a:cubicBezTo>
                  <a:cubicBezTo>
                    <a:pt x="1262004" y="872040"/>
                    <a:pt x="1266042" y="889525"/>
                    <a:pt x="1277470" y="900953"/>
                  </a:cubicBezTo>
                  <a:cubicBezTo>
                    <a:pt x="1288898" y="912381"/>
                    <a:pt x="1305540" y="917329"/>
                    <a:pt x="1317811" y="927847"/>
                  </a:cubicBezTo>
                  <a:cubicBezTo>
                    <a:pt x="1337063" y="944349"/>
                    <a:pt x="1356386" y="961351"/>
                    <a:pt x="1371600" y="981636"/>
                  </a:cubicBezTo>
                  <a:cubicBezTo>
                    <a:pt x="1385047" y="999565"/>
                    <a:pt x="1395190" y="1020534"/>
                    <a:pt x="1411941" y="1035424"/>
                  </a:cubicBezTo>
                  <a:cubicBezTo>
                    <a:pt x="1467426" y="1084744"/>
                    <a:pt x="1478180" y="1084398"/>
                    <a:pt x="1532964" y="1102659"/>
                  </a:cubicBezTo>
                  <a:cubicBezTo>
                    <a:pt x="1546411" y="1111624"/>
                    <a:pt x="1560685" y="1119457"/>
                    <a:pt x="1573305" y="1129553"/>
                  </a:cubicBezTo>
                  <a:cubicBezTo>
                    <a:pt x="1583205" y="1137473"/>
                    <a:pt x="1589329" y="1149924"/>
                    <a:pt x="1600200" y="1156447"/>
                  </a:cubicBezTo>
                  <a:cubicBezTo>
                    <a:pt x="1641779" y="1181395"/>
                    <a:pt x="1786150" y="1183132"/>
                    <a:pt x="1788458" y="1183342"/>
                  </a:cubicBezTo>
                  <a:cubicBezTo>
                    <a:pt x="1901074" y="1220880"/>
                    <a:pt x="1726298" y="1166045"/>
                    <a:pt x="1976717" y="1210236"/>
                  </a:cubicBezTo>
                  <a:cubicBezTo>
                    <a:pt x="2004635" y="1215163"/>
                    <a:pt x="2030506" y="1228165"/>
                    <a:pt x="2057400" y="1237130"/>
                  </a:cubicBezTo>
                  <a:cubicBezTo>
                    <a:pt x="2108605" y="1254198"/>
                    <a:pt x="2164949" y="1246437"/>
                    <a:pt x="2218764" y="1250577"/>
                  </a:cubicBezTo>
                  <a:lnTo>
                    <a:pt x="2407023" y="1264024"/>
                  </a:lnTo>
                  <a:cubicBezTo>
                    <a:pt x="2464719" y="1379417"/>
                    <a:pt x="2398231" y="1268679"/>
                    <a:pt x="2474258" y="1344706"/>
                  </a:cubicBezTo>
                  <a:cubicBezTo>
                    <a:pt x="2484780" y="1355228"/>
                    <a:pt x="2508085" y="1405288"/>
                    <a:pt x="2528047" y="1411942"/>
                  </a:cubicBezTo>
                  <a:cubicBezTo>
                    <a:pt x="2558115" y="1421965"/>
                    <a:pt x="2590800" y="1420907"/>
                    <a:pt x="2622176" y="1425389"/>
                  </a:cubicBezTo>
                  <a:lnTo>
                    <a:pt x="2702858" y="1452283"/>
                  </a:lnTo>
                  <a:cubicBezTo>
                    <a:pt x="2733522" y="1462504"/>
                    <a:pt x="2756647" y="1488142"/>
                    <a:pt x="2783541" y="1506071"/>
                  </a:cubicBezTo>
                  <a:cubicBezTo>
                    <a:pt x="2795335" y="1513933"/>
                    <a:pt x="2810435" y="1515036"/>
                    <a:pt x="2823882" y="1519518"/>
                  </a:cubicBezTo>
                  <a:cubicBezTo>
                    <a:pt x="2837329" y="1528483"/>
                    <a:pt x="2851072" y="1537018"/>
                    <a:pt x="2864223" y="1546412"/>
                  </a:cubicBezTo>
                  <a:cubicBezTo>
                    <a:pt x="2882460" y="1559439"/>
                    <a:pt x="2897965" y="1576730"/>
                    <a:pt x="2918011" y="1586753"/>
                  </a:cubicBezTo>
                  <a:cubicBezTo>
                    <a:pt x="2934541" y="1595018"/>
                    <a:pt x="2954030" y="1595123"/>
                    <a:pt x="2971800" y="1600200"/>
                  </a:cubicBezTo>
                  <a:cubicBezTo>
                    <a:pt x="2985429" y="1604094"/>
                    <a:pt x="2998694" y="1609165"/>
                    <a:pt x="3012141" y="1613647"/>
                  </a:cubicBezTo>
                  <a:cubicBezTo>
                    <a:pt x="3063506" y="1665014"/>
                    <a:pt x="3011415" y="1618591"/>
                    <a:pt x="3092823" y="1667436"/>
                  </a:cubicBezTo>
                  <a:cubicBezTo>
                    <a:pt x="3120539" y="1684066"/>
                    <a:pt x="3150649" y="1698369"/>
                    <a:pt x="3173505" y="1721224"/>
                  </a:cubicBezTo>
                  <a:cubicBezTo>
                    <a:pt x="3182470" y="1730189"/>
                    <a:pt x="3189528" y="1741595"/>
                    <a:pt x="3200400" y="1748118"/>
                  </a:cubicBezTo>
                  <a:cubicBezTo>
                    <a:pt x="3212554" y="1755411"/>
                    <a:pt x="3227294" y="1757083"/>
                    <a:pt x="3240741" y="1761565"/>
                  </a:cubicBezTo>
                  <a:cubicBezTo>
                    <a:pt x="3356353" y="1838639"/>
                    <a:pt x="3210077" y="1746233"/>
                    <a:pt x="3321423" y="1801906"/>
                  </a:cubicBezTo>
                  <a:cubicBezTo>
                    <a:pt x="3359629" y="1821009"/>
                    <a:pt x="3358649" y="1837419"/>
                    <a:pt x="3402105" y="1842247"/>
                  </a:cubicBezTo>
                  <a:cubicBezTo>
                    <a:pt x="3428835" y="1845217"/>
                    <a:pt x="3429000" y="1878107"/>
                    <a:pt x="3442447" y="1869142"/>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H="1">
              <a:off x="3563888" y="4046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355976" y="188640"/>
              <a:ext cx="2207079" cy="307777"/>
            </a:xfrm>
            <a:prstGeom prst="rect">
              <a:avLst/>
            </a:prstGeom>
            <a:noFill/>
          </p:spPr>
          <p:txBody>
            <a:bodyPr wrap="none" rtlCol="0">
              <a:spAutoFit/>
            </a:bodyPr>
            <a:lstStyle/>
            <a:p>
              <a:r>
                <a:rPr lang="fr-FR" sz="1400" dirty="0" smtClean="0"/>
                <a:t>Elongations ou contractions</a:t>
              </a:r>
              <a:endParaRPr lang="fr-FR" sz="1400" dirty="0"/>
            </a:p>
          </p:txBody>
        </p:sp>
      </p:grpSp>
      <p:grpSp>
        <p:nvGrpSpPr>
          <p:cNvPr id="15" name="Groupe 14"/>
          <p:cNvGrpSpPr/>
          <p:nvPr/>
        </p:nvGrpSpPr>
        <p:grpSpPr>
          <a:xfrm>
            <a:off x="3006098" y="612493"/>
            <a:ext cx="6102406" cy="2149876"/>
            <a:chOff x="3006098" y="612493"/>
            <a:chExt cx="6102406" cy="2149876"/>
          </a:xfrm>
        </p:grpSpPr>
        <p:sp>
          <p:nvSpPr>
            <p:cNvPr id="7" name="Forme libre 6"/>
            <p:cNvSpPr/>
            <p:nvPr/>
          </p:nvSpPr>
          <p:spPr>
            <a:xfrm>
              <a:off x="3006098" y="612493"/>
              <a:ext cx="4358737" cy="2149876"/>
            </a:xfrm>
            <a:custGeom>
              <a:avLst/>
              <a:gdLst>
                <a:gd name="connsiteX0" fmla="*/ 122914 w 4358737"/>
                <a:gd name="connsiteY0" fmla="*/ 820270 h 2149876"/>
                <a:gd name="connsiteX1" fmla="*/ 176702 w 4358737"/>
                <a:gd name="connsiteY1" fmla="*/ 712694 h 2149876"/>
                <a:gd name="connsiteX2" fmla="*/ 257384 w 4358737"/>
                <a:gd name="connsiteY2" fmla="*/ 685800 h 2149876"/>
                <a:gd name="connsiteX3" fmla="*/ 297726 w 4358737"/>
                <a:gd name="connsiteY3" fmla="*/ 672353 h 2149876"/>
                <a:gd name="connsiteX4" fmla="*/ 660796 w 4358737"/>
                <a:gd name="connsiteY4" fmla="*/ 685800 h 2149876"/>
                <a:gd name="connsiteX5" fmla="*/ 808714 w 4358737"/>
                <a:gd name="connsiteY5" fmla="*/ 712694 h 2149876"/>
                <a:gd name="connsiteX6" fmla="*/ 1185231 w 4358737"/>
                <a:gd name="connsiteY6" fmla="*/ 753035 h 2149876"/>
                <a:gd name="connsiteX7" fmla="*/ 1212126 w 4358737"/>
                <a:gd name="connsiteY7" fmla="*/ 779929 h 2149876"/>
                <a:gd name="connsiteX8" fmla="*/ 1265914 w 4358737"/>
                <a:gd name="connsiteY8" fmla="*/ 847165 h 2149876"/>
                <a:gd name="connsiteX9" fmla="*/ 1346596 w 4358737"/>
                <a:gd name="connsiteY9" fmla="*/ 900953 h 2149876"/>
                <a:gd name="connsiteX10" fmla="*/ 1373490 w 4358737"/>
                <a:gd name="connsiteY10" fmla="*/ 941294 h 2149876"/>
                <a:gd name="connsiteX11" fmla="*/ 1440726 w 4358737"/>
                <a:gd name="connsiteY11" fmla="*/ 1008529 h 2149876"/>
                <a:gd name="connsiteX12" fmla="*/ 1481067 w 4358737"/>
                <a:gd name="connsiteY12" fmla="*/ 1048870 h 2149876"/>
                <a:gd name="connsiteX13" fmla="*/ 1507961 w 4358737"/>
                <a:gd name="connsiteY13" fmla="*/ 1075765 h 2149876"/>
                <a:gd name="connsiteX14" fmla="*/ 1534855 w 4358737"/>
                <a:gd name="connsiteY14" fmla="*/ 1116106 h 2149876"/>
                <a:gd name="connsiteX15" fmla="*/ 1615537 w 4358737"/>
                <a:gd name="connsiteY15" fmla="*/ 1156447 h 2149876"/>
                <a:gd name="connsiteX16" fmla="*/ 1723114 w 4358737"/>
                <a:gd name="connsiteY16" fmla="*/ 1250576 h 2149876"/>
                <a:gd name="connsiteX17" fmla="*/ 1763455 w 4358737"/>
                <a:gd name="connsiteY17" fmla="*/ 1277470 h 2149876"/>
                <a:gd name="connsiteX18" fmla="*/ 1790349 w 4358737"/>
                <a:gd name="connsiteY18" fmla="*/ 1304365 h 2149876"/>
                <a:gd name="connsiteX19" fmla="*/ 1871031 w 4358737"/>
                <a:gd name="connsiteY19" fmla="*/ 1331259 h 2149876"/>
                <a:gd name="connsiteX20" fmla="*/ 1965161 w 4358737"/>
                <a:gd name="connsiteY20" fmla="*/ 1371600 h 2149876"/>
                <a:gd name="connsiteX21" fmla="*/ 2072737 w 4358737"/>
                <a:gd name="connsiteY21" fmla="*/ 1398494 h 2149876"/>
                <a:gd name="connsiteX22" fmla="*/ 2355126 w 4358737"/>
                <a:gd name="connsiteY22" fmla="*/ 1411941 h 2149876"/>
                <a:gd name="connsiteX23" fmla="*/ 2597173 w 4358737"/>
                <a:gd name="connsiteY23" fmla="*/ 1452282 h 2149876"/>
                <a:gd name="connsiteX24" fmla="*/ 2718196 w 4358737"/>
                <a:gd name="connsiteY24" fmla="*/ 1519517 h 2149876"/>
                <a:gd name="connsiteX25" fmla="*/ 2745090 w 4358737"/>
                <a:gd name="connsiteY25" fmla="*/ 1546412 h 2149876"/>
                <a:gd name="connsiteX26" fmla="*/ 2852667 w 4358737"/>
                <a:gd name="connsiteY26" fmla="*/ 1640541 h 2149876"/>
                <a:gd name="connsiteX27" fmla="*/ 2933349 w 4358737"/>
                <a:gd name="connsiteY27" fmla="*/ 1694329 h 2149876"/>
                <a:gd name="connsiteX28" fmla="*/ 2987137 w 4358737"/>
                <a:gd name="connsiteY28" fmla="*/ 1707776 h 2149876"/>
                <a:gd name="connsiteX29" fmla="*/ 3040926 w 4358737"/>
                <a:gd name="connsiteY29" fmla="*/ 1761565 h 2149876"/>
                <a:gd name="connsiteX30" fmla="*/ 3121608 w 4358737"/>
                <a:gd name="connsiteY30" fmla="*/ 1788459 h 2149876"/>
                <a:gd name="connsiteX31" fmla="*/ 3161949 w 4358737"/>
                <a:gd name="connsiteY31" fmla="*/ 1801906 h 2149876"/>
                <a:gd name="connsiteX32" fmla="*/ 3229184 w 4358737"/>
                <a:gd name="connsiteY32" fmla="*/ 1815353 h 2149876"/>
                <a:gd name="connsiteX33" fmla="*/ 3269526 w 4358737"/>
                <a:gd name="connsiteY33" fmla="*/ 1828800 h 2149876"/>
                <a:gd name="connsiteX34" fmla="*/ 3390549 w 4358737"/>
                <a:gd name="connsiteY34" fmla="*/ 1922929 h 2149876"/>
                <a:gd name="connsiteX35" fmla="*/ 3430890 w 4358737"/>
                <a:gd name="connsiteY35" fmla="*/ 1936376 h 2149876"/>
                <a:gd name="connsiteX36" fmla="*/ 3484678 w 4358737"/>
                <a:gd name="connsiteY36" fmla="*/ 1963270 h 2149876"/>
                <a:gd name="connsiteX37" fmla="*/ 3511573 w 4358737"/>
                <a:gd name="connsiteY37" fmla="*/ 1990165 h 2149876"/>
                <a:gd name="connsiteX38" fmla="*/ 3592255 w 4358737"/>
                <a:gd name="connsiteY38" fmla="*/ 2017059 h 2149876"/>
                <a:gd name="connsiteX39" fmla="*/ 3820855 w 4358737"/>
                <a:gd name="connsiteY39" fmla="*/ 2030506 h 2149876"/>
                <a:gd name="connsiteX40" fmla="*/ 3847749 w 4358737"/>
                <a:gd name="connsiteY40" fmla="*/ 1990165 h 2149876"/>
                <a:gd name="connsiteX41" fmla="*/ 3874643 w 4358737"/>
                <a:gd name="connsiteY41" fmla="*/ 1963270 h 2149876"/>
                <a:gd name="connsiteX42" fmla="*/ 3928431 w 4358737"/>
                <a:gd name="connsiteY42" fmla="*/ 1842247 h 2149876"/>
                <a:gd name="connsiteX43" fmla="*/ 3928431 w 4358737"/>
                <a:gd name="connsiteY43" fmla="*/ 1559859 h 2149876"/>
                <a:gd name="connsiteX44" fmla="*/ 3914984 w 4358737"/>
                <a:gd name="connsiteY44" fmla="*/ 1519517 h 2149876"/>
                <a:gd name="connsiteX45" fmla="*/ 3834302 w 4358737"/>
                <a:gd name="connsiteY45" fmla="*/ 1465729 h 2149876"/>
                <a:gd name="connsiteX46" fmla="*/ 3713278 w 4358737"/>
                <a:gd name="connsiteY46" fmla="*/ 1411941 h 2149876"/>
                <a:gd name="connsiteX47" fmla="*/ 3592255 w 4358737"/>
                <a:gd name="connsiteY47" fmla="*/ 1371600 h 2149876"/>
                <a:gd name="connsiteX48" fmla="*/ 3417443 w 4358737"/>
                <a:gd name="connsiteY48" fmla="*/ 1358153 h 2149876"/>
                <a:gd name="connsiteX49" fmla="*/ 3282973 w 4358737"/>
                <a:gd name="connsiteY49" fmla="*/ 1344706 h 2149876"/>
                <a:gd name="connsiteX50" fmla="*/ 3202290 w 4358737"/>
                <a:gd name="connsiteY50" fmla="*/ 1317812 h 2149876"/>
                <a:gd name="connsiteX51" fmla="*/ 3161949 w 4358737"/>
                <a:gd name="connsiteY51" fmla="*/ 1304365 h 2149876"/>
                <a:gd name="connsiteX52" fmla="*/ 3040926 w 4358737"/>
                <a:gd name="connsiteY52" fmla="*/ 1277470 h 2149876"/>
                <a:gd name="connsiteX53" fmla="*/ 3014031 w 4358737"/>
                <a:gd name="connsiteY53" fmla="*/ 1250576 h 2149876"/>
                <a:gd name="connsiteX54" fmla="*/ 2987137 w 4358737"/>
                <a:gd name="connsiteY54" fmla="*/ 1210235 h 2149876"/>
                <a:gd name="connsiteX55" fmla="*/ 2946796 w 4358737"/>
                <a:gd name="connsiteY55" fmla="*/ 1196788 h 2149876"/>
                <a:gd name="connsiteX56" fmla="*/ 2785431 w 4358737"/>
                <a:gd name="connsiteY56" fmla="*/ 1129553 h 2149876"/>
                <a:gd name="connsiteX57" fmla="*/ 2704749 w 4358737"/>
                <a:gd name="connsiteY57" fmla="*/ 1102659 h 2149876"/>
                <a:gd name="connsiteX58" fmla="*/ 2664408 w 4358737"/>
                <a:gd name="connsiteY58" fmla="*/ 1089212 h 2149876"/>
                <a:gd name="connsiteX59" fmla="*/ 2624067 w 4358737"/>
                <a:gd name="connsiteY59" fmla="*/ 1062317 h 2149876"/>
                <a:gd name="connsiteX60" fmla="*/ 2583726 w 4358737"/>
                <a:gd name="connsiteY60" fmla="*/ 1048870 h 2149876"/>
                <a:gd name="connsiteX61" fmla="*/ 2529937 w 4358737"/>
                <a:gd name="connsiteY61" fmla="*/ 981635 h 2149876"/>
                <a:gd name="connsiteX62" fmla="*/ 2489596 w 4358737"/>
                <a:gd name="connsiteY62" fmla="*/ 968188 h 2149876"/>
                <a:gd name="connsiteX63" fmla="*/ 2408914 w 4358737"/>
                <a:gd name="connsiteY63" fmla="*/ 914400 h 2149876"/>
                <a:gd name="connsiteX64" fmla="*/ 2328231 w 4358737"/>
                <a:gd name="connsiteY64" fmla="*/ 887506 h 2149876"/>
                <a:gd name="connsiteX65" fmla="*/ 2207208 w 4358737"/>
                <a:gd name="connsiteY65" fmla="*/ 820270 h 2149876"/>
                <a:gd name="connsiteX66" fmla="*/ 2126526 w 4358737"/>
                <a:gd name="connsiteY66" fmla="*/ 766482 h 2149876"/>
                <a:gd name="connsiteX67" fmla="*/ 2099631 w 4358737"/>
                <a:gd name="connsiteY67" fmla="*/ 739588 h 2149876"/>
                <a:gd name="connsiteX68" fmla="*/ 1871031 w 4358737"/>
                <a:gd name="connsiteY68" fmla="*/ 726141 h 2149876"/>
                <a:gd name="connsiteX69" fmla="*/ 1669326 w 4358737"/>
                <a:gd name="connsiteY69" fmla="*/ 685800 h 2149876"/>
                <a:gd name="connsiteX70" fmla="*/ 1588643 w 4358737"/>
                <a:gd name="connsiteY70" fmla="*/ 658906 h 2149876"/>
                <a:gd name="connsiteX71" fmla="*/ 1548302 w 4358737"/>
                <a:gd name="connsiteY71" fmla="*/ 645459 h 2149876"/>
                <a:gd name="connsiteX72" fmla="*/ 1481067 w 4358737"/>
                <a:gd name="connsiteY72" fmla="*/ 510988 h 2149876"/>
                <a:gd name="connsiteX73" fmla="*/ 1454173 w 4358737"/>
                <a:gd name="connsiteY73" fmla="*/ 430306 h 2149876"/>
                <a:gd name="connsiteX74" fmla="*/ 1467620 w 4358737"/>
                <a:gd name="connsiteY74" fmla="*/ 228600 h 2149876"/>
                <a:gd name="connsiteX75" fmla="*/ 1521408 w 4358737"/>
                <a:gd name="connsiteY75" fmla="*/ 147917 h 2149876"/>
                <a:gd name="connsiteX76" fmla="*/ 1561749 w 4358737"/>
                <a:gd name="connsiteY76" fmla="*/ 121023 h 2149876"/>
                <a:gd name="connsiteX77" fmla="*/ 1723114 w 4358737"/>
                <a:gd name="connsiteY77" fmla="*/ 94129 h 2149876"/>
                <a:gd name="connsiteX78" fmla="*/ 1763455 w 4358737"/>
                <a:gd name="connsiteY78" fmla="*/ 80682 h 2149876"/>
                <a:gd name="connsiteX79" fmla="*/ 1830690 w 4358737"/>
                <a:gd name="connsiteY79" fmla="*/ 53788 h 2149876"/>
                <a:gd name="connsiteX80" fmla="*/ 1884478 w 4358737"/>
                <a:gd name="connsiteY80" fmla="*/ 40341 h 2149876"/>
                <a:gd name="connsiteX81" fmla="*/ 2072737 w 4358737"/>
                <a:gd name="connsiteY81" fmla="*/ 13447 h 2149876"/>
                <a:gd name="connsiteX82" fmla="*/ 2153420 w 4358737"/>
                <a:gd name="connsiteY82" fmla="*/ 0 h 2149876"/>
                <a:gd name="connsiteX83" fmla="*/ 2624067 w 4358737"/>
                <a:gd name="connsiteY83" fmla="*/ 13447 h 2149876"/>
                <a:gd name="connsiteX84" fmla="*/ 3215737 w 4358737"/>
                <a:gd name="connsiteY84" fmla="*/ 26894 h 2149876"/>
                <a:gd name="connsiteX85" fmla="*/ 3282973 w 4358737"/>
                <a:gd name="connsiteY85" fmla="*/ 40341 h 2149876"/>
                <a:gd name="connsiteX86" fmla="*/ 3525020 w 4358737"/>
                <a:gd name="connsiteY86" fmla="*/ 53788 h 2149876"/>
                <a:gd name="connsiteX87" fmla="*/ 3659490 w 4358737"/>
                <a:gd name="connsiteY87" fmla="*/ 67235 h 2149876"/>
                <a:gd name="connsiteX88" fmla="*/ 4049455 w 4358737"/>
                <a:gd name="connsiteY88" fmla="*/ 67235 h 2149876"/>
                <a:gd name="connsiteX89" fmla="*/ 4264608 w 4358737"/>
                <a:gd name="connsiteY89" fmla="*/ 80682 h 2149876"/>
                <a:gd name="connsiteX90" fmla="*/ 4278055 w 4358737"/>
                <a:gd name="connsiteY90" fmla="*/ 121023 h 2149876"/>
                <a:gd name="connsiteX91" fmla="*/ 4304949 w 4358737"/>
                <a:gd name="connsiteY91" fmla="*/ 242047 h 2149876"/>
                <a:gd name="connsiteX92" fmla="*/ 4331843 w 4358737"/>
                <a:gd name="connsiteY92" fmla="*/ 322729 h 2149876"/>
                <a:gd name="connsiteX93" fmla="*/ 4345290 w 4358737"/>
                <a:gd name="connsiteY93" fmla="*/ 443753 h 2149876"/>
                <a:gd name="connsiteX94" fmla="*/ 4358737 w 4358737"/>
                <a:gd name="connsiteY94" fmla="*/ 484094 h 2149876"/>
                <a:gd name="connsiteX95" fmla="*/ 4331843 w 4358737"/>
                <a:gd name="connsiteY95" fmla="*/ 645459 h 2149876"/>
                <a:gd name="connsiteX96" fmla="*/ 4318396 w 4358737"/>
                <a:gd name="connsiteY96" fmla="*/ 739588 h 2149876"/>
                <a:gd name="connsiteX97" fmla="*/ 4304949 w 4358737"/>
                <a:gd name="connsiteY97" fmla="*/ 779929 h 2149876"/>
                <a:gd name="connsiteX98" fmla="*/ 4291502 w 4358737"/>
                <a:gd name="connsiteY98" fmla="*/ 833717 h 2149876"/>
                <a:gd name="connsiteX99" fmla="*/ 4251161 w 4358737"/>
                <a:gd name="connsiteY99" fmla="*/ 954741 h 2149876"/>
                <a:gd name="connsiteX100" fmla="*/ 4210820 w 4358737"/>
                <a:gd name="connsiteY100" fmla="*/ 1075765 h 2149876"/>
                <a:gd name="connsiteX101" fmla="*/ 4183926 w 4358737"/>
                <a:gd name="connsiteY101" fmla="*/ 1116106 h 2149876"/>
                <a:gd name="connsiteX102" fmla="*/ 4170478 w 4358737"/>
                <a:gd name="connsiteY102" fmla="*/ 1492623 h 2149876"/>
                <a:gd name="connsiteX103" fmla="*/ 4143584 w 4358737"/>
                <a:gd name="connsiteY103" fmla="*/ 1600200 h 2149876"/>
                <a:gd name="connsiteX104" fmla="*/ 4089796 w 4358737"/>
                <a:gd name="connsiteY104" fmla="*/ 1680882 h 2149876"/>
                <a:gd name="connsiteX105" fmla="*/ 4076349 w 4358737"/>
                <a:gd name="connsiteY105" fmla="*/ 1734670 h 2149876"/>
                <a:gd name="connsiteX106" fmla="*/ 4036008 w 4358737"/>
                <a:gd name="connsiteY106" fmla="*/ 1855694 h 2149876"/>
                <a:gd name="connsiteX107" fmla="*/ 4009114 w 4358737"/>
                <a:gd name="connsiteY107" fmla="*/ 1896035 h 2149876"/>
                <a:gd name="connsiteX108" fmla="*/ 3982220 w 4358737"/>
                <a:gd name="connsiteY108" fmla="*/ 1976717 h 2149876"/>
                <a:gd name="connsiteX109" fmla="*/ 3888090 w 4358737"/>
                <a:gd name="connsiteY109" fmla="*/ 2043953 h 2149876"/>
                <a:gd name="connsiteX110" fmla="*/ 3861196 w 4358737"/>
                <a:gd name="connsiteY110" fmla="*/ 2084294 h 2149876"/>
                <a:gd name="connsiteX111" fmla="*/ 3820855 w 4358737"/>
                <a:gd name="connsiteY111" fmla="*/ 2097741 h 2149876"/>
                <a:gd name="connsiteX112" fmla="*/ 3740173 w 4358737"/>
                <a:gd name="connsiteY112" fmla="*/ 2138082 h 2149876"/>
                <a:gd name="connsiteX113" fmla="*/ 3511573 w 4358737"/>
                <a:gd name="connsiteY113" fmla="*/ 2124635 h 2149876"/>
                <a:gd name="connsiteX114" fmla="*/ 3430890 w 4358737"/>
                <a:gd name="connsiteY114" fmla="*/ 2097741 h 2149876"/>
                <a:gd name="connsiteX115" fmla="*/ 3350208 w 4358737"/>
                <a:gd name="connsiteY115" fmla="*/ 2043953 h 2149876"/>
                <a:gd name="connsiteX116" fmla="*/ 3296420 w 4358737"/>
                <a:gd name="connsiteY116" fmla="*/ 2030506 h 2149876"/>
                <a:gd name="connsiteX117" fmla="*/ 2973690 w 4358737"/>
                <a:gd name="connsiteY117" fmla="*/ 2003612 h 2149876"/>
                <a:gd name="connsiteX118" fmla="*/ 2852667 w 4358737"/>
                <a:gd name="connsiteY118" fmla="*/ 1990165 h 2149876"/>
                <a:gd name="connsiteX119" fmla="*/ 2812326 w 4358737"/>
                <a:gd name="connsiteY119" fmla="*/ 1976717 h 2149876"/>
                <a:gd name="connsiteX120" fmla="*/ 2126526 w 4358737"/>
                <a:gd name="connsiteY120" fmla="*/ 1990165 h 2149876"/>
                <a:gd name="connsiteX121" fmla="*/ 1830690 w 4358737"/>
                <a:gd name="connsiteY121" fmla="*/ 2003612 h 2149876"/>
                <a:gd name="connsiteX122" fmla="*/ 1790349 w 4358737"/>
                <a:gd name="connsiteY122" fmla="*/ 1990165 h 2149876"/>
                <a:gd name="connsiteX123" fmla="*/ 1588643 w 4358737"/>
                <a:gd name="connsiteY123" fmla="*/ 1963270 h 2149876"/>
                <a:gd name="connsiteX124" fmla="*/ 1346596 w 4358737"/>
                <a:gd name="connsiteY124" fmla="*/ 1976717 h 2149876"/>
                <a:gd name="connsiteX125" fmla="*/ 1306255 w 4358737"/>
                <a:gd name="connsiteY125" fmla="*/ 1990165 h 2149876"/>
                <a:gd name="connsiteX126" fmla="*/ 1023867 w 4358737"/>
                <a:gd name="connsiteY126" fmla="*/ 2003612 h 2149876"/>
                <a:gd name="connsiteX127" fmla="*/ 970078 w 4358737"/>
                <a:gd name="connsiteY127" fmla="*/ 2017059 h 2149876"/>
                <a:gd name="connsiteX128" fmla="*/ 929737 w 4358737"/>
                <a:gd name="connsiteY128" fmla="*/ 2030506 h 2149876"/>
                <a:gd name="connsiteX129" fmla="*/ 284278 w 4358737"/>
                <a:gd name="connsiteY129" fmla="*/ 2017059 h 2149876"/>
                <a:gd name="connsiteX130" fmla="*/ 217043 w 4358737"/>
                <a:gd name="connsiteY130" fmla="*/ 2003612 h 2149876"/>
                <a:gd name="connsiteX131" fmla="*/ 190149 w 4358737"/>
                <a:gd name="connsiteY131" fmla="*/ 1976717 h 2149876"/>
                <a:gd name="connsiteX132" fmla="*/ 136361 w 4358737"/>
                <a:gd name="connsiteY132" fmla="*/ 1896035 h 2149876"/>
                <a:gd name="connsiteX133" fmla="*/ 82573 w 4358737"/>
                <a:gd name="connsiteY133" fmla="*/ 1882588 h 2149876"/>
                <a:gd name="connsiteX134" fmla="*/ 55678 w 4358737"/>
                <a:gd name="connsiteY134" fmla="*/ 1842247 h 2149876"/>
                <a:gd name="connsiteX135" fmla="*/ 15337 w 4358737"/>
                <a:gd name="connsiteY135" fmla="*/ 1761565 h 2149876"/>
                <a:gd name="connsiteX136" fmla="*/ 42231 w 4358737"/>
                <a:gd name="connsiteY136" fmla="*/ 1532965 h 2149876"/>
                <a:gd name="connsiteX137" fmla="*/ 69126 w 4358737"/>
                <a:gd name="connsiteY137" fmla="*/ 1492623 h 2149876"/>
                <a:gd name="connsiteX138" fmla="*/ 82573 w 4358737"/>
                <a:gd name="connsiteY138" fmla="*/ 1102659 h 2149876"/>
                <a:gd name="connsiteX139" fmla="*/ 96020 w 4358737"/>
                <a:gd name="connsiteY139" fmla="*/ 1062317 h 2149876"/>
                <a:gd name="connsiteX140" fmla="*/ 109467 w 4358737"/>
                <a:gd name="connsiteY140" fmla="*/ 806823 h 2149876"/>
                <a:gd name="connsiteX141" fmla="*/ 149808 w 4358737"/>
                <a:gd name="connsiteY141" fmla="*/ 779929 h 2149876"/>
                <a:gd name="connsiteX142" fmla="*/ 163255 w 4358737"/>
                <a:gd name="connsiteY142" fmla="*/ 712694 h 214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358737" h="2149876">
                  <a:moveTo>
                    <a:pt x="122914" y="820270"/>
                  </a:moveTo>
                  <a:cubicBezTo>
                    <a:pt x="134765" y="749166"/>
                    <a:pt x="116196" y="739585"/>
                    <a:pt x="176702" y="712694"/>
                  </a:cubicBezTo>
                  <a:cubicBezTo>
                    <a:pt x="202607" y="701180"/>
                    <a:pt x="230490" y="694765"/>
                    <a:pt x="257384" y="685800"/>
                  </a:cubicBezTo>
                  <a:lnTo>
                    <a:pt x="297726" y="672353"/>
                  </a:lnTo>
                  <a:cubicBezTo>
                    <a:pt x="418749" y="676835"/>
                    <a:pt x="539911" y="678474"/>
                    <a:pt x="660796" y="685800"/>
                  </a:cubicBezTo>
                  <a:cubicBezTo>
                    <a:pt x="737311" y="690437"/>
                    <a:pt x="737135" y="704435"/>
                    <a:pt x="808714" y="712694"/>
                  </a:cubicBezTo>
                  <a:cubicBezTo>
                    <a:pt x="1352868" y="775481"/>
                    <a:pt x="920330" y="715192"/>
                    <a:pt x="1185231" y="753035"/>
                  </a:cubicBezTo>
                  <a:cubicBezTo>
                    <a:pt x="1194196" y="762000"/>
                    <a:pt x="1204206" y="770029"/>
                    <a:pt x="1212126" y="779929"/>
                  </a:cubicBezTo>
                  <a:cubicBezTo>
                    <a:pt x="1238589" y="813008"/>
                    <a:pt x="1233447" y="822815"/>
                    <a:pt x="1265914" y="847165"/>
                  </a:cubicBezTo>
                  <a:cubicBezTo>
                    <a:pt x="1291772" y="866559"/>
                    <a:pt x="1346596" y="900953"/>
                    <a:pt x="1346596" y="900953"/>
                  </a:cubicBezTo>
                  <a:cubicBezTo>
                    <a:pt x="1355561" y="914400"/>
                    <a:pt x="1362848" y="929131"/>
                    <a:pt x="1373490" y="941294"/>
                  </a:cubicBezTo>
                  <a:cubicBezTo>
                    <a:pt x="1394362" y="965147"/>
                    <a:pt x="1418314" y="986117"/>
                    <a:pt x="1440726" y="1008529"/>
                  </a:cubicBezTo>
                  <a:lnTo>
                    <a:pt x="1481067" y="1048870"/>
                  </a:lnTo>
                  <a:cubicBezTo>
                    <a:pt x="1490032" y="1057835"/>
                    <a:pt x="1500928" y="1065216"/>
                    <a:pt x="1507961" y="1075765"/>
                  </a:cubicBezTo>
                  <a:cubicBezTo>
                    <a:pt x="1516926" y="1089212"/>
                    <a:pt x="1523427" y="1104678"/>
                    <a:pt x="1534855" y="1116106"/>
                  </a:cubicBezTo>
                  <a:cubicBezTo>
                    <a:pt x="1560922" y="1142173"/>
                    <a:pt x="1582727" y="1145510"/>
                    <a:pt x="1615537" y="1156447"/>
                  </a:cubicBezTo>
                  <a:cubicBezTo>
                    <a:pt x="1682250" y="1200922"/>
                    <a:pt x="1644450" y="1171913"/>
                    <a:pt x="1723114" y="1250576"/>
                  </a:cubicBezTo>
                  <a:cubicBezTo>
                    <a:pt x="1734542" y="1262004"/>
                    <a:pt x="1750835" y="1267374"/>
                    <a:pt x="1763455" y="1277470"/>
                  </a:cubicBezTo>
                  <a:cubicBezTo>
                    <a:pt x="1773355" y="1285390"/>
                    <a:pt x="1779009" y="1298695"/>
                    <a:pt x="1790349" y="1304365"/>
                  </a:cubicBezTo>
                  <a:cubicBezTo>
                    <a:pt x="1815705" y="1317043"/>
                    <a:pt x="1847443" y="1315534"/>
                    <a:pt x="1871031" y="1331259"/>
                  </a:cubicBezTo>
                  <a:cubicBezTo>
                    <a:pt x="1932446" y="1372201"/>
                    <a:pt x="1889181" y="1349891"/>
                    <a:pt x="1965161" y="1371600"/>
                  </a:cubicBezTo>
                  <a:cubicBezTo>
                    <a:pt x="2011670" y="1384888"/>
                    <a:pt x="2016620" y="1394177"/>
                    <a:pt x="2072737" y="1398494"/>
                  </a:cubicBezTo>
                  <a:cubicBezTo>
                    <a:pt x="2166696" y="1405722"/>
                    <a:pt x="2260996" y="1407459"/>
                    <a:pt x="2355126" y="1411941"/>
                  </a:cubicBezTo>
                  <a:cubicBezTo>
                    <a:pt x="2487013" y="1455903"/>
                    <a:pt x="2407557" y="1436481"/>
                    <a:pt x="2597173" y="1452282"/>
                  </a:cubicBezTo>
                  <a:cubicBezTo>
                    <a:pt x="2668178" y="1475950"/>
                    <a:pt x="2625720" y="1457866"/>
                    <a:pt x="2718196" y="1519517"/>
                  </a:cubicBezTo>
                  <a:cubicBezTo>
                    <a:pt x="2728745" y="1526550"/>
                    <a:pt x="2735190" y="1538492"/>
                    <a:pt x="2745090" y="1546412"/>
                  </a:cubicBezTo>
                  <a:cubicBezTo>
                    <a:pt x="2856290" y="1635373"/>
                    <a:pt x="2686757" y="1474633"/>
                    <a:pt x="2852667" y="1640541"/>
                  </a:cubicBezTo>
                  <a:cubicBezTo>
                    <a:pt x="2875523" y="1663396"/>
                    <a:pt x="2906455" y="1676400"/>
                    <a:pt x="2933349" y="1694329"/>
                  </a:cubicBezTo>
                  <a:cubicBezTo>
                    <a:pt x="2948726" y="1704580"/>
                    <a:pt x="2969208" y="1703294"/>
                    <a:pt x="2987137" y="1707776"/>
                  </a:cubicBezTo>
                  <a:cubicBezTo>
                    <a:pt x="3005067" y="1725706"/>
                    <a:pt x="3019183" y="1748519"/>
                    <a:pt x="3040926" y="1761565"/>
                  </a:cubicBezTo>
                  <a:cubicBezTo>
                    <a:pt x="3065235" y="1776150"/>
                    <a:pt x="3094714" y="1779494"/>
                    <a:pt x="3121608" y="1788459"/>
                  </a:cubicBezTo>
                  <a:lnTo>
                    <a:pt x="3161949" y="1801906"/>
                  </a:lnTo>
                  <a:cubicBezTo>
                    <a:pt x="3183632" y="1809134"/>
                    <a:pt x="3207011" y="1809810"/>
                    <a:pt x="3229184" y="1815353"/>
                  </a:cubicBezTo>
                  <a:cubicBezTo>
                    <a:pt x="3242935" y="1818791"/>
                    <a:pt x="3256079" y="1824318"/>
                    <a:pt x="3269526" y="1828800"/>
                  </a:cubicBezTo>
                  <a:cubicBezTo>
                    <a:pt x="3332723" y="1891997"/>
                    <a:pt x="3294044" y="1858592"/>
                    <a:pt x="3390549" y="1922929"/>
                  </a:cubicBezTo>
                  <a:cubicBezTo>
                    <a:pt x="3402343" y="1930792"/>
                    <a:pt x="3417862" y="1930792"/>
                    <a:pt x="3430890" y="1936376"/>
                  </a:cubicBezTo>
                  <a:cubicBezTo>
                    <a:pt x="3449315" y="1944272"/>
                    <a:pt x="3467999" y="1952151"/>
                    <a:pt x="3484678" y="1963270"/>
                  </a:cubicBezTo>
                  <a:cubicBezTo>
                    <a:pt x="3495227" y="1970303"/>
                    <a:pt x="3500233" y="1984495"/>
                    <a:pt x="3511573" y="1990165"/>
                  </a:cubicBezTo>
                  <a:cubicBezTo>
                    <a:pt x="3536929" y="2002843"/>
                    <a:pt x="3592255" y="2017059"/>
                    <a:pt x="3592255" y="2017059"/>
                  </a:cubicBezTo>
                  <a:cubicBezTo>
                    <a:pt x="3674715" y="2072032"/>
                    <a:pt x="3656290" y="2071647"/>
                    <a:pt x="3820855" y="2030506"/>
                  </a:cubicBezTo>
                  <a:cubicBezTo>
                    <a:pt x="3836534" y="2026586"/>
                    <a:pt x="3837653" y="2002785"/>
                    <a:pt x="3847749" y="1990165"/>
                  </a:cubicBezTo>
                  <a:cubicBezTo>
                    <a:pt x="3855669" y="1980265"/>
                    <a:pt x="3865678" y="1972235"/>
                    <a:pt x="3874643" y="1963270"/>
                  </a:cubicBezTo>
                  <a:cubicBezTo>
                    <a:pt x="3906648" y="1867256"/>
                    <a:pt x="3885812" y="1906176"/>
                    <a:pt x="3928431" y="1842247"/>
                  </a:cubicBezTo>
                  <a:cubicBezTo>
                    <a:pt x="3950486" y="1709917"/>
                    <a:pt x="3949796" y="1752144"/>
                    <a:pt x="3928431" y="1559859"/>
                  </a:cubicBezTo>
                  <a:cubicBezTo>
                    <a:pt x="3926866" y="1545771"/>
                    <a:pt x="3925007" y="1529540"/>
                    <a:pt x="3914984" y="1519517"/>
                  </a:cubicBezTo>
                  <a:cubicBezTo>
                    <a:pt x="3892129" y="1496661"/>
                    <a:pt x="3861196" y="1483658"/>
                    <a:pt x="3834302" y="1465729"/>
                  </a:cubicBezTo>
                  <a:cubicBezTo>
                    <a:pt x="3770373" y="1423110"/>
                    <a:pt x="3809293" y="1443946"/>
                    <a:pt x="3713278" y="1411941"/>
                  </a:cubicBezTo>
                  <a:lnTo>
                    <a:pt x="3592255" y="1371600"/>
                  </a:lnTo>
                  <a:cubicBezTo>
                    <a:pt x="3536811" y="1353119"/>
                    <a:pt x="3475666" y="1363216"/>
                    <a:pt x="3417443" y="1358153"/>
                  </a:cubicBezTo>
                  <a:cubicBezTo>
                    <a:pt x="3372565" y="1354251"/>
                    <a:pt x="3327796" y="1349188"/>
                    <a:pt x="3282973" y="1344706"/>
                  </a:cubicBezTo>
                  <a:lnTo>
                    <a:pt x="3202290" y="1317812"/>
                  </a:lnTo>
                  <a:cubicBezTo>
                    <a:pt x="3188843" y="1313330"/>
                    <a:pt x="3175930" y="1306695"/>
                    <a:pt x="3161949" y="1304365"/>
                  </a:cubicBezTo>
                  <a:cubicBezTo>
                    <a:pt x="3067286" y="1288587"/>
                    <a:pt x="3107133" y="1299539"/>
                    <a:pt x="3040926" y="1277470"/>
                  </a:cubicBezTo>
                  <a:cubicBezTo>
                    <a:pt x="3031961" y="1268505"/>
                    <a:pt x="3021951" y="1260476"/>
                    <a:pt x="3014031" y="1250576"/>
                  </a:cubicBezTo>
                  <a:cubicBezTo>
                    <a:pt x="3003935" y="1237956"/>
                    <a:pt x="2999757" y="1220331"/>
                    <a:pt x="2987137" y="1210235"/>
                  </a:cubicBezTo>
                  <a:cubicBezTo>
                    <a:pt x="2976069" y="1201380"/>
                    <a:pt x="2960243" y="1201270"/>
                    <a:pt x="2946796" y="1196788"/>
                  </a:cubicBezTo>
                  <a:cubicBezTo>
                    <a:pt x="2843428" y="1127876"/>
                    <a:pt x="2897997" y="1148314"/>
                    <a:pt x="2785431" y="1129553"/>
                  </a:cubicBezTo>
                  <a:lnTo>
                    <a:pt x="2704749" y="1102659"/>
                  </a:lnTo>
                  <a:lnTo>
                    <a:pt x="2664408" y="1089212"/>
                  </a:lnTo>
                  <a:cubicBezTo>
                    <a:pt x="2650961" y="1080247"/>
                    <a:pt x="2638522" y="1069545"/>
                    <a:pt x="2624067" y="1062317"/>
                  </a:cubicBezTo>
                  <a:cubicBezTo>
                    <a:pt x="2611389" y="1055978"/>
                    <a:pt x="2595880" y="1056163"/>
                    <a:pt x="2583726" y="1048870"/>
                  </a:cubicBezTo>
                  <a:cubicBezTo>
                    <a:pt x="2528893" y="1015971"/>
                    <a:pt x="2584910" y="1025613"/>
                    <a:pt x="2529937" y="981635"/>
                  </a:cubicBezTo>
                  <a:cubicBezTo>
                    <a:pt x="2518869" y="972780"/>
                    <a:pt x="2503043" y="972670"/>
                    <a:pt x="2489596" y="968188"/>
                  </a:cubicBezTo>
                  <a:cubicBezTo>
                    <a:pt x="2462702" y="950259"/>
                    <a:pt x="2439578" y="924621"/>
                    <a:pt x="2408914" y="914400"/>
                  </a:cubicBezTo>
                  <a:lnTo>
                    <a:pt x="2328231" y="887506"/>
                  </a:lnTo>
                  <a:cubicBezTo>
                    <a:pt x="2235755" y="825854"/>
                    <a:pt x="2278213" y="843938"/>
                    <a:pt x="2207208" y="820270"/>
                  </a:cubicBezTo>
                  <a:cubicBezTo>
                    <a:pt x="2104629" y="717691"/>
                    <a:pt x="2223827" y="824862"/>
                    <a:pt x="2126526" y="766482"/>
                  </a:cubicBezTo>
                  <a:cubicBezTo>
                    <a:pt x="2115654" y="759959"/>
                    <a:pt x="2112154" y="741565"/>
                    <a:pt x="2099631" y="739588"/>
                  </a:cubicBezTo>
                  <a:cubicBezTo>
                    <a:pt x="2024233" y="727683"/>
                    <a:pt x="1947231" y="730623"/>
                    <a:pt x="1871031" y="726141"/>
                  </a:cubicBezTo>
                  <a:cubicBezTo>
                    <a:pt x="1751843" y="686412"/>
                    <a:pt x="1818524" y="702378"/>
                    <a:pt x="1669326" y="685800"/>
                  </a:cubicBezTo>
                  <a:lnTo>
                    <a:pt x="1588643" y="658906"/>
                  </a:lnTo>
                  <a:lnTo>
                    <a:pt x="1548302" y="645459"/>
                  </a:lnTo>
                  <a:cubicBezTo>
                    <a:pt x="1477206" y="598062"/>
                    <a:pt x="1511881" y="634244"/>
                    <a:pt x="1481067" y="510988"/>
                  </a:cubicBezTo>
                  <a:cubicBezTo>
                    <a:pt x="1474191" y="483486"/>
                    <a:pt x="1454173" y="430306"/>
                    <a:pt x="1454173" y="430306"/>
                  </a:cubicBezTo>
                  <a:cubicBezTo>
                    <a:pt x="1458655" y="363071"/>
                    <a:pt x="1460179" y="295572"/>
                    <a:pt x="1467620" y="228600"/>
                  </a:cubicBezTo>
                  <a:cubicBezTo>
                    <a:pt x="1472017" y="189028"/>
                    <a:pt x="1491255" y="173045"/>
                    <a:pt x="1521408" y="147917"/>
                  </a:cubicBezTo>
                  <a:cubicBezTo>
                    <a:pt x="1533823" y="137571"/>
                    <a:pt x="1546894" y="127389"/>
                    <a:pt x="1561749" y="121023"/>
                  </a:cubicBezTo>
                  <a:cubicBezTo>
                    <a:pt x="1598333" y="105344"/>
                    <a:pt x="1699393" y="97094"/>
                    <a:pt x="1723114" y="94129"/>
                  </a:cubicBezTo>
                  <a:cubicBezTo>
                    <a:pt x="1736561" y="89647"/>
                    <a:pt x="1750183" y="85659"/>
                    <a:pt x="1763455" y="80682"/>
                  </a:cubicBezTo>
                  <a:cubicBezTo>
                    <a:pt x="1786056" y="72207"/>
                    <a:pt x="1807791" y="61421"/>
                    <a:pt x="1830690" y="53788"/>
                  </a:cubicBezTo>
                  <a:cubicBezTo>
                    <a:pt x="1848223" y="47944"/>
                    <a:pt x="1866356" y="43965"/>
                    <a:pt x="1884478" y="40341"/>
                  </a:cubicBezTo>
                  <a:cubicBezTo>
                    <a:pt x="1964688" y="24299"/>
                    <a:pt x="1985979" y="25841"/>
                    <a:pt x="2072737" y="13447"/>
                  </a:cubicBezTo>
                  <a:cubicBezTo>
                    <a:pt x="2099728" y="9591"/>
                    <a:pt x="2126526" y="4482"/>
                    <a:pt x="2153420" y="0"/>
                  </a:cubicBezTo>
                  <a:lnTo>
                    <a:pt x="2624067" y="13447"/>
                  </a:lnTo>
                  <a:lnTo>
                    <a:pt x="3215737" y="26894"/>
                  </a:lnTo>
                  <a:cubicBezTo>
                    <a:pt x="3238574" y="27826"/>
                    <a:pt x="3260203" y="38361"/>
                    <a:pt x="3282973" y="40341"/>
                  </a:cubicBezTo>
                  <a:cubicBezTo>
                    <a:pt x="3363476" y="47341"/>
                    <a:pt x="3444419" y="48031"/>
                    <a:pt x="3525020" y="53788"/>
                  </a:cubicBezTo>
                  <a:cubicBezTo>
                    <a:pt x="3569952" y="56997"/>
                    <a:pt x="3614667" y="62753"/>
                    <a:pt x="3659490" y="67235"/>
                  </a:cubicBezTo>
                  <a:cubicBezTo>
                    <a:pt x="3831429" y="110220"/>
                    <a:pt x="3638069" y="67235"/>
                    <a:pt x="4049455" y="67235"/>
                  </a:cubicBezTo>
                  <a:cubicBezTo>
                    <a:pt x="4121313" y="67235"/>
                    <a:pt x="4192890" y="76200"/>
                    <a:pt x="4264608" y="80682"/>
                  </a:cubicBezTo>
                  <a:cubicBezTo>
                    <a:pt x="4269090" y="94129"/>
                    <a:pt x="4274617" y="107272"/>
                    <a:pt x="4278055" y="121023"/>
                  </a:cubicBezTo>
                  <a:cubicBezTo>
                    <a:pt x="4297249" y="197799"/>
                    <a:pt x="4284243" y="173025"/>
                    <a:pt x="4304949" y="242047"/>
                  </a:cubicBezTo>
                  <a:cubicBezTo>
                    <a:pt x="4313095" y="269200"/>
                    <a:pt x="4331843" y="322729"/>
                    <a:pt x="4331843" y="322729"/>
                  </a:cubicBezTo>
                  <a:cubicBezTo>
                    <a:pt x="4336325" y="363070"/>
                    <a:pt x="4338617" y="403716"/>
                    <a:pt x="4345290" y="443753"/>
                  </a:cubicBezTo>
                  <a:cubicBezTo>
                    <a:pt x="4347620" y="457735"/>
                    <a:pt x="4358737" y="469920"/>
                    <a:pt x="4358737" y="484094"/>
                  </a:cubicBezTo>
                  <a:cubicBezTo>
                    <a:pt x="4358737" y="574167"/>
                    <a:pt x="4352883" y="582339"/>
                    <a:pt x="4331843" y="645459"/>
                  </a:cubicBezTo>
                  <a:cubicBezTo>
                    <a:pt x="4327361" y="676835"/>
                    <a:pt x="4324612" y="708509"/>
                    <a:pt x="4318396" y="739588"/>
                  </a:cubicBezTo>
                  <a:cubicBezTo>
                    <a:pt x="4315616" y="753487"/>
                    <a:pt x="4308843" y="766300"/>
                    <a:pt x="4304949" y="779929"/>
                  </a:cubicBezTo>
                  <a:cubicBezTo>
                    <a:pt x="4299872" y="797699"/>
                    <a:pt x="4296812" y="816015"/>
                    <a:pt x="4291502" y="833717"/>
                  </a:cubicBezTo>
                  <a:cubicBezTo>
                    <a:pt x="4291499" y="833729"/>
                    <a:pt x="4257887" y="934564"/>
                    <a:pt x="4251161" y="954741"/>
                  </a:cubicBezTo>
                  <a:lnTo>
                    <a:pt x="4210820" y="1075765"/>
                  </a:lnTo>
                  <a:cubicBezTo>
                    <a:pt x="4205709" y="1091097"/>
                    <a:pt x="4192891" y="1102659"/>
                    <a:pt x="4183926" y="1116106"/>
                  </a:cubicBezTo>
                  <a:cubicBezTo>
                    <a:pt x="4179443" y="1241612"/>
                    <a:pt x="4178076" y="1367267"/>
                    <a:pt x="4170478" y="1492623"/>
                  </a:cubicBezTo>
                  <a:cubicBezTo>
                    <a:pt x="4169667" y="1506005"/>
                    <a:pt x="4154698" y="1580194"/>
                    <a:pt x="4143584" y="1600200"/>
                  </a:cubicBezTo>
                  <a:cubicBezTo>
                    <a:pt x="4127887" y="1628455"/>
                    <a:pt x="4089796" y="1680882"/>
                    <a:pt x="4089796" y="1680882"/>
                  </a:cubicBezTo>
                  <a:cubicBezTo>
                    <a:pt x="4085314" y="1698811"/>
                    <a:pt x="4081659" y="1716968"/>
                    <a:pt x="4076349" y="1734670"/>
                  </a:cubicBezTo>
                  <a:cubicBezTo>
                    <a:pt x="4076346" y="1734682"/>
                    <a:pt x="4042734" y="1835517"/>
                    <a:pt x="4036008" y="1855694"/>
                  </a:cubicBezTo>
                  <a:cubicBezTo>
                    <a:pt x="4030897" y="1871026"/>
                    <a:pt x="4015678" y="1881267"/>
                    <a:pt x="4009114" y="1896035"/>
                  </a:cubicBezTo>
                  <a:cubicBezTo>
                    <a:pt x="3997600" y="1921940"/>
                    <a:pt x="3991185" y="1949823"/>
                    <a:pt x="3982220" y="1976717"/>
                  </a:cubicBezTo>
                  <a:cubicBezTo>
                    <a:pt x="3966267" y="2024576"/>
                    <a:pt x="3925733" y="2031405"/>
                    <a:pt x="3888090" y="2043953"/>
                  </a:cubicBezTo>
                  <a:cubicBezTo>
                    <a:pt x="3879125" y="2057400"/>
                    <a:pt x="3873816" y="2074198"/>
                    <a:pt x="3861196" y="2084294"/>
                  </a:cubicBezTo>
                  <a:cubicBezTo>
                    <a:pt x="3850128" y="2093149"/>
                    <a:pt x="3833533" y="2091402"/>
                    <a:pt x="3820855" y="2097741"/>
                  </a:cubicBezTo>
                  <a:cubicBezTo>
                    <a:pt x="3716585" y="2149876"/>
                    <a:pt x="3841571" y="2104283"/>
                    <a:pt x="3740173" y="2138082"/>
                  </a:cubicBezTo>
                  <a:cubicBezTo>
                    <a:pt x="3663973" y="2133600"/>
                    <a:pt x="3587264" y="2134508"/>
                    <a:pt x="3511573" y="2124635"/>
                  </a:cubicBezTo>
                  <a:cubicBezTo>
                    <a:pt x="3483462" y="2120968"/>
                    <a:pt x="3430890" y="2097741"/>
                    <a:pt x="3430890" y="2097741"/>
                  </a:cubicBezTo>
                  <a:lnTo>
                    <a:pt x="3350208" y="2043953"/>
                  </a:lnTo>
                  <a:cubicBezTo>
                    <a:pt x="3334831" y="2033702"/>
                    <a:pt x="3314190" y="2035583"/>
                    <a:pt x="3296420" y="2030506"/>
                  </a:cubicBezTo>
                  <a:cubicBezTo>
                    <a:pt x="3140732" y="1986024"/>
                    <a:pt x="3442730" y="2025947"/>
                    <a:pt x="2973690" y="2003612"/>
                  </a:cubicBezTo>
                  <a:cubicBezTo>
                    <a:pt x="2933349" y="1999130"/>
                    <a:pt x="2892704" y="1996838"/>
                    <a:pt x="2852667" y="1990165"/>
                  </a:cubicBezTo>
                  <a:cubicBezTo>
                    <a:pt x="2838685" y="1987835"/>
                    <a:pt x="2826500" y="1976717"/>
                    <a:pt x="2812326" y="1976717"/>
                  </a:cubicBezTo>
                  <a:cubicBezTo>
                    <a:pt x="2583682" y="1976717"/>
                    <a:pt x="2355126" y="1985682"/>
                    <a:pt x="2126526" y="1990165"/>
                  </a:cubicBezTo>
                  <a:cubicBezTo>
                    <a:pt x="1977673" y="2039782"/>
                    <a:pt x="2074137" y="2018827"/>
                    <a:pt x="1830690" y="2003612"/>
                  </a:cubicBezTo>
                  <a:cubicBezTo>
                    <a:pt x="1817243" y="1999130"/>
                    <a:pt x="1804399" y="1992038"/>
                    <a:pt x="1790349" y="1990165"/>
                  </a:cubicBezTo>
                  <a:cubicBezTo>
                    <a:pt x="1570986" y="1960916"/>
                    <a:pt x="1691710" y="1997626"/>
                    <a:pt x="1588643" y="1963270"/>
                  </a:cubicBezTo>
                  <a:cubicBezTo>
                    <a:pt x="1507961" y="1967752"/>
                    <a:pt x="1427039" y="1969056"/>
                    <a:pt x="1346596" y="1976717"/>
                  </a:cubicBezTo>
                  <a:cubicBezTo>
                    <a:pt x="1332485" y="1978061"/>
                    <a:pt x="1320381" y="1988988"/>
                    <a:pt x="1306255" y="1990165"/>
                  </a:cubicBezTo>
                  <a:cubicBezTo>
                    <a:pt x="1212345" y="1997991"/>
                    <a:pt x="1117996" y="1999130"/>
                    <a:pt x="1023867" y="2003612"/>
                  </a:cubicBezTo>
                  <a:cubicBezTo>
                    <a:pt x="1005937" y="2008094"/>
                    <a:pt x="987848" y="2011982"/>
                    <a:pt x="970078" y="2017059"/>
                  </a:cubicBezTo>
                  <a:cubicBezTo>
                    <a:pt x="956449" y="2020953"/>
                    <a:pt x="943911" y="2030506"/>
                    <a:pt x="929737" y="2030506"/>
                  </a:cubicBezTo>
                  <a:cubicBezTo>
                    <a:pt x="714537" y="2030506"/>
                    <a:pt x="499431" y="2021541"/>
                    <a:pt x="284278" y="2017059"/>
                  </a:cubicBezTo>
                  <a:cubicBezTo>
                    <a:pt x="261866" y="2012577"/>
                    <a:pt x="238050" y="2012615"/>
                    <a:pt x="217043" y="2003612"/>
                  </a:cubicBezTo>
                  <a:cubicBezTo>
                    <a:pt x="205390" y="1998618"/>
                    <a:pt x="197756" y="1986860"/>
                    <a:pt x="190149" y="1976717"/>
                  </a:cubicBezTo>
                  <a:cubicBezTo>
                    <a:pt x="170756" y="1950859"/>
                    <a:pt x="154290" y="1922929"/>
                    <a:pt x="136361" y="1896035"/>
                  </a:cubicBezTo>
                  <a:cubicBezTo>
                    <a:pt x="126110" y="1880658"/>
                    <a:pt x="100502" y="1887070"/>
                    <a:pt x="82573" y="1882588"/>
                  </a:cubicBezTo>
                  <a:cubicBezTo>
                    <a:pt x="73608" y="1869141"/>
                    <a:pt x="62906" y="1856702"/>
                    <a:pt x="55678" y="1842247"/>
                  </a:cubicBezTo>
                  <a:cubicBezTo>
                    <a:pt x="0" y="1730893"/>
                    <a:pt x="92418" y="1877186"/>
                    <a:pt x="15337" y="1761565"/>
                  </a:cubicBezTo>
                  <a:cubicBezTo>
                    <a:pt x="17461" y="1731823"/>
                    <a:pt x="11668" y="1594091"/>
                    <a:pt x="42231" y="1532965"/>
                  </a:cubicBezTo>
                  <a:cubicBezTo>
                    <a:pt x="49459" y="1518510"/>
                    <a:pt x="60161" y="1506070"/>
                    <a:pt x="69126" y="1492623"/>
                  </a:cubicBezTo>
                  <a:cubicBezTo>
                    <a:pt x="73608" y="1362635"/>
                    <a:pt x="74460" y="1232471"/>
                    <a:pt x="82573" y="1102659"/>
                  </a:cubicBezTo>
                  <a:cubicBezTo>
                    <a:pt x="83457" y="1088512"/>
                    <a:pt x="94737" y="1076433"/>
                    <a:pt x="96020" y="1062317"/>
                  </a:cubicBezTo>
                  <a:cubicBezTo>
                    <a:pt x="103741" y="977385"/>
                    <a:pt x="93510" y="890599"/>
                    <a:pt x="109467" y="806823"/>
                  </a:cubicBezTo>
                  <a:cubicBezTo>
                    <a:pt x="112491" y="790947"/>
                    <a:pt x="136361" y="788894"/>
                    <a:pt x="149808" y="779929"/>
                  </a:cubicBezTo>
                  <a:cubicBezTo>
                    <a:pt x="166090" y="731083"/>
                    <a:pt x="163255" y="753762"/>
                    <a:pt x="163255" y="712694"/>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avec flèche 12"/>
            <p:cNvCxnSpPr>
              <a:endCxn id="7" idx="97"/>
            </p:cNvCxnSpPr>
            <p:nvPr/>
          </p:nvCxnSpPr>
          <p:spPr>
            <a:xfrm flipH="1">
              <a:off x="7311047" y="1391791"/>
              <a:ext cx="663399" cy="63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812360" y="1394192"/>
              <a:ext cx="1296144" cy="738664"/>
            </a:xfrm>
            <a:prstGeom prst="rect">
              <a:avLst/>
            </a:prstGeom>
            <a:noFill/>
          </p:spPr>
          <p:txBody>
            <a:bodyPr wrap="square" rtlCol="0">
              <a:spAutoFit/>
            </a:bodyPr>
            <a:lstStyle/>
            <a:p>
              <a:r>
                <a:rPr lang="fr-FR" sz="1400" dirty="0" smtClean="0"/>
                <a:t>Déformations angulaires symétriques</a:t>
              </a:r>
              <a:endParaRPr lang="fr-FR" sz="1400" dirty="0"/>
            </a:p>
          </p:txBody>
        </p:sp>
      </p:grpSp>
      <p:grpSp>
        <p:nvGrpSpPr>
          <p:cNvPr id="21" name="Groupe 20"/>
          <p:cNvGrpSpPr/>
          <p:nvPr/>
        </p:nvGrpSpPr>
        <p:grpSpPr>
          <a:xfrm>
            <a:off x="2783541" y="3657600"/>
            <a:ext cx="6288451" cy="2795736"/>
            <a:chOff x="2783541" y="3657600"/>
            <a:chExt cx="6288451" cy="2795736"/>
          </a:xfrm>
        </p:grpSpPr>
        <p:sp>
          <p:nvSpPr>
            <p:cNvPr id="17" name="Forme libre 16"/>
            <p:cNvSpPr/>
            <p:nvPr/>
          </p:nvSpPr>
          <p:spPr>
            <a:xfrm>
              <a:off x="2783541" y="3657600"/>
              <a:ext cx="4780829" cy="2032773"/>
            </a:xfrm>
            <a:custGeom>
              <a:avLst/>
              <a:gdLst>
                <a:gd name="connsiteX0" fmla="*/ 1775012 w 4780829"/>
                <a:gd name="connsiteY0" fmla="*/ 80682 h 2032773"/>
                <a:gd name="connsiteX1" fmla="*/ 1815353 w 4780829"/>
                <a:gd name="connsiteY1" fmla="*/ 67235 h 2032773"/>
                <a:gd name="connsiteX2" fmla="*/ 2595283 w 4780829"/>
                <a:gd name="connsiteY2" fmla="*/ 40341 h 2032773"/>
                <a:gd name="connsiteX3" fmla="*/ 3429000 w 4780829"/>
                <a:gd name="connsiteY3" fmla="*/ 0 h 2032773"/>
                <a:gd name="connsiteX4" fmla="*/ 3913094 w 4780829"/>
                <a:gd name="connsiteY4" fmla="*/ 13447 h 2032773"/>
                <a:gd name="connsiteX5" fmla="*/ 4222377 w 4780829"/>
                <a:gd name="connsiteY5" fmla="*/ 40341 h 2032773"/>
                <a:gd name="connsiteX6" fmla="*/ 4303059 w 4780829"/>
                <a:gd name="connsiteY6" fmla="*/ 53788 h 2032773"/>
                <a:gd name="connsiteX7" fmla="*/ 4679577 w 4780829"/>
                <a:gd name="connsiteY7" fmla="*/ 67235 h 2032773"/>
                <a:gd name="connsiteX8" fmla="*/ 4693024 w 4780829"/>
                <a:gd name="connsiteY8" fmla="*/ 134471 h 2032773"/>
                <a:gd name="connsiteX9" fmla="*/ 4733365 w 4780829"/>
                <a:gd name="connsiteY9" fmla="*/ 215153 h 2032773"/>
                <a:gd name="connsiteX10" fmla="*/ 4733365 w 4780829"/>
                <a:gd name="connsiteY10" fmla="*/ 1035424 h 2032773"/>
                <a:gd name="connsiteX11" fmla="*/ 4706471 w 4780829"/>
                <a:gd name="connsiteY11" fmla="*/ 1627094 h 2032773"/>
                <a:gd name="connsiteX12" fmla="*/ 4666130 w 4780829"/>
                <a:gd name="connsiteY12" fmla="*/ 1828800 h 2032773"/>
                <a:gd name="connsiteX13" fmla="*/ 4625788 w 4780829"/>
                <a:gd name="connsiteY13" fmla="*/ 1842247 h 2032773"/>
                <a:gd name="connsiteX14" fmla="*/ 4585447 w 4780829"/>
                <a:gd name="connsiteY14" fmla="*/ 1869141 h 2032773"/>
                <a:gd name="connsiteX15" fmla="*/ 4450977 w 4780829"/>
                <a:gd name="connsiteY15" fmla="*/ 1896035 h 2032773"/>
                <a:gd name="connsiteX16" fmla="*/ 4370294 w 4780829"/>
                <a:gd name="connsiteY16" fmla="*/ 1922929 h 2032773"/>
                <a:gd name="connsiteX17" fmla="*/ 3415553 w 4780829"/>
                <a:gd name="connsiteY17" fmla="*/ 1949824 h 2032773"/>
                <a:gd name="connsiteX18" fmla="*/ 3348318 w 4780829"/>
                <a:gd name="connsiteY18" fmla="*/ 1963271 h 2032773"/>
                <a:gd name="connsiteX19" fmla="*/ 3307977 w 4780829"/>
                <a:gd name="connsiteY19" fmla="*/ 1976718 h 2032773"/>
                <a:gd name="connsiteX20" fmla="*/ 2944906 w 4780829"/>
                <a:gd name="connsiteY20" fmla="*/ 1990165 h 2032773"/>
                <a:gd name="connsiteX21" fmla="*/ 1882588 w 4780829"/>
                <a:gd name="connsiteY21" fmla="*/ 1976718 h 2032773"/>
                <a:gd name="connsiteX22" fmla="*/ 1586753 w 4780829"/>
                <a:gd name="connsiteY22" fmla="*/ 1949824 h 2032773"/>
                <a:gd name="connsiteX23" fmla="*/ 1277471 w 4780829"/>
                <a:gd name="connsiteY23" fmla="*/ 1963271 h 2032773"/>
                <a:gd name="connsiteX24" fmla="*/ 1237130 w 4780829"/>
                <a:gd name="connsiteY24" fmla="*/ 1976718 h 2032773"/>
                <a:gd name="connsiteX25" fmla="*/ 954741 w 4780829"/>
                <a:gd name="connsiteY25" fmla="*/ 2003612 h 2032773"/>
                <a:gd name="connsiteX26" fmla="*/ 900953 w 4780829"/>
                <a:gd name="connsiteY26" fmla="*/ 2017059 h 2032773"/>
                <a:gd name="connsiteX27" fmla="*/ 349624 w 4780829"/>
                <a:gd name="connsiteY27" fmla="*/ 1990165 h 2032773"/>
                <a:gd name="connsiteX28" fmla="*/ 309283 w 4780829"/>
                <a:gd name="connsiteY28" fmla="*/ 1976718 h 2032773"/>
                <a:gd name="connsiteX29" fmla="*/ 80683 w 4780829"/>
                <a:gd name="connsiteY29" fmla="*/ 1963271 h 2032773"/>
                <a:gd name="connsiteX30" fmla="*/ 67235 w 4780829"/>
                <a:gd name="connsiteY30" fmla="*/ 1882588 h 2032773"/>
                <a:gd name="connsiteX31" fmla="*/ 40341 w 4780829"/>
                <a:gd name="connsiteY31" fmla="*/ 1842247 h 2032773"/>
                <a:gd name="connsiteX32" fmla="*/ 26894 w 4780829"/>
                <a:gd name="connsiteY32" fmla="*/ 1653988 h 2032773"/>
                <a:gd name="connsiteX33" fmla="*/ 0 w 4780829"/>
                <a:gd name="connsiteY33" fmla="*/ 995082 h 2032773"/>
                <a:gd name="connsiteX34" fmla="*/ 13447 w 4780829"/>
                <a:gd name="connsiteY34" fmla="*/ 900953 h 2032773"/>
                <a:gd name="connsiteX35" fmla="*/ 26894 w 4780829"/>
                <a:gd name="connsiteY35" fmla="*/ 860612 h 2032773"/>
                <a:gd name="connsiteX36" fmla="*/ 67235 w 4780829"/>
                <a:gd name="connsiteY36" fmla="*/ 618565 h 2032773"/>
                <a:gd name="connsiteX37" fmla="*/ 107577 w 4780829"/>
                <a:gd name="connsiteY37" fmla="*/ 605118 h 2032773"/>
                <a:gd name="connsiteX38" fmla="*/ 443753 w 4780829"/>
                <a:gd name="connsiteY38" fmla="*/ 578224 h 2032773"/>
                <a:gd name="connsiteX39" fmla="*/ 658906 w 4780829"/>
                <a:gd name="connsiteY39" fmla="*/ 551329 h 2032773"/>
                <a:gd name="connsiteX40" fmla="*/ 1035424 w 4780829"/>
                <a:gd name="connsiteY40" fmla="*/ 564776 h 2032773"/>
                <a:gd name="connsiteX41" fmla="*/ 1129553 w 4780829"/>
                <a:gd name="connsiteY41" fmla="*/ 618565 h 2032773"/>
                <a:gd name="connsiteX42" fmla="*/ 1223683 w 4780829"/>
                <a:gd name="connsiteY42" fmla="*/ 632012 h 2032773"/>
                <a:gd name="connsiteX43" fmla="*/ 1358153 w 4780829"/>
                <a:gd name="connsiteY43" fmla="*/ 685800 h 2032773"/>
                <a:gd name="connsiteX44" fmla="*/ 1385047 w 4780829"/>
                <a:gd name="connsiteY44" fmla="*/ 726141 h 2032773"/>
                <a:gd name="connsiteX45" fmla="*/ 1452283 w 4780829"/>
                <a:gd name="connsiteY45" fmla="*/ 766482 h 2032773"/>
                <a:gd name="connsiteX46" fmla="*/ 1479177 w 4780829"/>
                <a:gd name="connsiteY46" fmla="*/ 806824 h 2032773"/>
                <a:gd name="connsiteX47" fmla="*/ 1532965 w 4780829"/>
                <a:gd name="connsiteY47" fmla="*/ 847165 h 2032773"/>
                <a:gd name="connsiteX48" fmla="*/ 1600200 w 4780829"/>
                <a:gd name="connsiteY48" fmla="*/ 914400 h 2032773"/>
                <a:gd name="connsiteX49" fmla="*/ 1653988 w 4780829"/>
                <a:gd name="connsiteY49" fmla="*/ 995082 h 2032773"/>
                <a:gd name="connsiteX50" fmla="*/ 1734671 w 4780829"/>
                <a:gd name="connsiteY50" fmla="*/ 1102659 h 2032773"/>
                <a:gd name="connsiteX51" fmla="*/ 1855694 w 4780829"/>
                <a:gd name="connsiteY51" fmla="*/ 1156447 h 2032773"/>
                <a:gd name="connsiteX52" fmla="*/ 1976718 w 4780829"/>
                <a:gd name="connsiteY52" fmla="*/ 1183341 h 2032773"/>
                <a:gd name="connsiteX53" fmla="*/ 2111188 w 4780829"/>
                <a:gd name="connsiteY53" fmla="*/ 1223682 h 2032773"/>
                <a:gd name="connsiteX54" fmla="*/ 2191871 w 4780829"/>
                <a:gd name="connsiteY54" fmla="*/ 1250576 h 2032773"/>
                <a:gd name="connsiteX55" fmla="*/ 2286000 w 4780829"/>
                <a:gd name="connsiteY55" fmla="*/ 1264024 h 2032773"/>
                <a:gd name="connsiteX56" fmla="*/ 2339788 w 4780829"/>
                <a:gd name="connsiteY56" fmla="*/ 1277471 h 2032773"/>
                <a:gd name="connsiteX57" fmla="*/ 3012141 w 4780829"/>
                <a:gd name="connsiteY57" fmla="*/ 1290918 h 2032773"/>
                <a:gd name="connsiteX58" fmla="*/ 3052483 w 4780829"/>
                <a:gd name="connsiteY58" fmla="*/ 1317812 h 2032773"/>
                <a:gd name="connsiteX59" fmla="*/ 3106271 w 4780829"/>
                <a:gd name="connsiteY59" fmla="*/ 1398494 h 2032773"/>
                <a:gd name="connsiteX60" fmla="*/ 3173506 w 4780829"/>
                <a:gd name="connsiteY60" fmla="*/ 1492624 h 2032773"/>
                <a:gd name="connsiteX61" fmla="*/ 3213847 w 4780829"/>
                <a:gd name="connsiteY61" fmla="*/ 1506071 h 2032773"/>
                <a:gd name="connsiteX62" fmla="*/ 3254188 w 4780829"/>
                <a:gd name="connsiteY62" fmla="*/ 1546412 h 2032773"/>
                <a:gd name="connsiteX63" fmla="*/ 3294530 w 4780829"/>
                <a:gd name="connsiteY63" fmla="*/ 1559859 h 2032773"/>
                <a:gd name="connsiteX64" fmla="*/ 3334871 w 4780829"/>
                <a:gd name="connsiteY64" fmla="*/ 1586753 h 2032773"/>
                <a:gd name="connsiteX65" fmla="*/ 3388659 w 4780829"/>
                <a:gd name="connsiteY65" fmla="*/ 1613647 h 2032773"/>
                <a:gd name="connsiteX66" fmla="*/ 3469341 w 4780829"/>
                <a:gd name="connsiteY66" fmla="*/ 1680882 h 2032773"/>
                <a:gd name="connsiteX67" fmla="*/ 3550024 w 4780829"/>
                <a:gd name="connsiteY67" fmla="*/ 1694329 h 2032773"/>
                <a:gd name="connsiteX68" fmla="*/ 3590365 w 4780829"/>
                <a:gd name="connsiteY68" fmla="*/ 1707776 h 2032773"/>
                <a:gd name="connsiteX69" fmla="*/ 3684494 w 4780829"/>
                <a:gd name="connsiteY69" fmla="*/ 1734671 h 2032773"/>
                <a:gd name="connsiteX70" fmla="*/ 3724835 w 4780829"/>
                <a:gd name="connsiteY70" fmla="*/ 1761565 h 2032773"/>
                <a:gd name="connsiteX71" fmla="*/ 3899647 w 4780829"/>
                <a:gd name="connsiteY71" fmla="*/ 1801906 h 2032773"/>
                <a:gd name="connsiteX72" fmla="*/ 4101353 w 4780829"/>
                <a:gd name="connsiteY72" fmla="*/ 1788459 h 2032773"/>
                <a:gd name="connsiteX73" fmla="*/ 4141694 w 4780829"/>
                <a:gd name="connsiteY73" fmla="*/ 1775012 h 2032773"/>
                <a:gd name="connsiteX74" fmla="*/ 4168588 w 4780829"/>
                <a:gd name="connsiteY74" fmla="*/ 1734671 h 2032773"/>
                <a:gd name="connsiteX75" fmla="*/ 4182035 w 4780829"/>
                <a:gd name="connsiteY75" fmla="*/ 1573306 h 2032773"/>
                <a:gd name="connsiteX76" fmla="*/ 4155141 w 4780829"/>
                <a:gd name="connsiteY76" fmla="*/ 1532965 h 2032773"/>
                <a:gd name="connsiteX77" fmla="*/ 4061012 w 4780829"/>
                <a:gd name="connsiteY77" fmla="*/ 1506071 h 2032773"/>
                <a:gd name="connsiteX78" fmla="*/ 3980330 w 4780829"/>
                <a:gd name="connsiteY78" fmla="*/ 1479176 h 2032773"/>
                <a:gd name="connsiteX79" fmla="*/ 3899647 w 4780829"/>
                <a:gd name="connsiteY79" fmla="*/ 1452282 h 2032773"/>
                <a:gd name="connsiteX80" fmla="*/ 3859306 w 4780829"/>
                <a:gd name="connsiteY80" fmla="*/ 1438835 h 2032773"/>
                <a:gd name="connsiteX81" fmla="*/ 3818965 w 4780829"/>
                <a:gd name="connsiteY81" fmla="*/ 1425388 h 2032773"/>
                <a:gd name="connsiteX82" fmla="*/ 3684494 w 4780829"/>
                <a:gd name="connsiteY82" fmla="*/ 1385047 h 2032773"/>
                <a:gd name="connsiteX83" fmla="*/ 3644153 w 4780829"/>
                <a:gd name="connsiteY83" fmla="*/ 1358153 h 2032773"/>
                <a:gd name="connsiteX84" fmla="*/ 3603812 w 4780829"/>
                <a:gd name="connsiteY84" fmla="*/ 1344706 h 2032773"/>
                <a:gd name="connsiteX85" fmla="*/ 3523130 w 4780829"/>
                <a:gd name="connsiteY85" fmla="*/ 1290918 h 2032773"/>
                <a:gd name="connsiteX86" fmla="*/ 3442447 w 4780829"/>
                <a:gd name="connsiteY86" fmla="*/ 1237129 h 2032773"/>
                <a:gd name="connsiteX87" fmla="*/ 3402106 w 4780829"/>
                <a:gd name="connsiteY87" fmla="*/ 1210235 h 2032773"/>
                <a:gd name="connsiteX88" fmla="*/ 3361765 w 4780829"/>
                <a:gd name="connsiteY88" fmla="*/ 1196788 h 2032773"/>
                <a:gd name="connsiteX89" fmla="*/ 3321424 w 4780829"/>
                <a:gd name="connsiteY89" fmla="*/ 1169894 h 2032773"/>
                <a:gd name="connsiteX90" fmla="*/ 3200400 w 4780829"/>
                <a:gd name="connsiteY90" fmla="*/ 1129553 h 2032773"/>
                <a:gd name="connsiteX91" fmla="*/ 3052483 w 4780829"/>
                <a:gd name="connsiteY91" fmla="*/ 1075765 h 2032773"/>
                <a:gd name="connsiteX92" fmla="*/ 2958353 w 4780829"/>
                <a:gd name="connsiteY92" fmla="*/ 1048871 h 2032773"/>
                <a:gd name="connsiteX93" fmla="*/ 2850777 w 4780829"/>
                <a:gd name="connsiteY93" fmla="*/ 1008529 h 2032773"/>
                <a:gd name="connsiteX94" fmla="*/ 2770094 w 4780829"/>
                <a:gd name="connsiteY94" fmla="*/ 981635 h 2032773"/>
                <a:gd name="connsiteX95" fmla="*/ 2729753 w 4780829"/>
                <a:gd name="connsiteY95" fmla="*/ 941294 h 2032773"/>
                <a:gd name="connsiteX96" fmla="*/ 2649071 w 4780829"/>
                <a:gd name="connsiteY96" fmla="*/ 887506 h 2032773"/>
                <a:gd name="connsiteX97" fmla="*/ 2299447 w 4780829"/>
                <a:gd name="connsiteY97" fmla="*/ 847165 h 2032773"/>
                <a:gd name="connsiteX98" fmla="*/ 2084294 w 4780829"/>
                <a:gd name="connsiteY98" fmla="*/ 833718 h 2032773"/>
                <a:gd name="connsiteX99" fmla="*/ 2043953 w 4780829"/>
                <a:gd name="connsiteY99" fmla="*/ 806824 h 2032773"/>
                <a:gd name="connsiteX100" fmla="*/ 1963271 w 4780829"/>
                <a:gd name="connsiteY100" fmla="*/ 779929 h 2032773"/>
                <a:gd name="connsiteX101" fmla="*/ 1882588 w 4780829"/>
                <a:gd name="connsiteY101" fmla="*/ 753035 h 2032773"/>
                <a:gd name="connsiteX102" fmla="*/ 1842247 w 4780829"/>
                <a:gd name="connsiteY102" fmla="*/ 739588 h 2032773"/>
                <a:gd name="connsiteX103" fmla="*/ 1801906 w 4780829"/>
                <a:gd name="connsiteY103" fmla="*/ 726141 h 2032773"/>
                <a:gd name="connsiteX104" fmla="*/ 1761565 w 4780829"/>
                <a:gd name="connsiteY104" fmla="*/ 685800 h 2032773"/>
                <a:gd name="connsiteX105" fmla="*/ 1734671 w 4780829"/>
                <a:gd name="connsiteY105" fmla="*/ 645459 h 2032773"/>
                <a:gd name="connsiteX106" fmla="*/ 1694330 w 4780829"/>
                <a:gd name="connsiteY106" fmla="*/ 618565 h 2032773"/>
                <a:gd name="connsiteX107" fmla="*/ 1667435 w 4780829"/>
                <a:gd name="connsiteY107" fmla="*/ 537882 h 2032773"/>
                <a:gd name="connsiteX108" fmla="*/ 1653988 w 4780829"/>
                <a:gd name="connsiteY108" fmla="*/ 497541 h 2032773"/>
                <a:gd name="connsiteX109" fmla="*/ 1627094 w 4780829"/>
                <a:gd name="connsiteY109" fmla="*/ 403412 h 2032773"/>
                <a:gd name="connsiteX110" fmla="*/ 1667435 w 4780829"/>
                <a:gd name="connsiteY110" fmla="*/ 134471 h 2032773"/>
                <a:gd name="connsiteX111" fmla="*/ 1694330 w 4780829"/>
                <a:gd name="connsiteY111" fmla="*/ 107576 h 2032773"/>
                <a:gd name="connsiteX112" fmla="*/ 1721224 w 4780829"/>
                <a:gd name="connsiteY112" fmla="*/ 67235 h 2032773"/>
                <a:gd name="connsiteX113" fmla="*/ 1828800 w 4780829"/>
                <a:gd name="connsiteY113" fmla="*/ 67235 h 203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780829" h="2032773">
                  <a:moveTo>
                    <a:pt x="1775012" y="80682"/>
                  </a:moveTo>
                  <a:cubicBezTo>
                    <a:pt x="1788459" y="76200"/>
                    <a:pt x="1801288" y="68993"/>
                    <a:pt x="1815353" y="67235"/>
                  </a:cubicBezTo>
                  <a:cubicBezTo>
                    <a:pt x="2015455" y="42222"/>
                    <a:pt x="2538879" y="41594"/>
                    <a:pt x="2595283" y="40341"/>
                  </a:cubicBezTo>
                  <a:lnTo>
                    <a:pt x="3429000" y="0"/>
                  </a:lnTo>
                  <a:cubicBezTo>
                    <a:pt x="3590365" y="4482"/>
                    <a:pt x="3751875" y="5249"/>
                    <a:pt x="3913094" y="13447"/>
                  </a:cubicBezTo>
                  <a:cubicBezTo>
                    <a:pt x="4016444" y="18702"/>
                    <a:pt x="4222377" y="40341"/>
                    <a:pt x="4222377" y="40341"/>
                  </a:cubicBezTo>
                  <a:cubicBezTo>
                    <a:pt x="4249271" y="44823"/>
                    <a:pt x="4275841" y="52187"/>
                    <a:pt x="4303059" y="53788"/>
                  </a:cubicBezTo>
                  <a:cubicBezTo>
                    <a:pt x="4428428" y="61163"/>
                    <a:pt x="4556596" y="41790"/>
                    <a:pt x="4679577" y="67235"/>
                  </a:cubicBezTo>
                  <a:cubicBezTo>
                    <a:pt x="4701959" y="71866"/>
                    <a:pt x="4687481" y="112298"/>
                    <a:pt x="4693024" y="134471"/>
                  </a:cubicBezTo>
                  <a:cubicBezTo>
                    <a:pt x="4704158" y="179009"/>
                    <a:pt x="4707072" y="175714"/>
                    <a:pt x="4733365" y="215153"/>
                  </a:cubicBezTo>
                  <a:cubicBezTo>
                    <a:pt x="4780829" y="547404"/>
                    <a:pt x="4749073" y="289309"/>
                    <a:pt x="4733365" y="1035424"/>
                  </a:cubicBezTo>
                  <a:cubicBezTo>
                    <a:pt x="4721587" y="1594879"/>
                    <a:pt x="4777895" y="1412822"/>
                    <a:pt x="4706471" y="1627094"/>
                  </a:cubicBezTo>
                  <a:cubicBezTo>
                    <a:pt x="4703545" y="1662204"/>
                    <a:pt x="4719412" y="1786175"/>
                    <a:pt x="4666130" y="1828800"/>
                  </a:cubicBezTo>
                  <a:cubicBezTo>
                    <a:pt x="4655061" y="1837655"/>
                    <a:pt x="4639235" y="1837765"/>
                    <a:pt x="4625788" y="1842247"/>
                  </a:cubicBezTo>
                  <a:cubicBezTo>
                    <a:pt x="4612341" y="1851212"/>
                    <a:pt x="4599902" y="1861913"/>
                    <a:pt x="4585447" y="1869141"/>
                  </a:cubicBezTo>
                  <a:cubicBezTo>
                    <a:pt x="4547895" y="1887917"/>
                    <a:pt x="4485666" y="1891079"/>
                    <a:pt x="4450977" y="1896035"/>
                  </a:cubicBezTo>
                  <a:lnTo>
                    <a:pt x="4370294" y="1922929"/>
                  </a:lnTo>
                  <a:cubicBezTo>
                    <a:pt x="4040760" y="2032773"/>
                    <a:pt x="4344187" y="1936167"/>
                    <a:pt x="3415553" y="1949824"/>
                  </a:cubicBezTo>
                  <a:cubicBezTo>
                    <a:pt x="3393141" y="1954306"/>
                    <a:pt x="3370491" y="1957728"/>
                    <a:pt x="3348318" y="1963271"/>
                  </a:cubicBezTo>
                  <a:cubicBezTo>
                    <a:pt x="3334567" y="1966709"/>
                    <a:pt x="3322120" y="1975775"/>
                    <a:pt x="3307977" y="1976718"/>
                  </a:cubicBezTo>
                  <a:cubicBezTo>
                    <a:pt x="3187139" y="1984774"/>
                    <a:pt x="3065930" y="1985683"/>
                    <a:pt x="2944906" y="1990165"/>
                  </a:cubicBezTo>
                  <a:lnTo>
                    <a:pt x="1882588" y="1976718"/>
                  </a:lnTo>
                  <a:cubicBezTo>
                    <a:pt x="1640706" y="1971782"/>
                    <a:pt x="1703385" y="1988701"/>
                    <a:pt x="1586753" y="1949824"/>
                  </a:cubicBezTo>
                  <a:cubicBezTo>
                    <a:pt x="1483659" y="1954306"/>
                    <a:pt x="1380358" y="1955357"/>
                    <a:pt x="1277471" y="1963271"/>
                  </a:cubicBezTo>
                  <a:cubicBezTo>
                    <a:pt x="1263338" y="1964358"/>
                    <a:pt x="1251195" y="1974960"/>
                    <a:pt x="1237130" y="1976718"/>
                  </a:cubicBezTo>
                  <a:cubicBezTo>
                    <a:pt x="1143305" y="1988446"/>
                    <a:pt x="954741" y="2003612"/>
                    <a:pt x="954741" y="2003612"/>
                  </a:cubicBezTo>
                  <a:cubicBezTo>
                    <a:pt x="936812" y="2008094"/>
                    <a:pt x="919434" y="2017059"/>
                    <a:pt x="900953" y="2017059"/>
                  </a:cubicBezTo>
                  <a:cubicBezTo>
                    <a:pt x="512723" y="2017059"/>
                    <a:pt x="573763" y="2022185"/>
                    <a:pt x="349624" y="1990165"/>
                  </a:cubicBezTo>
                  <a:cubicBezTo>
                    <a:pt x="336177" y="1985683"/>
                    <a:pt x="323387" y="1978128"/>
                    <a:pt x="309283" y="1976718"/>
                  </a:cubicBezTo>
                  <a:cubicBezTo>
                    <a:pt x="233330" y="1969123"/>
                    <a:pt x="151824" y="1990937"/>
                    <a:pt x="80683" y="1963271"/>
                  </a:cubicBezTo>
                  <a:cubicBezTo>
                    <a:pt x="55272" y="1953389"/>
                    <a:pt x="75857" y="1908454"/>
                    <a:pt x="67235" y="1882588"/>
                  </a:cubicBezTo>
                  <a:cubicBezTo>
                    <a:pt x="62124" y="1867256"/>
                    <a:pt x="49306" y="1855694"/>
                    <a:pt x="40341" y="1842247"/>
                  </a:cubicBezTo>
                  <a:cubicBezTo>
                    <a:pt x="35859" y="1779494"/>
                    <a:pt x="29100" y="1716862"/>
                    <a:pt x="26894" y="1653988"/>
                  </a:cubicBezTo>
                  <a:cubicBezTo>
                    <a:pt x="3739" y="994060"/>
                    <a:pt x="46425" y="1273635"/>
                    <a:pt x="0" y="995082"/>
                  </a:cubicBezTo>
                  <a:cubicBezTo>
                    <a:pt x="4482" y="963706"/>
                    <a:pt x="7231" y="932032"/>
                    <a:pt x="13447" y="900953"/>
                  </a:cubicBezTo>
                  <a:cubicBezTo>
                    <a:pt x="16227" y="887054"/>
                    <a:pt x="25329" y="874700"/>
                    <a:pt x="26894" y="860612"/>
                  </a:cubicBezTo>
                  <a:cubicBezTo>
                    <a:pt x="29165" y="840173"/>
                    <a:pt x="5901" y="667631"/>
                    <a:pt x="67235" y="618565"/>
                  </a:cubicBezTo>
                  <a:cubicBezTo>
                    <a:pt x="78304" y="609710"/>
                    <a:pt x="93483" y="606628"/>
                    <a:pt x="107577" y="605118"/>
                  </a:cubicBezTo>
                  <a:cubicBezTo>
                    <a:pt x="219354" y="593142"/>
                    <a:pt x="332466" y="594123"/>
                    <a:pt x="443753" y="578224"/>
                  </a:cubicBezTo>
                  <a:cubicBezTo>
                    <a:pt x="578064" y="559035"/>
                    <a:pt x="506382" y="568276"/>
                    <a:pt x="658906" y="551329"/>
                  </a:cubicBezTo>
                  <a:cubicBezTo>
                    <a:pt x="784412" y="555811"/>
                    <a:pt x="910099" y="556690"/>
                    <a:pt x="1035424" y="564776"/>
                  </a:cubicBezTo>
                  <a:cubicBezTo>
                    <a:pt x="1094865" y="568611"/>
                    <a:pt x="1067843" y="596125"/>
                    <a:pt x="1129553" y="618565"/>
                  </a:cubicBezTo>
                  <a:cubicBezTo>
                    <a:pt x="1159340" y="629397"/>
                    <a:pt x="1192306" y="627530"/>
                    <a:pt x="1223683" y="632012"/>
                  </a:cubicBezTo>
                  <a:cubicBezTo>
                    <a:pt x="1323382" y="665245"/>
                    <a:pt x="1279009" y="646228"/>
                    <a:pt x="1358153" y="685800"/>
                  </a:cubicBezTo>
                  <a:cubicBezTo>
                    <a:pt x="1367118" y="699247"/>
                    <a:pt x="1372427" y="716045"/>
                    <a:pt x="1385047" y="726141"/>
                  </a:cubicBezTo>
                  <a:cubicBezTo>
                    <a:pt x="1468791" y="793136"/>
                    <a:pt x="1387302" y="685256"/>
                    <a:pt x="1452283" y="766482"/>
                  </a:cubicBezTo>
                  <a:cubicBezTo>
                    <a:pt x="1462379" y="779102"/>
                    <a:pt x="1467749" y="795396"/>
                    <a:pt x="1479177" y="806824"/>
                  </a:cubicBezTo>
                  <a:cubicBezTo>
                    <a:pt x="1495024" y="822672"/>
                    <a:pt x="1517118" y="831318"/>
                    <a:pt x="1532965" y="847165"/>
                  </a:cubicBezTo>
                  <a:cubicBezTo>
                    <a:pt x="1622612" y="936812"/>
                    <a:pt x="1492624" y="842683"/>
                    <a:pt x="1600200" y="914400"/>
                  </a:cubicBezTo>
                  <a:cubicBezTo>
                    <a:pt x="1629045" y="1000936"/>
                    <a:pt x="1591033" y="906946"/>
                    <a:pt x="1653988" y="995082"/>
                  </a:cubicBezTo>
                  <a:cubicBezTo>
                    <a:pt x="1720341" y="1087975"/>
                    <a:pt x="1631142" y="1013920"/>
                    <a:pt x="1734671" y="1102659"/>
                  </a:cubicBezTo>
                  <a:cubicBezTo>
                    <a:pt x="1775353" y="1137529"/>
                    <a:pt x="1800458" y="1138035"/>
                    <a:pt x="1855694" y="1156447"/>
                  </a:cubicBezTo>
                  <a:cubicBezTo>
                    <a:pt x="1921901" y="1178516"/>
                    <a:pt x="1882053" y="1167564"/>
                    <a:pt x="1976718" y="1183341"/>
                  </a:cubicBezTo>
                  <a:cubicBezTo>
                    <a:pt x="2261952" y="1278419"/>
                    <a:pt x="1907976" y="1162719"/>
                    <a:pt x="2111188" y="1223682"/>
                  </a:cubicBezTo>
                  <a:cubicBezTo>
                    <a:pt x="2138342" y="1231828"/>
                    <a:pt x="2163807" y="1246567"/>
                    <a:pt x="2191871" y="1250576"/>
                  </a:cubicBezTo>
                  <a:cubicBezTo>
                    <a:pt x="2223247" y="1255059"/>
                    <a:pt x="2254816" y="1258354"/>
                    <a:pt x="2286000" y="1264024"/>
                  </a:cubicBezTo>
                  <a:cubicBezTo>
                    <a:pt x="2304183" y="1267330"/>
                    <a:pt x="2321320" y="1276787"/>
                    <a:pt x="2339788" y="1277471"/>
                  </a:cubicBezTo>
                  <a:cubicBezTo>
                    <a:pt x="2563797" y="1285768"/>
                    <a:pt x="2788023" y="1286436"/>
                    <a:pt x="3012141" y="1290918"/>
                  </a:cubicBezTo>
                  <a:cubicBezTo>
                    <a:pt x="3025588" y="1299883"/>
                    <a:pt x="3041840" y="1305649"/>
                    <a:pt x="3052483" y="1317812"/>
                  </a:cubicBezTo>
                  <a:cubicBezTo>
                    <a:pt x="3073768" y="1342137"/>
                    <a:pt x="3091816" y="1369584"/>
                    <a:pt x="3106271" y="1398494"/>
                  </a:cubicBezTo>
                  <a:cubicBezTo>
                    <a:pt x="3127303" y="1440558"/>
                    <a:pt x="3132620" y="1465366"/>
                    <a:pt x="3173506" y="1492624"/>
                  </a:cubicBezTo>
                  <a:cubicBezTo>
                    <a:pt x="3185300" y="1500487"/>
                    <a:pt x="3200400" y="1501589"/>
                    <a:pt x="3213847" y="1506071"/>
                  </a:cubicBezTo>
                  <a:cubicBezTo>
                    <a:pt x="3227294" y="1519518"/>
                    <a:pt x="3238365" y="1535863"/>
                    <a:pt x="3254188" y="1546412"/>
                  </a:cubicBezTo>
                  <a:cubicBezTo>
                    <a:pt x="3265982" y="1554275"/>
                    <a:pt x="3281852" y="1553520"/>
                    <a:pt x="3294530" y="1559859"/>
                  </a:cubicBezTo>
                  <a:cubicBezTo>
                    <a:pt x="3308985" y="1567086"/>
                    <a:pt x="3320839" y="1578735"/>
                    <a:pt x="3334871" y="1586753"/>
                  </a:cubicBezTo>
                  <a:cubicBezTo>
                    <a:pt x="3352275" y="1596698"/>
                    <a:pt x="3372347" y="1601996"/>
                    <a:pt x="3388659" y="1613647"/>
                  </a:cubicBezTo>
                  <a:cubicBezTo>
                    <a:pt x="3421427" y="1637053"/>
                    <a:pt x="3429325" y="1667543"/>
                    <a:pt x="3469341" y="1680882"/>
                  </a:cubicBezTo>
                  <a:cubicBezTo>
                    <a:pt x="3495207" y="1689504"/>
                    <a:pt x="3523130" y="1689847"/>
                    <a:pt x="3550024" y="1694329"/>
                  </a:cubicBezTo>
                  <a:cubicBezTo>
                    <a:pt x="3563471" y="1698811"/>
                    <a:pt x="3576736" y="1703882"/>
                    <a:pt x="3590365" y="1707776"/>
                  </a:cubicBezTo>
                  <a:cubicBezTo>
                    <a:pt x="3610466" y="1713519"/>
                    <a:pt x="3663004" y="1723926"/>
                    <a:pt x="3684494" y="1734671"/>
                  </a:cubicBezTo>
                  <a:cubicBezTo>
                    <a:pt x="3698949" y="1741899"/>
                    <a:pt x="3710067" y="1755001"/>
                    <a:pt x="3724835" y="1761565"/>
                  </a:cubicBezTo>
                  <a:cubicBezTo>
                    <a:pt x="3794783" y="1792653"/>
                    <a:pt x="3823073" y="1790967"/>
                    <a:pt x="3899647" y="1801906"/>
                  </a:cubicBezTo>
                  <a:cubicBezTo>
                    <a:pt x="3966882" y="1797424"/>
                    <a:pt x="4034381" y="1795900"/>
                    <a:pt x="4101353" y="1788459"/>
                  </a:cubicBezTo>
                  <a:cubicBezTo>
                    <a:pt x="4115441" y="1786894"/>
                    <a:pt x="4130626" y="1783867"/>
                    <a:pt x="4141694" y="1775012"/>
                  </a:cubicBezTo>
                  <a:cubicBezTo>
                    <a:pt x="4154314" y="1764916"/>
                    <a:pt x="4159623" y="1748118"/>
                    <a:pt x="4168588" y="1734671"/>
                  </a:cubicBezTo>
                  <a:cubicBezTo>
                    <a:pt x="4194692" y="1656362"/>
                    <a:pt x="4209197" y="1654791"/>
                    <a:pt x="4182035" y="1573306"/>
                  </a:cubicBezTo>
                  <a:cubicBezTo>
                    <a:pt x="4176924" y="1557974"/>
                    <a:pt x="4167761" y="1543061"/>
                    <a:pt x="4155141" y="1532965"/>
                  </a:cubicBezTo>
                  <a:cubicBezTo>
                    <a:pt x="4146103" y="1525734"/>
                    <a:pt x="4064878" y="1507231"/>
                    <a:pt x="4061012" y="1506071"/>
                  </a:cubicBezTo>
                  <a:cubicBezTo>
                    <a:pt x="4033859" y="1497925"/>
                    <a:pt x="4007224" y="1488141"/>
                    <a:pt x="3980330" y="1479176"/>
                  </a:cubicBezTo>
                  <a:lnTo>
                    <a:pt x="3899647" y="1452282"/>
                  </a:lnTo>
                  <a:lnTo>
                    <a:pt x="3859306" y="1438835"/>
                  </a:lnTo>
                  <a:cubicBezTo>
                    <a:pt x="3845859" y="1434353"/>
                    <a:pt x="3832716" y="1428826"/>
                    <a:pt x="3818965" y="1425388"/>
                  </a:cubicBezTo>
                  <a:cubicBezTo>
                    <a:pt x="3788897" y="1417871"/>
                    <a:pt x="3704136" y="1398142"/>
                    <a:pt x="3684494" y="1385047"/>
                  </a:cubicBezTo>
                  <a:cubicBezTo>
                    <a:pt x="3671047" y="1376082"/>
                    <a:pt x="3658608" y="1365381"/>
                    <a:pt x="3644153" y="1358153"/>
                  </a:cubicBezTo>
                  <a:cubicBezTo>
                    <a:pt x="3631475" y="1351814"/>
                    <a:pt x="3616203" y="1351590"/>
                    <a:pt x="3603812" y="1344706"/>
                  </a:cubicBezTo>
                  <a:cubicBezTo>
                    <a:pt x="3575557" y="1329009"/>
                    <a:pt x="3550024" y="1308847"/>
                    <a:pt x="3523130" y="1290918"/>
                  </a:cubicBezTo>
                  <a:lnTo>
                    <a:pt x="3442447" y="1237129"/>
                  </a:lnTo>
                  <a:cubicBezTo>
                    <a:pt x="3429000" y="1228164"/>
                    <a:pt x="3417438" y="1215346"/>
                    <a:pt x="3402106" y="1210235"/>
                  </a:cubicBezTo>
                  <a:cubicBezTo>
                    <a:pt x="3388659" y="1205753"/>
                    <a:pt x="3374443" y="1203127"/>
                    <a:pt x="3361765" y="1196788"/>
                  </a:cubicBezTo>
                  <a:cubicBezTo>
                    <a:pt x="3347310" y="1189560"/>
                    <a:pt x="3336192" y="1176458"/>
                    <a:pt x="3321424" y="1169894"/>
                  </a:cubicBezTo>
                  <a:cubicBezTo>
                    <a:pt x="3260915" y="1143001"/>
                    <a:pt x="3250825" y="1149723"/>
                    <a:pt x="3200400" y="1129553"/>
                  </a:cubicBezTo>
                  <a:cubicBezTo>
                    <a:pt x="3155843" y="1111730"/>
                    <a:pt x="3098518" y="1087273"/>
                    <a:pt x="3052483" y="1075765"/>
                  </a:cubicBezTo>
                  <a:cubicBezTo>
                    <a:pt x="2984943" y="1058880"/>
                    <a:pt x="3016227" y="1068162"/>
                    <a:pt x="2958353" y="1048871"/>
                  </a:cubicBezTo>
                  <a:cubicBezTo>
                    <a:pt x="2888150" y="1002067"/>
                    <a:pt x="2949197" y="1035371"/>
                    <a:pt x="2850777" y="1008529"/>
                  </a:cubicBezTo>
                  <a:cubicBezTo>
                    <a:pt x="2823427" y="1001070"/>
                    <a:pt x="2770094" y="981635"/>
                    <a:pt x="2770094" y="981635"/>
                  </a:cubicBezTo>
                  <a:cubicBezTo>
                    <a:pt x="2756647" y="968188"/>
                    <a:pt x="2744764" y="952969"/>
                    <a:pt x="2729753" y="941294"/>
                  </a:cubicBezTo>
                  <a:cubicBezTo>
                    <a:pt x="2704239" y="921450"/>
                    <a:pt x="2679735" y="897727"/>
                    <a:pt x="2649071" y="887506"/>
                  </a:cubicBezTo>
                  <a:cubicBezTo>
                    <a:pt x="2481357" y="831602"/>
                    <a:pt x="2602647" y="864009"/>
                    <a:pt x="2299447" y="847165"/>
                  </a:cubicBezTo>
                  <a:lnTo>
                    <a:pt x="2084294" y="833718"/>
                  </a:lnTo>
                  <a:cubicBezTo>
                    <a:pt x="2070847" y="824753"/>
                    <a:pt x="2058721" y="813388"/>
                    <a:pt x="2043953" y="806824"/>
                  </a:cubicBezTo>
                  <a:cubicBezTo>
                    <a:pt x="2018048" y="795310"/>
                    <a:pt x="1990165" y="788894"/>
                    <a:pt x="1963271" y="779929"/>
                  </a:cubicBezTo>
                  <a:lnTo>
                    <a:pt x="1882588" y="753035"/>
                  </a:lnTo>
                  <a:lnTo>
                    <a:pt x="1842247" y="739588"/>
                  </a:lnTo>
                  <a:lnTo>
                    <a:pt x="1801906" y="726141"/>
                  </a:lnTo>
                  <a:cubicBezTo>
                    <a:pt x="1788459" y="712694"/>
                    <a:pt x="1773739" y="700409"/>
                    <a:pt x="1761565" y="685800"/>
                  </a:cubicBezTo>
                  <a:cubicBezTo>
                    <a:pt x="1751219" y="673385"/>
                    <a:pt x="1746099" y="656887"/>
                    <a:pt x="1734671" y="645459"/>
                  </a:cubicBezTo>
                  <a:cubicBezTo>
                    <a:pt x="1723243" y="634031"/>
                    <a:pt x="1707777" y="627530"/>
                    <a:pt x="1694330" y="618565"/>
                  </a:cubicBezTo>
                  <a:lnTo>
                    <a:pt x="1667435" y="537882"/>
                  </a:lnTo>
                  <a:cubicBezTo>
                    <a:pt x="1662953" y="524435"/>
                    <a:pt x="1657426" y="511292"/>
                    <a:pt x="1653988" y="497541"/>
                  </a:cubicBezTo>
                  <a:cubicBezTo>
                    <a:pt x="1637103" y="430002"/>
                    <a:pt x="1646385" y="461286"/>
                    <a:pt x="1627094" y="403412"/>
                  </a:cubicBezTo>
                  <a:cubicBezTo>
                    <a:pt x="1636299" y="246920"/>
                    <a:pt x="1599299" y="219641"/>
                    <a:pt x="1667435" y="134471"/>
                  </a:cubicBezTo>
                  <a:cubicBezTo>
                    <a:pt x="1675355" y="124571"/>
                    <a:pt x="1686410" y="117476"/>
                    <a:pt x="1694330" y="107576"/>
                  </a:cubicBezTo>
                  <a:cubicBezTo>
                    <a:pt x="1704426" y="94956"/>
                    <a:pt x="1705744" y="71879"/>
                    <a:pt x="1721224" y="67235"/>
                  </a:cubicBezTo>
                  <a:cubicBezTo>
                    <a:pt x="1755570" y="56931"/>
                    <a:pt x="1792941" y="67235"/>
                    <a:pt x="1828800" y="67235"/>
                  </a:cubicBezTo>
                </a:path>
              </a:pathLst>
            </a:cu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7596336" y="5283785"/>
              <a:ext cx="1475656" cy="1169551"/>
            </a:xfrm>
            <a:prstGeom prst="rect">
              <a:avLst/>
            </a:prstGeom>
            <a:noFill/>
          </p:spPr>
          <p:txBody>
            <a:bodyPr wrap="square" rtlCol="0">
              <a:spAutoFit/>
            </a:bodyPr>
            <a:lstStyle/>
            <a:p>
              <a:pPr algn="ctr"/>
              <a:r>
                <a:rPr lang="fr-FR" sz="1400" dirty="0" smtClean="0"/>
                <a:t>Déformations angulaires asymétriques</a:t>
              </a:r>
            </a:p>
            <a:p>
              <a:pPr algn="ctr"/>
              <a:r>
                <a:rPr lang="fr-FR" sz="1400" dirty="0" smtClean="0"/>
                <a:t>= </a:t>
              </a:r>
            </a:p>
            <a:p>
              <a:pPr algn="ctr"/>
              <a:r>
                <a:rPr lang="fr-FR" sz="1400" dirty="0" smtClean="0"/>
                <a:t>Rotations pures</a:t>
              </a:r>
              <a:endParaRPr lang="fr-FR" sz="1400" dirty="0"/>
            </a:p>
          </p:txBody>
        </p:sp>
        <p:cxnSp>
          <p:nvCxnSpPr>
            <p:cNvPr id="20" name="Connecteur droit avec flèche 19"/>
            <p:cNvCxnSpPr/>
            <p:nvPr/>
          </p:nvCxnSpPr>
          <p:spPr>
            <a:xfrm flipH="1">
              <a:off x="7452320" y="5445224"/>
              <a:ext cx="360040" cy="0"/>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0" fill="hold"/>
                                        <p:tgtEl>
                                          <p:spTgt spid="15"/>
                                        </p:tgtEl>
                                        <p:attrNameLst>
                                          <p:attrName>ppt_x</p:attrName>
                                        </p:attrNameLst>
                                      </p:cBhvr>
                                      <p:tavLst>
                                        <p:tav tm="0">
                                          <p:val>
                                            <p:strVal val="1+#ppt_w/2"/>
                                          </p:val>
                                        </p:tav>
                                        <p:tav tm="100000">
                                          <p:val>
                                            <p:strVal val="#ppt_x"/>
                                          </p:val>
                                        </p:tav>
                                      </p:tavLst>
                                    </p:anim>
                                    <p:anim calcmode="lin" valueType="num">
                                      <p:cBhvr additive="base">
                                        <p:cTn id="14"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1+#ppt_w/2"/>
                                          </p:val>
                                        </p:tav>
                                        <p:tav tm="100000">
                                          <p:val>
                                            <p:strVal val="#ppt_x"/>
                                          </p:val>
                                        </p:tav>
                                      </p:tavLst>
                                    </p:anim>
                                    <p:anim calcmode="lin" valueType="num">
                                      <p:cBhvr additive="base">
                                        <p:cTn id="20"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Object 2"/>
          <p:cNvGraphicFramePr>
            <a:graphicFrameLocks noChangeAspect="1"/>
          </p:cNvGraphicFramePr>
          <p:nvPr/>
        </p:nvGraphicFramePr>
        <p:xfrm>
          <a:off x="163513" y="333375"/>
          <a:ext cx="8894762" cy="3000375"/>
        </p:xfrm>
        <a:graphic>
          <a:graphicData uri="http://schemas.openxmlformats.org/presentationml/2006/ole">
            <mc:AlternateContent xmlns:mc="http://schemas.openxmlformats.org/markup-compatibility/2006">
              <mc:Choice xmlns:v="urn:schemas-microsoft-com:vml" Requires="v">
                <p:oleObj spid="_x0000_s397321" name="Équation" r:id="rId3" imgW="3886200" imgH="1180800" progId="Equation.3">
                  <p:embed/>
                </p:oleObj>
              </mc:Choice>
              <mc:Fallback>
                <p:oleObj name="Équation" r:id="rId3" imgW="3886200" imgH="1180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333375"/>
                        <a:ext cx="8894762"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e 14"/>
          <p:cNvGrpSpPr/>
          <p:nvPr/>
        </p:nvGrpSpPr>
        <p:grpSpPr>
          <a:xfrm>
            <a:off x="4716016" y="373002"/>
            <a:ext cx="4248472" cy="2890496"/>
            <a:chOff x="4716016" y="373002"/>
            <a:chExt cx="4248472" cy="2890496"/>
          </a:xfrm>
        </p:grpSpPr>
        <p:sp>
          <p:nvSpPr>
            <p:cNvPr id="6" name="Forme libre 5"/>
            <p:cNvSpPr/>
            <p:nvPr/>
          </p:nvSpPr>
          <p:spPr>
            <a:xfrm>
              <a:off x="5184549" y="373002"/>
              <a:ext cx="3779939" cy="2086068"/>
            </a:xfrm>
            <a:custGeom>
              <a:avLst/>
              <a:gdLst>
                <a:gd name="connsiteX0" fmla="*/ 1628409 w 3779939"/>
                <a:gd name="connsiteY0" fmla="*/ 190032 h 2086068"/>
                <a:gd name="connsiteX1" fmla="*/ 1641856 w 3779939"/>
                <a:gd name="connsiteY1" fmla="*/ 364844 h 2086068"/>
                <a:gd name="connsiteX2" fmla="*/ 1668750 w 3779939"/>
                <a:gd name="connsiteY2" fmla="*/ 405185 h 2086068"/>
                <a:gd name="connsiteX3" fmla="*/ 1762880 w 3779939"/>
                <a:gd name="connsiteY3" fmla="*/ 472421 h 2086068"/>
                <a:gd name="connsiteX4" fmla="*/ 1816668 w 3779939"/>
                <a:gd name="connsiteY4" fmla="*/ 499315 h 2086068"/>
                <a:gd name="connsiteX5" fmla="*/ 1843562 w 3779939"/>
                <a:gd name="connsiteY5" fmla="*/ 539656 h 2086068"/>
                <a:gd name="connsiteX6" fmla="*/ 1964586 w 3779939"/>
                <a:gd name="connsiteY6" fmla="*/ 606891 h 2086068"/>
                <a:gd name="connsiteX7" fmla="*/ 2004927 w 3779939"/>
                <a:gd name="connsiteY7" fmla="*/ 633785 h 2086068"/>
                <a:gd name="connsiteX8" fmla="*/ 2058715 w 3779939"/>
                <a:gd name="connsiteY8" fmla="*/ 660679 h 2086068"/>
                <a:gd name="connsiteX9" fmla="*/ 2099056 w 3779939"/>
                <a:gd name="connsiteY9" fmla="*/ 687574 h 2086068"/>
                <a:gd name="connsiteX10" fmla="*/ 2139397 w 3779939"/>
                <a:gd name="connsiteY10" fmla="*/ 701021 h 2086068"/>
                <a:gd name="connsiteX11" fmla="*/ 2179739 w 3779939"/>
                <a:gd name="connsiteY11" fmla="*/ 727915 h 2086068"/>
                <a:gd name="connsiteX12" fmla="*/ 2246974 w 3779939"/>
                <a:gd name="connsiteY12" fmla="*/ 741362 h 2086068"/>
                <a:gd name="connsiteX13" fmla="*/ 2341103 w 3779939"/>
                <a:gd name="connsiteY13" fmla="*/ 781703 h 2086068"/>
                <a:gd name="connsiteX14" fmla="*/ 2421786 w 3779939"/>
                <a:gd name="connsiteY14" fmla="*/ 822044 h 2086068"/>
                <a:gd name="connsiteX15" fmla="*/ 2502468 w 3779939"/>
                <a:gd name="connsiteY15" fmla="*/ 848938 h 2086068"/>
                <a:gd name="connsiteX16" fmla="*/ 2542809 w 3779939"/>
                <a:gd name="connsiteY16" fmla="*/ 875832 h 2086068"/>
                <a:gd name="connsiteX17" fmla="*/ 2583150 w 3779939"/>
                <a:gd name="connsiteY17" fmla="*/ 889279 h 2086068"/>
                <a:gd name="connsiteX18" fmla="*/ 2636939 w 3779939"/>
                <a:gd name="connsiteY18" fmla="*/ 916174 h 2086068"/>
                <a:gd name="connsiteX19" fmla="*/ 2663833 w 3779939"/>
                <a:gd name="connsiteY19" fmla="*/ 956515 h 2086068"/>
                <a:gd name="connsiteX20" fmla="*/ 2704174 w 3779939"/>
                <a:gd name="connsiteY20" fmla="*/ 969962 h 2086068"/>
                <a:gd name="connsiteX21" fmla="*/ 2811750 w 3779939"/>
                <a:gd name="connsiteY21" fmla="*/ 1010303 h 2086068"/>
                <a:gd name="connsiteX22" fmla="*/ 2838645 w 3779939"/>
                <a:gd name="connsiteY22" fmla="*/ 1037197 h 2086068"/>
                <a:gd name="connsiteX23" fmla="*/ 2932774 w 3779939"/>
                <a:gd name="connsiteY23" fmla="*/ 1090985 h 2086068"/>
                <a:gd name="connsiteX24" fmla="*/ 2973115 w 3779939"/>
                <a:gd name="connsiteY24" fmla="*/ 1117879 h 2086068"/>
                <a:gd name="connsiteX25" fmla="*/ 3053797 w 3779939"/>
                <a:gd name="connsiteY25" fmla="*/ 1144774 h 2086068"/>
                <a:gd name="connsiteX26" fmla="*/ 3147927 w 3779939"/>
                <a:gd name="connsiteY26" fmla="*/ 1171668 h 2086068"/>
                <a:gd name="connsiteX27" fmla="*/ 3188268 w 3779939"/>
                <a:gd name="connsiteY27" fmla="*/ 1185115 h 2086068"/>
                <a:gd name="connsiteX28" fmla="*/ 3255503 w 3779939"/>
                <a:gd name="connsiteY28" fmla="*/ 1238903 h 2086068"/>
                <a:gd name="connsiteX29" fmla="*/ 3295845 w 3779939"/>
                <a:gd name="connsiteY29" fmla="*/ 1265797 h 2086068"/>
                <a:gd name="connsiteX30" fmla="*/ 3336186 w 3779939"/>
                <a:gd name="connsiteY30" fmla="*/ 1306138 h 2086068"/>
                <a:gd name="connsiteX31" fmla="*/ 3430315 w 3779939"/>
                <a:gd name="connsiteY31" fmla="*/ 1346479 h 2086068"/>
                <a:gd name="connsiteX32" fmla="*/ 3457209 w 3779939"/>
                <a:gd name="connsiteY32" fmla="*/ 1373374 h 2086068"/>
                <a:gd name="connsiteX33" fmla="*/ 3537892 w 3779939"/>
                <a:gd name="connsiteY33" fmla="*/ 1400268 h 2086068"/>
                <a:gd name="connsiteX34" fmla="*/ 3618574 w 3779939"/>
                <a:gd name="connsiteY34" fmla="*/ 1561632 h 2086068"/>
                <a:gd name="connsiteX35" fmla="*/ 3632021 w 3779939"/>
                <a:gd name="connsiteY35" fmla="*/ 1601974 h 2086068"/>
                <a:gd name="connsiteX36" fmla="*/ 3645468 w 3779939"/>
                <a:gd name="connsiteY36" fmla="*/ 1642315 h 2086068"/>
                <a:gd name="connsiteX37" fmla="*/ 3632021 w 3779939"/>
                <a:gd name="connsiteY37" fmla="*/ 1817126 h 2086068"/>
                <a:gd name="connsiteX38" fmla="*/ 3551339 w 3779939"/>
                <a:gd name="connsiteY38" fmla="*/ 1844021 h 2086068"/>
                <a:gd name="connsiteX39" fmla="*/ 3349633 w 3779939"/>
                <a:gd name="connsiteY39" fmla="*/ 1870915 h 2086068"/>
                <a:gd name="connsiteX40" fmla="*/ 3040350 w 3779939"/>
                <a:gd name="connsiteY40" fmla="*/ 1857468 h 2086068"/>
                <a:gd name="connsiteX41" fmla="*/ 2919327 w 3779939"/>
                <a:gd name="connsiteY41" fmla="*/ 1830574 h 2086068"/>
                <a:gd name="connsiteX42" fmla="*/ 2865539 w 3779939"/>
                <a:gd name="connsiteY42" fmla="*/ 1817126 h 2086068"/>
                <a:gd name="connsiteX43" fmla="*/ 2825197 w 3779939"/>
                <a:gd name="connsiteY43" fmla="*/ 1803679 h 2086068"/>
                <a:gd name="connsiteX44" fmla="*/ 2690727 w 3779939"/>
                <a:gd name="connsiteY44" fmla="*/ 1763338 h 2086068"/>
                <a:gd name="connsiteX45" fmla="*/ 2650386 w 3779939"/>
                <a:gd name="connsiteY45" fmla="*/ 1749891 h 2086068"/>
                <a:gd name="connsiteX46" fmla="*/ 2610045 w 3779939"/>
                <a:gd name="connsiteY46" fmla="*/ 1736444 h 2086068"/>
                <a:gd name="connsiteX47" fmla="*/ 2583150 w 3779939"/>
                <a:gd name="connsiteY47" fmla="*/ 1709550 h 2086068"/>
                <a:gd name="connsiteX48" fmla="*/ 2502468 w 3779939"/>
                <a:gd name="connsiteY48" fmla="*/ 1682656 h 2086068"/>
                <a:gd name="connsiteX49" fmla="*/ 2462127 w 3779939"/>
                <a:gd name="connsiteY49" fmla="*/ 1669209 h 2086068"/>
                <a:gd name="connsiteX50" fmla="*/ 2421786 w 3779939"/>
                <a:gd name="connsiteY50" fmla="*/ 1642315 h 2086068"/>
                <a:gd name="connsiteX51" fmla="*/ 2354550 w 3779939"/>
                <a:gd name="connsiteY51" fmla="*/ 1628868 h 2086068"/>
                <a:gd name="connsiteX52" fmla="*/ 2314209 w 3779939"/>
                <a:gd name="connsiteY52" fmla="*/ 1615421 h 2086068"/>
                <a:gd name="connsiteX53" fmla="*/ 2246974 w 3779939"/>
                <a:gd name="connsiteY53" fmla="*/ 1601974 h 2086068"/>
                <a:gd name="connsiteX54" fmla="*/ 2152845 w 3779939"/>
                <a:gd name="connsiteY54" fmla="*/ 1561632 h 2086068"/>
                <a:gd name="connsiteX55" fmla="*/ 2072162 w 3779939"/>
                <a:gd name="connsiteY55" fmla="*/ 1534738 h 2086068"/>
                <a:gd name="connsiteX56" fmla="*/ 1991480 w 3779939"/>
                <a:gd name="connsiteY56" fmla="*/ 1507844 h 2086068"/>
                <a:gd name="connsiteX57" fmla="*/ 1951139 w 3779939"/>
                <a:gd name="connsiteY57" fmla="*/ 1494397 h 2086068"/>
                <a:gd name="connsiteX58" fmla="*/ 1883903 w 3779939"/>
                <a:gd name="connsiteY58" fmla="*/ 1467503 h 2086068"/>
                <a:gd name="connsiteX59" fmla="*/ 1816668 w 3779939"/>
                <a:gd name="connsiteY59" fmla="*/ 1454056 h 2086068"/>
                <a:gd name="connsiteX60" fmla="*/ 1682197 w 3779939"/>
                <a:gd name="connsiteY60" fmla="*/ 1400268 h 2086068"/>
                <a:gd name="connsiteX61" fmla="*/ 1574621 w 3779939"/>
                <a:gd name="connsiteY61" fmla="*/ 1359926 h 2086068"/>
                <a:gd name="connsiteX62" fmla="*/ 1426703 w 3779939"/>
                <a:gd name="connsiteY62" fmla="*/ 1279244 h 2086068"/>
                <a:gd name="connsiteX63" fmla="*/ 1238445 w 3779939"/>
                <a:gd name="connsiteY63" fmla="*/ 1238903 h 2086068"/>
                <a:gd name="connsiteX64" fmla="*/ 1211550 w 3779939"/>
                <a:gd name="connsiteY64" fmla="*/ 1212009 h 2086068"/>
                <a:gd name="connsiteX65" fmla="*/ 1103974 w 3779939"/>
                <a:gd name="connsiteY65" fmla="*/ 1131326 h 2086068"/>
                <a:gd name="connsiteX66" fmla="*/ 996397 w 3779939"/>
                <a:gd name="connsiteY66" fmla="*/ 996856 h 2086068"/>
                <a:gd name="connsiteX67" fmla="*/ 956056 w 3779939"/>
                <a:gd name="connsiteY67" fmla="*/ 969962 h 2086068"/>
                <a:gd name="connsiteX68" fmla="*/ 902268 w 3779939"/>
                <a:gd name="connsiteY68" fmla="*/ 956515 h 2086068"/>
                <a:gd name="connsiteX69" fmla="*/ 861927 w 3779939"/>
                <a:gd name="connsiteY69" fmla="*/ 929621 h 2086068"/>
                <a:gd name="connsiteX70" fmla="*/ 808139 w 3779939"/>
                <a:gd name="connsiteY70" fmla="*/ 889279 h 2086068"/>
                <a:gd name="connsiteX71" fmla="*/ 754350 w 3779939"/>
                <a:gd name="connsiteY71" fmla="*/ 862385 h 2086068"/>
                <a:gd name="connsiteX72" fmla="*/ 673668 w 3779939"/>
                <a:gd name="connsiteY72" fmla="*/ 808597 h 2086068"/>
                <a:gd name="connsiteX73" fmla="*/ 633327 w 3779939"/>
                <a:gd name="connsiteY73" fmla="*/ 795150 h 2086068"/>
                <a:gd name="connsiteX74" fmla="*/ 539197 w 3779939"/>
                <a:gd name="connsiteY74" fmla="*/ 768256 h 2086068"/>
                <a:gd name="connsiteX75" fmla="*/ 404727 w 3779939"/>
                <a:gd name="connsiteY75" fmla="*/ 714468 h 2086068"/>
                <a:gd name="connsiteX76" fmla="*/ 364386 w 3779939"/>
                <a:gd name="connsiteY76" fmla="*/ 701021 h 2086068"/>
                <a:gd name="connsiteX77" fmla="*/ 324045 w 3779939"/>
                <a:gd name="connsiteY77" fmla="*/ 687574 h 2086068"/>
                <a:gd name="connsiteX78" fmla="*/ 283703 w 3779939"/>
                <a:gd name="connsiteY78" fmla="*/ 714468 h 2086068"/>
                <a:gd name="connsiteX79" fmla="*/ 243362 w 3779939"/>
                <a:gd name="connsiteY79" fmla="*/ 754809 h 2086068"/>
                <a:gd name="connsiteX80" fmla="*/ 203021 w 3779939"/>
                <a:gd name="connsiteY80" fmla="*/ 768256 h 2086068"/>
                <a:gd name="connsiteX81" fmla="*/ 122339 w 3779939"/>
                <a:gd name="connsiteY81" fmla="*/ 835491 h 2086068"/>
                <a:gd name="connsiteX82" fmla="*/ 108892 w 3779939"/>
                <a:gd name="connsiteY82" fmla="*/ 875832 h 2086068"/>
                <a:gd name="connsiteX83" fmla="*/ 81997 w 3779939"/>
                <a:gd name="connsiteY83" fmla="*/ 902726 h 2086068"/>
                <a:gd name="connsiteX84" fmla="*/ 68550 w 3779939"/>
                <a:gd name="connsiteY84" fmla="*/ 969962 h 2086068"/>
                <a:gd name="connsiteX85" fmla="*/ 41656 w 3779939"/>
                <a:gd name="connsiteY85" fmla="*/ 1117879 h 2086068"/>
                <a:gd name="connsiteX86" fmla="*/ 28209 w 3779939"/>
                <a:gd name="connsiteY86" fmla="*/ 1198562 h 2086068"/>
                <a:gd name="connsiteX87" fmla="*/ 14762 w 3779939"/>
                <a:gd name="connsiteY87" fmla="*/ 1238903 h 2086068"/>
                <a:gd name="connsiteX88" fmla="*/ 1315 w 3779939"/>
                <a:gd name="connsiteY88" fmla="*/ 1292691 h 2086068"/>
                <a:gd name="connsiteX89" fmla="*/ 28209 w 3779939"/>
                <a:gd name="connsiteY89" fmla="*/ 1601974 h 2086068"/>
                <a:gd name="connsiteX90" fmla="*/ 41656 w 3779939"/>
                <a:gd name="connsiteY90" fmla="*/ 1655762 h 2086068"/>
                <a:gd name="connsiteX91" fmla="*/ 95445 w 3779939"/>
                <a:gd name="connsiteY91" fmla="*/ 1736444 h 2086068"/>
                <a:gd name="connsiteX92" fmla="*/ 135786 w 3779939"/>
                <a:gd name="connsiteY92" fmla="*/ 1817126 h 2086068"/>
                <a:gd name="connsiteX93" fmla="*/ 203021 w 3779939"/>
                <a:gd name="connsiteY93" fmla="*/ 1870915 h 2086068"/>
                <a:gd name="connsiteX94" fmla="*/ 297150 w 3779939"/>
                <a:gd name="connsiteY94" fmla="*/ 1897809 h 2086068"/>
                <a:gd name="connsiteX95" fmla="*/ 337492 w 3779939"/>
                <a:gd name="connsiteY95" fmla="*/ 1911256 h 2086068"/>
                <a:gd name="connsiteX96" fmla="*/ 418174 w 3779939"/>
                <a:gd name="connsiteY96" fmla="*/ 1924703 h 2086068"/>
                <a:gd name="connsiteX97" fmla="*/ 539197 w 3779939"/>
                <a:gd name="connsiteY97" fmla="*/ 1965044 h 2086068"/>
                <a:gd name="connsiteX98" fmla="*/ 781245 w 3779939"/>
                <a:gd name="connsiteY98" fmla="*/ 2018832 h 2086068"/>
                <a:gd name="connsiteX99" fmla="*/ 1171209 w 3779939"/>
                <a:gd name="connsiteY99" fmla="*/ 1991938 h 2086068"/>
                <a:gd name="connsiteX100" fmla="*/ 1238445 w 3779939"/>
                <a:gd name="connsiteY100" fmla="*/ 1978491 h 2086068"/>
                <a:gd name="connsiteX101" fmla="*/ 1372915 w 3779939"/>
                <a:gd name="connsiteY101" fmla="*/ 1938150 h 2086068"/>
                <a:gd name="connsiteX102" fmla="*/ 1480492 w 3779939"/>
                <a:gd name="connsiteY102" fmla="*/ 1911256 h 2086068"/>
                <a:gd name="connsiteX103" fmla="*/ 1628409 w 3779939"/>
                <a:gd name="connsiteY103" fmla="*/ 1844021 h 2086068"/>
                <a:gd name="connsiteX104" fmla="*/ 1668750 w 3779939"/>
                <a:gd name="connsiteY104" fmla="*/ 1830574 h 2086068"/>
                <a:gd name="connsiteX105" fmla="*/ 1735986 w 3779939"/>
                <a:gd name="connsiteY105" fmla="*/ 1844021 h 2086068"/>
                <a:gd name="connsiteX106" fmla="*/ 1816668 w 3779939"/>
                <a:gd name="connsiteY106" fmla="*/ 1870915 h 2086068"/>
                <a:gd name="connsiteX107" fmla="*/ 1857009 w 3779939"/>
                <a:gd name="connsiteY107" fmla="*/ 1884362 h 2086068"/>
                <a:gd name="connsiteX108" fmla="*/ 1978033 w 3779939"/>
                <a:gd name="connsiteY108" fmla="*/ 1911256 h 2086068"/>
                <a:gd name="connsiteX109" fmla="*/ 2031821 w 3779939"/>
                <a:gd name="connsiteY109" fmla="*/ 1924703 h 2086068"/>
                <a:gd name="connsiteX110" fmla="*/ 2112503 w 3779939"/>
                <a:gd name="connsiteY110" fmla="*/ 1978491 h 2086068"/>
                <a:gd name="connsiteX111" fmla="*/ 2220080 w 3779939"/>
                <a:gd name="connsiteY111" fmla="*/ 2005385 h 2086068"/>
                <a:gd name="connsiteX112" fmla="*/ 2663833 w 3779939"/>
                <a:gd name="connsiteY112" fmla="*/ 2018832 h 2086068"/>
                <a:gd name="connsiteX113" fmla="*/ 2798303 w 3779939"/>
                <a:gd name="connsiteY113" fmla="*/ 2045726 h 2086068"/>
                <a:gd name="connsiteX114" fmla="*/ 2865539 w 3779939"/>
                <a:gd name="connsiteY114" fmla="*/ 2072621 h 2086068"/>
                <a:gd name="connsiteX115" fmla="*/ 2905880 w 3779939"/>
                <a:gd name="connsiteY115" fmla="*/ 2086068 h 2086068"/>
                <a:gd name="connsiteX116" fmla="*/ 3564786 w 3779939"/>
                <a:gd name="connsiteY116" fmla="*/ 2072621 h 2086068"/>
                <a:gd name="connsiteX117" fmla="*/ 3605127 w 3779939"/>
                <a:gd name="connsiteY117" fmla="*/ 2045726 h 2086068"/>
                <a:gd name="connsiteX118" fmla="*/ 3645468 w 3779939"/>
                <a:gd name="connsiteY118" fmla="*/ 2032279 h 2086068"/>
                <a:gd name="connsiteX119" fmla="*/ 3672362 w 3779939"/>
                <a:gd name="connsiteY119" fmla="*/ 1991938 h 2086068"/>
                <a:gd name="connsiteX120" fmla="*/ 3699256 w 3779939"/>
                <a:gd name="connsiteY120" fmla="*/ 1790232 h 2086068"/>
                <a:gd name="connsiteX121" fmla="*/ 3726150 w 3779939"/>
                <a:gd name="connsiteY121" fmla="*/ 1709550 h 2086068"/>
                <a:gd name="connsiteX122" fmla="*/ 3739597 w 3779939"/>
                <a:gd name="connsiteY122" fmla="*/ 1669209 h 2086068"/>
                <a:gd name="connsiteX123" fmla="*/ 3753045 w 3779939"/>
                <a:gd name="connsiteY123" fmla="*/ 1628868 h 2086068"/>
                <a:gd name="connsiteX124" fmla="*/ 3766492 w 3779939"/>
                <a:gd name="connsiteY124" fmla="*/ 1292691 h 2086068"/>
                <a:gd name="connsiteX125" fmla="*/ 3779939 w 3779939"/>
                <a:gd name="connsiteY125" fmla="*/ 1238903 h 2086068"/>
                <a:gd name="connsiteX126" fmla="*/ 3766492 w 3779939"/>
                <a:gd name="connsiteY126" fmla="*/ 916174 h 2086068"/>
                <a:gd name="connsiteX127" fmla="*/ 3739597 w 3779939"/>
                <a:gd name="connsiteY127" fmla="*/ 674126 h 2086068"/>
                <a:gd name="connsiteX128" fmla="*/ 3739597 w 3779939"/>
                <a:gd name="connsiteY128" fmla="*/ 243821 h 2086068"/>
                <a:gd name="connsiteX129" fmla="*/ 3726150 w 3779939"/>
                <a:gd name="connsiteY129" fmla="*/ 203479 h 2086068"/>
                <a:gd name="connsiteX130" fmla="*/ 3605127 w 3779939"/>
                <a:gd name="connsiteY130" fmla="*/ 136244 h 2086068"/>
                <a:gd name="connsiteX131" fmla="*/ 3524445 w 3779939"/>
                <a:gd name="connsiteY131" fmla="*/ 95903 h 2086068"/>
                <a:gd name="connsiteX132" fmla="*/ 3497550 w 3779939"/>
                <a:gd name="connsiteY132" fmla="*/ 69009 h 2086068"/>
                <a:gd name="connsiteX133" fmla="*/ 3457209 w 3779939"/>
                <a:gd name="connsiteY133" fmla="*/ 55562 h 2086068"/>
                <a:gd name="connsiteX134" fmla="*/ 3147927 w 3779939"/>
                <a:gd name="connsiteY134" fmla="*/ 69009 h 2086068"/>
                <a:gd name="connsiteX135" fmla="*/ 2757962 w 3779939"/>
                <a:gd name="connsiteY135" fmla="*/ 55562 h 2086068"/>
                <a:gd name="connsiteX136" fmla="*/ 2556256 w 3779939"/>
                <a:gd name="connsiteY136" fmla="*/ 1774 h 2086068"/>
                <a:gd name="connsiteX137" fmla="*/ 1897350 w 3779939"/>
                <a:gd name="connsiteY137" fmla="*/ 28668 h 2086068"/>
                <a:gd name="connsiteX138" fmla="*/ 1843562 w 3779939"/>
                <a:gd name="connsiteY138" fmla="*/ 42115 h 2086068"/>
                <a:gd name="connsiteX139" fmla="*/ 1762880 w 3779939"/>
                <a:gd name="connsiteY139" fmla="*/ 82456 h 2086068"/>
                <a:gd name="connsiteX140" fmla="*/ 1735986 w 3779939"/>
                <a:gd name="connsiteY140" fmla="*/ 122797 h 2086068"/>
                <a:gd name="connsiteX141" fmla="*/ 1614962 w 3779939"/>
                <a:gd name="connsiteY141" fmla="*/ 163138 h 2086068"/>
                <a:gd name="connsiteX142" fmla="*/ 1628409 w 3779939"/>
                <a:gd name="connsiteY142" fmla="*/ 190032 h 208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79939" h="2086068">
                  <a:moveTo>
                    <a:pt x="1628409" y="190032"/>
                  </a:moveTo>
                  <a:cubicBezTo>
                    <a:pt x="1632891" y="223650"/>
                    <a:pt x="1631086" y="307402"/>
                    <a:pt x="1641856" y="364844"/>
                  </a:cubicBezTo>
                  <a:cubicBezTo>
                    <a:pt x="1644834" y="380728"/>
                    <a:pt x="1658654" y="392565"/>
                    <a:pt x="1668750" y="405185"/>
                  </a:cubicBezTo>
                  <a:cubicBezTo>
                    <a:pt x="1695364" y="438452"/>
                    <a:pt x="1723453" y="450517"/>
                    <a:pt x="1762880" y="472421"/>
                  </a:cubicBezTo>
                  <a:cubicBezTo>
                    <a:pt x="1780403" y="482156"/>
                    <a:pt x="1798739" y="490350"/>
                    <a:pt x="1816668" y="499315"/>
                  </a:cubicBezTo>
                  <a:cubicBezTo>
                    <a:pt x="1825633" y="512762"/>
                    <a:pt x="1831399" y="529014"/>
                    <a:pt x="1843562" y="539656"/>
                  </a:cubicBezTo>
                  <a:cubicBezTo>
                    <a:pt x="1956627" y="638587"/>
                    <a:pt x="1884553" y="566874"/>
                    <a:pt x="1964586" y="606891"/>
                  </a:cubicBezTo>
                  <a:cubicBezTo>
                    <a:pt x="1979041" y="614119"/>
                    <a:pt x="1990895" y="625767"/>
                    <a:pt x="2004927" y="633785"/>
                  </a:cubicBezTo>
                  <a:cubicBezTo>
                    <a:pt x="2022331" y="643730"/>
                    <a:pt x="2041311" y="650733"/>
                    <a:pt x="2058715" y="660679"/>
                  </a:cubicBezTo>
                  <a:cubicBezTo>
                    <a:pt x="2072747" y="668697"/>
                    <a:pt x="2084601" y="680346"/>
                    <a:pt x="2099056" y="687574"/>
                  </a:cubicBezTo>
                  <a:cubicBezTo>
                    <a:pt x="2111734" y="693913"/>
                    <a:pt x="2126719" y="694682"/>
                    <a:pt x="2139397" y="701021"/>
                  </a:cubicBezTo>
                  <a:cubicBezTo>
                    <a:pt x="2153852" y="708249"/>
                    <a:pt x="2164606" y="722240"/>
                    <a:pt x="2179739" y="727915"/>
                  </a:cubicBezTo>
                  <a:cubicBezTo>
                    <a:pt x="2201139" y="735940"/>
                    <a:pt x="2224562" y="736880"/>
                    <a:pt x="2246974" y="741362"/>
                  </a:cubicBezTo>
                  <a:cubicBezTo>
                    <a:pt x="2336861" y="801287"/>
                    <a:pt x="2232562" y="738287"/>
                    <a:pt x="2341103" y="781703"/>
                  </a:cubicBezTo>
                  <a:cubicBezTo>
                    <a:pt x="2369021" y="792870"/>
                    <a:pt x="2394030" y="810479"/>
                    <a:pt x="2421786" y="822044"/>
                  </a:cubicBezTo>
                  <a:cubicBezTo>
                    <a:pt x="2447954" y="832947"/>
                    <a:pt x="2478880" y="833213"/>
                    <a:pt x="2502468" y="848938"/>
                  </a:cubicBezTo>
                  <a:cubicBezTo>
                    <a:pt x="2515915" y="857903"/>
                    <a:pt x="2528354" y="868604"/>
                    <a:pt x="2542809" y="875832"/>
                  </a:cubicBezTo>
                  <a:cubicBezTo>
                    <a:pt x="2555487" y="882171"/>
                    <a:pt x="2570122" y="883695"/>
                    <a:pt x="2583150" y="889279"/>
                  </a:cubicBezTo>
                  <a:cubicBezTo>
                    <a:pt x="2601575" y="897176"/>
                    <a:pt x="2619009" y="907209"/>
                    <a:pt x="2636939" y="916174"/>
                  </a:cubicBezTo>
                  <a:cubicBezTo>
                    <a:pt x="2645904" y="929621"/>
                    <a:pt x="2651213" y="946419"/>
                    <a:pt x="2663833" y="956515"/>
                  </a:cubicBezTo>
                  <a:cubicBezTo>
                    <a:pt x="2674901" y="965370"/>
                    <a:pt x="2690545" y="966068"/>
                    <a:pt x="2704174" y="969962"/>
                  </a:cubicBezTo>
                  <a:cubicBezTo>
                    <a:pt x="2755913" y="984744"/>
                    <a:pt x="2764748" y="978969"/>
                    <a:pt x="2811750" y="1010303"/>
                  </a:cubicBezTo>
                  <a:cubicBezTo>
                    <a:pt x="2822299" y="1017336"/>
                    <a:pt x="2828745" y="1029277"/>
                    <a:pt x="2838645" y="1037197"/>
                  </a:cubicBezTo>
                  <a:cubicBezTo>
                    <a:pt x="2879599" y="1069960"/>
                    <a:pt x="2884458" y="1063376"/>
                    <a:pt x="2932774" y="1090985"/>
                  </a:cubicBezTo>
                  <a:cubicBezTo>
                    <a:pt x="2946806" y="1099003"/>
                    <a:pt x="2958347" y="1111315"/>
                    <a:pt x="2973115" y="1117879"/>
                  </a:cubicBezTo>
                  <a:cubicBezTo>
                    <a:pt x="2999020" y="1129393"/>
                    <a:pt x="3026903" y="1135809"/>
                    <a:pt x="3053797" y="1144774"/>
                  </a:cubicBezTo>
                  <a:cubicBezTo>
                    <a:pt x="3150502" y="1177009"/>
                    <a:pt x="3029761" y="1137906"/>
                    <a:pt x="3147927" y="1171668"/>
                  </a:cubicBezTo>
                  <a:cubicBezTo>
                    <a:pt x="3161556" y="1175562"/>
                    <a:pt x="3174821" y="1180633"/>
                    <a:pt x="3188268" y="1185115"/>
                  </a:cubicBezTo>
                  <a:cubicBezTo>
                    <a:pt x="3210680" y="1203044"/>
                    <a:pt x="3232542" y="1221683"/>
                    <a:pt x="3255503" y="1238903"/>
                  </a:cubicBezTo>
                  <a:cubicBezTo>
                    <a:pt x="3268432" y="1248600"/>
                    <a:pt x="3283429" y="1255451"/>
                    <a:pt x="3295845" y="1265797"/>
                  </a:cubicBezTo>
                  <a:cubicBezTo>
                    <a:pt x="3310454" y="1277971"/>
                    <a:pt x="3320711" y="1295085"/>
                    <a:pt x="3336186" y="1306138"/>
                  </a:cubicBezTo>
                  <a:cubicBezTo>
                    <a:pt x="3365265" y="1326909"/>
                    <a:pt x="3397394" y="1335505"/>
                    <a:pt x="3430315" y="1346479"/>
                  </a:cubicBezTo>
                  <a:cubicBezTo>
                    <a:pt x="3439280" y="1355444"/>
                    <a:pt x="3445869" y="1367704"/>
                    <a:pt x="3457209" y="1373374"/>
                  </a:cubicBezTo>
                  <a:cubicBezTo>
                    <a:pt x="3482565" y="1386052"/>
                    <a:pt x="3537892" y="1400268"/>
                    <a:pt x="3537892" y="1400268"/>
                  </a:cubicBezTo>
                  <a:cubicBezTo>
                    <a:pt x="3607404" y="1504537"/>
                    <a:pt x="3581459" y="1450287"/>
                    <a:pt x="3618574" y="1561632"/>
                  </a:cubicBezTo>
                  <a:lnTo>
                    <a:pt x="3632021" y="1601974"/>
                  </a:lnTo>
                  <a:lnTo>
                    <a:pt x="3645468" y="1642315"/>
                  </a:lnTo>
                  <a:cubicBezTo>
                    <a:pt x="3640986" y="1700585"/>
                    <a:pt x="3656735" y="1764166"/>
                    <a:pt x="3632021" y="1817126"/>
                  </a:cubicBezTo>
                  <a:cubicBezTo>
                    <a:pt x="3620033" y="1842815"/>
                    <a:pt x="3578841" y="1837146"/>
                    <a:pt x="3551339" y="1844021"/>
                  </a:cubicBezTo>
                  <a:cubicBezTo>
                    <a:pt x="3449519" y="1869475"/>
                    <a:pt x="3515956" y="1855795"/>
                    <a:pt x="3349633" y="1870915"/>
                  </a:cubicBezTo>
                  <a:cubicBezTo>
                    <a:pt x="3246539" y="1866433"/>
                    <a:pt x="3143297" y="1864568"/>
                    <a:pt x="3040350" y="1857468"/>
                  </a:cubicBezTo>
                  <a:cubicBezTo>
                    <a:pt x="2960384" y="1851953"/>
                    <a:pt x="2977893" y="1847308"/>
                    <a:pt x="2919327" y="1830574"/>
                  </a:cubicBezTo>
                  <a:cubicBezTo>
                    <a:pt x="2901557" y="1825497"/>
                    <a:pt x="2883309" y="1822203"/>
                    <a:pt x="2865539" y="1817126"/>
                  </a:cubicBezTo>
                  <a:cubicBezTo>
                    <a:pt x="2851910" y="1813232"/>
                    <a:pt x="2838826" y="1807573"/>
                    <a:pt x="2825197" y="1803679"/>
                  </a:cubicBezTo>
                  <a:cubicBezTo>
                    <a:pt x="2682948" y="1763037"/>
                    <a:pt x="2882448" y="1827245"/>
                    <a:pt x="2690727" y="1763338"/>
                  </a:cubicBezTo>
                  <a:lnTo>
                    <a:pt x="2650386" y="1749891"/>
                  </a:lnTo>
                  <a:lnTo>
                    <a:pt x="2610045" y="1736444"/>
                  </a:lnTo>
                  <a:cubicBezTo>
                    <a:pt x="2601080" y="1727479"/>
                    <a:pt x="2594490" y="1715220"/>
                    <a:pt x="2583150" y="1709550"/>
                  </a:cubicBezTo>
                  <a:cubicBezTo>
                    <a:pt x="2557794" y="1696872"/>
                    <a:pt x="2529362" y="1691621"/>
                    <a:pt x="2502468" y="1682656"/>
                  </a:cubicBezTo>
                  <a:cubicBezTo>
                    <a:pt x="2489021" y="1678174"/>
                    <a:pt x="2473921" y="1677072"/>
                    <a:pt x="2462127" y="1669209"/>
                  </a:cubicBezTo>
                  <a:cubicBezTo>
                    <a:pt x="2448680" y="1660244"/>
                    <a:pt x="2436918" y="1647990"/>
                    <a:pt x="2421786" y="1642315"/>
                  </a:cubicBezTo>
                  <a:cubicBezTo>
                    <a:pt x="2400385" y="1634290"/>
                    <a:pt x="2376723" y="1634411"/>
                    <a:pt x="2354550" y="1628868"/>
                  </a:cubicBezTo>
                  <a:cubicBezTo>
                    <a:pt x="2340799" y="1625430"/>
                    <a:pt x="2327960" y="1618859"/>
                    <a:pt x="2314209" y="1615421"/>
                  </a:cubicBezTo>
                  <a:cubicBezTo>
                    <a:pt x="2292036" y="1609878"/>
                    <a:pt x="2269147" y="1607517"/>
                    <a:pt x="2246974" y="1601974"/>
                  </a:cubicBezTo>
                  <a:cubicBezTo>
                    <a:pt x="2189265" y="1587546"/>
                    <a:pt x="2216979" y="1587285"/>
                    <a:pt x="2152845" y="1561632"/>
                  </a:cubicBezTo>
                  <a:cubicBezTo>
                    <a:pt x="2126524" y="1551103"/>
                    <a:pt x="2099056" y="1543703"/>
                    <a:pt x="2072162" y="1534738"/>
                  </a:cubicBezTo>
                  <a:lnTo>
                    <a:pt x="1991480" y="1507844"/>
                  </a:lnTo>
                  <a:cubicBezTo>
                    <a:pt x="1978033" y="1503362"/>
                    <a:pt x="1964300" y="1499661"/>
                    <a:pt x="1951139" y="1494397"/>
                  </a:cubicBezTo>
                  <a:cubicBezTo>
                    <a:pt x="1928727" y="1485432"/>
                    <a:pt x="1907023" y="1474439"/>
                    <a:pt x="1883903" y="1467503"/>
                  </a:cubicBezTo>
                  <a:cubicBezTo>
                    <a:pt x="1862011" y="1460936"/>
                    <a:pt x="1839080" y="1458538"/>
                    <a:pt x="1816668" y="1454056"/>
                  </a:cubicBezTo>
                  <a:cubicBezTo>
                    <a:pt x="1690526" y="1390985"/>
                    <a:pt x="1848363" y="1466734"/>
                    <a:pt x="1682197" y="1400268"/>
                  </a:cubicBezTo>
                  <a:cubicBezTo>
                    <a:pt x="1564992" y="1353386"/>
                    <a:pt x="1691084" y="1389044"/>
                    <a:pt x="1574621" y="1359926"/>
                  </a:cubicBezTo>
                  <a:cubicBezTo>
                    <a:pt x="1518014" y="1322188"/>
                    <a:pt x="1490972" y="1296157"/>
                    <a:pt x="1426703" y="1279244"/>
                  </a:cubicBezTo>
                  <a:cubicBezTo>
                    <a:pt x="1364639" y="1262911"/>
                    <a:pt x="1301198" y="1252350"/>
                    <a:pt x="1238445" y="1238903"/>
                  </a:cubicBezTo>
                  <a:cubicBezTo>
                    <a:pt x="1229480" y="1229938"/>
                    <a:pt x="1221867" y="1219378"/>
                    <a:pt x="1211550" y="1212009"/>
                  </a:cubicBezTo>
                  <a:cubicBezTo>
                    <a:pt x="1144577" y="1164172"/>
                    <a:pt x="1150740" y="1188484"/>
                    <a:pt x="1103974" y="1131326"/>
                  </a:cubicBezTo>
                  <a:cubicBezTo>
                    <a:pt x="1090558" y="1114929"/>
                    <a:pt x="1033810" y="1026786"/>
                    <a:pt x="996397" y="996856"/>
                  </a:cubicBezTo>
                  <a:cubicBezTo>
                    <a:pt x="983777" y="986760"/>
                    <a:pt x="970911" y="976328"/>
                    <a:pt x="956056" y="969962"/>
                  </a:cubicBezTo>
                  <a:cubicBezTo>
                    <a:pt x="939069" y="962682"/>
                    <a:pt x="920197" y="960997"/>
                    <a:pt x="902268" y="956515"/>
                  </a:cubicBezTo>
                  <a:cubicBezTo>
                    <a:pt x="888821" y="947550"/>
                    <a:pt x="875078" y="939015"/>
                    <a:pt x="861927" y="929621"/>
                  </a:cubicBezTo>
                  <a:cubicBezTo>
                    <a:pt x="843690" y="916594"/>
                    <a:pt x="827144" y="901157"/>
                    <a:pt x="808139" y="889279"/>
                  </a:cubicBezTo>
                  <a:cubicBezTo>
                    <a:pt x="791140" y="878655"/>
                    <a:pt x="771539" y="872698"/>
                    <a:pt x="754350" y="862385"/>
                  </a:cubicBezTo>
                  <a:cubicBezTo>
                    <a:pt x="726634" y="845755"/>
                    <a:pt x="704332" y="818818"/>
                    <a:pt x="673668" y="808597"/>
                  </a:cubicBezTo>
                  <a:cubicBezTo>
                    <a:pt x="660221" y="804115"/>
                    <a:pt x="646956" y="799044"/>
                    <a:pt x="633327" y="795150"/>
                  </a:cubicBezTo>
                  <a:cubicBezTo>
                    <a:pt x="599211" y="785403"/>
                    <a:pt x="571437" y="782073"/>
                    <a:pt x="539197" y="768256"/>
                  </a:cubicBezTo>
                  <a:cubicBezTo>
                    <a:pt x="400689" y="708896"/>
                    <a:pt x="588380" y="775686"/>
                    <a:pt x="404727" y="714468"/>
                  </a:cubicBezTo>
                  <a:lnTo>
                    <a:pt x="364386" y="701021"/>
                  </a:lnTo>
                  <a:lnTo>
                    <a:pt x="324045" y="687574"/>
                  </a:lnTo>
                  <a:cubicBezTo>
                    <a:pt x="310598" y="696539"/>
                    <a:pt x="296119" y="704122"/>
                    <a:pt x="283703" y="714468"/>
                  </a:cubicBezTo>
                  <a:cubicBezTo>
                    <a:pt x="269094" y="726642"/>
                    <a:pt x="259185" y="744260"/>
                    <a:pt x="243362" y="754809"/>
                  </a:cubicBezTo>
                  <a:cubicBezTo>
                    <a:pt x="231568" y="762672"/>
                    <a:pt x="215699" y="761917"/>
                    <a:pt x="203021" y="768256"/>
                  </a:cubicBezTo>
                  <a:cubicBezTo>
                    <a:pt x="165578" y="786977"/>
                    <a:pt x="152078" y="805752"/>
                    <a:pt x="122339" y="835491"/>
                  </a:cubicBezTo>
                  <a:cubicBezTo>
                    <a:pt x="117857" y="848938"/>
                    <a:pt x="116185" y="863678"/>
                    <a:pt x="108892" y="875832"/>
                  </a:cubicBezTo>
                  <a:cubicBezTo>
                    <a:pt x="102369" y="886703"/>
                    <a:pt x="86991" y="891073"/>
                    <a:pt x="81997" y="902726"/>
                  </a:cubicBezTo>
                  <a:cubicBezTo>
                    <a:pt x="72994" y="923734"/>
                    <a:pt x="72025" y="947372"/>
                    <a:pt x="68550" y="969962"/>
                  </a:cubicBezTo>
                  <a:cubicBezTo>
                    <a:pt x="46829" y="1111152"/>
                    <a:pt x="69087" y="1035587"/>
                    <a:pt x="41656" y="1117879"/>
                  </a:cubicBezTo>
                  <a:cubicBezTo>
                    <a:pt x="37174" y="1144773"/>
                    <a:pt x="34124" y="1171946"/>
                    <a:pt x="28209" y="1198562"/>
                  </a:cubicBezTo>
                  <a:cubicBezTo>
                    <a:pt x="25134" y="1212399"/>
                    <a:pt x="18656" y="1225274"/>
                    <a:pt x="14762" y="1238903"/>
                  </a:cubicBezTo>
                  <a:cubicBezTo>
                    <a:pt x="9685" y="1256673"/>
                    <a:pt x="5797" y="1274762"/>
                    <a:pt x="1315" y="1292691"/>
                  </a:cubicBezTo>
                  <a:cubicBezTo>
                    <a:pt x="12194" y="1488507"/>
                    <a:pt x="0" y="1475031"/>
                    <a:pt x="28209" y="1601974"/>
                  </a:cubicBezTo>
                  <a:cubicBezTo>
                    <a:pt x="32218" y="1620015"/>
                    <a:pt x="33391" y="1639232"/>
                    <a:pt x="41656" y="1655762"/>
                  </a:cubicBezTo>
                  <a:cubicBezTo>
                    <a:pt x="56111" y="1684672"/>
                    <a:pt x="95445" y="1736444"/>
                    <a:pt x="95445" y="1736444"/>
                  </a:cubicBezTo>
                  <a:cubicBezTo>
                    <a:pt x="109648" y="1779053"/>
                    <a:pt x="105994" y="1779886"/>
                    <a:pt x="135786" y="1817126"/>
                  </a:cubicBezTo>
                  <a:cubicBezTo>
                    <a:pt x="152464" y="1837973"/>
                    <a:pt x="179721" y="1859265"/>
                    <a:pt x="203021" y="1870915"/>
                  </a:cubicBezTo>
                  <a:cubicBezTo>
                    <a:pt x="224515" y="1881662"/>
                    <a:pt x="277044" y="1892065"/>
                    <a:pt x="297150" y="1897809"/>
                  </a:cubicBezTo>
                  <a:cubicBezTo>
                    <a:pt x="310779" y="1901703"/>
                    <a:pt x="323655" y="1908181"/>
                    <a:pt x="337492" y="1911256"/>
                  </a:cubicBezTo>
                  <a:cubicBezTo>
                    <a:pt x="364108" y="1917171"/>
                    <a:pt x="391830" y="1917678"/>
                    <a:pt x="418174" y="1924703"/>
                  </a:cubicBezTo>
                  <a:cubicBezTo>
                    <a:pt x="459261" y="1935660"/>
                    <a:pt x="497500" y="1956705"/>
                    <a:pt x="539197" y="1965044"/>
                  </a:cubicBezTo>
                  <a:cubicBezTo>
                    <a:pt x="709913" y="1999187"/>
                    <a:pt x="629321" y="1980851"/>
                    <a:pt x="781245" y="2018832"/>
                  </a:cubicBezTo>
                  <a:cubicBezTo>
                    <a:pt x="931784" y="2011305"/>
                    <a:pt x="1032849" y="2011704"/>
                    <a:pt x="1171209" y="1991938"/>
                  </a:cubicBezTo>
                  <a:cubicBezTo>
                    <a:pt x="1193835" y="1988706"/>
                    <a:pt x="1216033" y="1982973"/>
                    <a:pt x="1238445" y="1978491"/>
                  </a:cubicBezTo>
                  <a:cubicBezTo>
                    <a:pt x="1344356" y="1936127"/>
                    <a:pt x="1265483" y="1962942"/>
                    <a:pt x="1372915" y="1938150"/>
                  </a:cubicBezTo>
                  <a:cubicBezTo>
                    <a:pt x="1408931" y="1929839"/>
                    <a:pt x="1480492" y="1911256"/>
                    <a:pt x="1480492" y="1911256"/>
                  </a:cubicBezTo>
                  <a:cubicBezTo>
                    <a:pt x="1545929" y="1878538"/>
                    <a:pt x="1548013" y="1876179"/>
                    <a:pt x="1628409" y="1844021"/>
                  </a:cubicBezTo>
                  <a:cubicBezTo>
                    <a:pt x="1641570" y="1838757"/>
                    <a:pt x="1655303" y="1835056"/>
                    <a:pt x="1668750" y="1830574"/>
                  </a:cubicBezTo>
                  <a:cubicBezTo>
                    <a:pt x="1691162" y="1835056"/>
                    <a:pt x="1713936" y="1838007"/>
                    <a:pt x="1735986" y="1844021"/>
                  </a:cubicBezTo>
                  <a:cubicBezTo>
                    <a:pt x="1763336" y="1851480"/>
                    <a:pt x="1789774" y="1861950"/>
                    <a:pt x="1816668" y="1870915"/>
                  </a:cubicBezTo>
                  <a:cubicBezTo>
                    <a:pt x="1830115" y="1875397"/>
                    <a:pt x="1843258" y="1880924"/>
                    <a:pt x="1857009" y="1884362"/>
                  </a:cubicBezTo>
                  <a:cubicBezTo>
                    <a:pt x="1988186" y="1917156"/>
                    <a:pt x="1824389" y="1877113"/>
                    <a:pt x="1978033" y="1911256"/>
                  </a:cubicBezTo>
                  <a:cubicBezTo>
                    <a:pt x="1996074" y="1915265"/>
                    <a:pt x="2013892" y="1920221"/>
                    <a:pt x="2031821" y="1924703"/>
                  </a:cubicBezTo>
                  <a:cubicBezTo>
                    <a:pt x="2058715" y="1942632"/>
                    <a:pt x="2084248" y="1962794"/>
                    <a:pt x="2112503" y="1978491"/>
                  </a:cubicBezTo>
                  <a:cubicBezTo>
                    <a:pt x="2132376" y="1989532"/>
                    <a:pt x="2206911" y="2004692"/>
                    <a:pt x="2220080" y="2005385"/>
                  </a:cubicBezTo>
                  <a:cubicBezTo>
                    <a:pt x="2367861" y="2013163"/>
                    <a:pt x="2515915" y="2014350"/>
                    <a:pt x="2663833" y="2018832"/>
                  </a:cubicBezTo>
                  <a:cubicBezTo>
                    <a:pt x="2703555" y="2025452"/>
                    <a:pt x="2758185" y="2032353"/>
                    <a:pt x="2798303" y="2045726"/>
                  </a:cubicBezTo>
                  <a:cubicBezTo>
                    <a:pt x="2821203" y="2053359"/>
                    <a:pt x="2842937" y="2064145"/>
                    <a:pt x="2865539" y="2072621"/>
                  </a:cubicBezTo>
                  <a:cubicBezTo>
                    <a:pt x="2878811" y="2077598"/>
                    <a:pt x="2892433" y="2081586"/>
                    <a:pt x="2905880" y="2086068"/>
                  </a:cubicBezTo>
                  <a:cubicBezTo>
                    <a:pt x="3125515" y="2081586"/>
                    <a:pt x="3345470" y="2085274"/>
                    <a:pt x="3564786" y="2072621"/>
                  </a:cubicBezTo>
                  <a:cubicBezTo>
                    <a:pt x="3580921" y="2071690"/>
                    <a:pt x="3590672" y="2052954"/>
                    <a:pt x="3605127" y="2045726"/>
                  </a:cubicBezTo>
                  <a:cubicBezTo>
                    <a:pt x="3617805" y="2039387"/>
                    <a:pt x="3632021" y="2036761"/>
                    <a:pt x="3645468" y="2032279"/>
                  </a:cubicBezTo>
                  <a:cubicBezTo>
                    <a:pt x="3654433" y="2018832"/>
                    <a:pt x="3665134" y="2006393"/>
                    <a:pt x="3672362" y="1991938"/>
                  </a:cubicBezTo>
                  <a:cubicBezTo>
                    <a:pt x="3701009" y="1934644"/>
                    <a:pt x="3691745" y="1835296"/>
                    <a:pt x="3699256" y="1790232"/>
                  </a:cubicBezTo>
                  <a:cubicBezTo>
                    <a:pt x="3703916" y="1762269"/>
                    <a:pt x="3717185" y="1736444"/>
                    <a:pt x="3726150" y="1709550"/>
                  </a:cubicBezTo>
                  <a:lnTo>
                    <a:pt x="3739597" y="1669209"/>
                  </a:lnTo>
                  <a:lnTo>
                    <a:pt x="3753045" y="1628868"/>
                  </a:lnTo>
                  <a:cubicBezTo>
                    <a:pt x="3757527" y="1516809"/>
                    <a:pt x="3758776" y="1404574"/>
                    <a:pt x="3766492" y="1292691"/>
                  </a:cubicBezTo>
                  <a:cubicBezTo>
                    <a:pt x="3767764" y="1274254"/>
                    <a:pt x="3779939" y="1257384"/>
                    <a:pt x="3779939" y="1238903"/>
                  </a:cubicBezTo>
                  <a:cubicBezTo>
                    <a:pt x="3779939" y="1131233"/>
                    <a:pt x="3772815" y="1023658"/>
                    <a:pt x="3766492" y="916174"/>
                  </a:cubicBezTo>
                  <a:cubicBezTo>
                    <a:pt x="3762704" y="851775"/>
                    <a:pt x="3748000" y="741342"/>
                    <a:pt x="3739597" y="674126"/>
                  </a:cubicBezTo>
                  <a:cubicBezTo>
                    <a:pt x="3754766" y="461775"/>
                    <a:pt x="3761720" y="476103"/>
                    <a:pt x="3739597" y="243821"/>
                  </a:cubicBezTo>
                  <a:cubicBezTo>
                    <a:pt x="3738253" y="229710"/>
                    <a:pt x="3736173" y="213502"/>
                    <a:pt x="3726150" y="203479"/>
                  </a:cubicBezTo>
                  <a:cubicBezTo>
                    <a:pt x="3641355" y="118683"/>
                    <a:pt x="3672764" y="170062"/>
                    <a:pt x="3605127" y="136244"/>
                  </a:cubicBezTo>
                  <a:cubicBezTo>
                    <a:pt x="3500857" y="84109"/>
                    <a:pt x="3625843" y="129702"/>
                    <a:pt x="3524445" y="95903"/>
                  </a:cubicBezTo>
                  <a:cubicBezTo>
                    <a:pt x="3515480" y="86938"/>
                    <a:pt x="3508422" y="75532"/>
                    <a:pt x="3497550" y="69009"/>
                  </a:cubicBezTo>
                  <a:cubicBezTo>
                    <a:pt x="3485396" y="61716"/>
                    <a:pt x="3471383" y="55562"/>
                    <a:pt x="3457209" y="55562"/>
                  </a:cubicBezTo>
                  <a:cubicBezTo>
                    <a:pt x="3354018" y="55562"/>
                    <a:pt x="3251021" y="64527"/>
                    <a:pt x="3147927" y="69009"/>
                  </a:cubicBezTo>
                  <a:cubicBezTo>
                    <a:pt x="3017939" y="64527"/>
                    <a:pt x="2887413" y="68191"/>
                    <a:pt x="2757962" y="55562"/>
                  </a:cubicBezTo>
                  <a:cubicBezTo>
                    <a:pt x="2696066" y="49523"/>
                    <a:pt x="2620250" y="23105"/>
                    <a:pt x="2556256" y="1774"/>
                  </a:cubicBezTo>
                  <a:cubicBezTo>
                    <a:pt x="2287061" y="55613"/>
                    <a:pt x="2585377" y="0"/>
                    <a:pt x="1897350" y="28668"/>
                  </a:cubicBezTo>
                  <a:cubicBezTo>
                    <a:pt x="1878885" y="29437"/>
                    <a:pt x="1861332" y="37038"/>
                    <a:pt x="1843562" y="42115"/>
                  </a:cubicBezTo>
                  <a:cubicBezTo>
                    <a:pt x="1794848" y="56033"/>
                    <a:pt x="1807080" y="52989"/>
                    <a:pt x="1762880" y="82456"/>
                  </a:cubicBezTo>
                  <a:cubicBezTo>
                    <a:pt x="1753915" y="95903"/>
                    <a:pt x="1750441" y="115570"/>
                    <a:pt x="1735986" y="122797"/>
                  </a:cubicBezTo>
                  <a:cubicBezTo>
                    <a:pt x="1718459" y="131561"/>
                    <a:pt x="1631105" y="125471"/>
                    <a:pt x="1614962" y="163138"/>
                  </a:cubicBezTo>
                  <a:cubicBezTo>
                    <a:pt x="1606134" y="183738"/>
                    <a:pt x="1623927" y="156414"/>
                    <a:pt x="1628409" y="19003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5868144" y="2393994"/>
              <a:ext cx="144016" cy="53095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716016" y="2924944"/>
              <a:ext cx="3816424" cy="338554"/>
            </a:xfrm>
            <a:prstGeom prst="rect">
              <a:avLst/>
            </a:prstGeom>
            <a:noFill/>
          </p:spPr>
          <p:txBody>
            <a:bodyPr wrap="square" rtlCol="0">
              <a:spAutoFit/>
            </a:bodyPr>
            <a:lstStyle/>
            <a:p>
              <a:r>
                <a:rPr lang="fr-FR" sz="1600" dirty="0" smtClean="0"/>
                <a:t>Composantes du vecteur tourbillon  </a:t>
              </a:r>
              <a:r>
                <a:rPr lang="fr-FR" sz="1600" b="1" dirty="0" smtClean="0">
                  <a:sym typeface="Symbol"/>
                </a:rPr>
                <a:t></a:t>
              </a:r>
              <a:endParaRPr lang="fr-FR" sz="1600" b="1" dirty="0"/>
            </a:p>
          </p:txBody>
        </p:sp>
      </p:grpSp>
      <p:grpSp>
        <p:nvGrpSpPr>
          <p:cNvPr id="16" name="Groupe 15"/>
          <p:cNvGrpSpPr/>
          <p:nvPr/>
        </p:nvGrpSpPr>
        <p:grpSpPr>
          <a:xfrm>
            <a:off x="467544" y="3645024"/>
            <a:ext cx="8424936" cy="936104"/>
            <a:chOff x="467544" y="3861048"/>
            <a:chExt cx="8424936" cy="936104"/>
          </a:xfrm>
        </p:grpSpPr>
        <p:sp>
          <p:nvSpPr>
            <p:cNvPr id="10" name="Rectangle 9"/>
            <p:cNvSpPr/>
            <p:nvPr/>
          </p:nvSpPr>
          <p:spPr>
            <a:xfrm>
              <a:off x="467544" y="3861048"/>
              <a:ext cx="8424936" cy="923330"/>
            </a:xfrm>
            <a:prstGeom prst="rect">
              <a:avLst/>
            </a:prstGeom>
          </p:spPr>
          <p:txBody>
            <a:bodyPr wrap="square">
              <a:spAutoFit/>
            </a:bodyPr>
            <a:lstStyle/>
            <a:p>
              <a:r>
                <a:rPr lang="fr-FR" dirty="0" smtClean="0"/>
                <a:t>On a donc ainsi complètement défini </a:t>
              </a:r>
              <a:r>
                <a:rPr lang="fr-FR" b="1" dirty="0" smtClean="0"/>
                <a:t>le mouvement et la déformation d'une particule fluide</a:t>
              </a:r>
              <a:r>
                <a:rPr lang="fr-FR" dirty="0" smtClean="0"/>
                <a:t>, en termes de </a:t>
              </a:r>
              <a:r>
                <a:rPr lang="fr-FR" dirty="0" smtClean="0">
                  <a:solidFill>
                    <a:srgbClr val="0066FF"/>
                  </a:solidFill>
                </a:rPr>
                <a:t>simple translation</a:t>
              </a:r>
              <a:r>
                <a:rPr lang="fr-FR" dirty="0" smtClean="0"/>
                <a:t>, </a:t>
              </a:r>
              <a:r>
                <a:rPr lang="fr-FR" dirty="0" smtClean="0">
                  <a:solidFill>
                    <a:srgbClr val="0066FF"/>
                  </a:solidFill>
                </a:rPr>
                <a:t>élongation-contraction</a:t>
              </a:r>
              <a:r>
                <a:rPr lang="fr-FR" dirty="0" smtClean="0"/>
                <a:t>, </a:t>
              </a:r>
              <a:r>
                <a:rPr lang="fr-FR" dirty="0" smtClean="0">
                  <a:solidFill>
                    <a:srgbClr val="0066FF"/>
                  </a:solidFill>
                </a:rPr>
                <a:t>déformation angulaire et rotation</a:t>
              </a:r>
              <a:r>
                <a:rPr lang="fr-FR" dirty="0" smtClean="0"/>
                <a:t>, en développant l'expression de l'accroissement de vitesse </a:t>
              </a:r>
              <a:endParaRPr lang="fr-FR" dirty="0"/>
            </a:p>
          </p:txBody>
        </p:sp>
        <p:graphicFrame>
          <p:nvGraphicFramePr>
            <p:cNvPr id="12" name="Object 7"/>
            <p:cNvGraphicFramePr>
              <a:graphicFrameLocks noChangeAspect="1"/>
            </p:cNvGraphicFramePr>
            <p:nvPr/>
          </p:nvGraphicFramePr>
          <p:xfrm>
            <a:off x="6862809" y="4293096"/>
            <a:ext cx="720080" cy="504056"/>
          </p:xfrm>
          <a:graphic>
            <a:graphicData uri="http://schemas.openxmlformats.org/presentationml/2006/ole">
              <mc:AlternateContent xmlns:mc="http://schemas.openxmlformats.org/markup-compatibility/2006">
                <mc:Choice xmlns:v="urn:schemas-microsoft-com:vml" Requires="v">
                  <p:oleObj spid="_x0000_s397322" name="Équation" r:id="rId5" imgW="164880" imgH="164880" progId="Equation.3">
                    <p:embed/>
                  </p:oleObj>
                </mc:Choice>
                <mc:Fallback>
                  <p:oleObj name="Équation" r:id="rId5" imgW="164880" imgH="1648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809" y="4293096"/>
                          <a:ext cx="720080" cy="50405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97317" name="Object 5"/>
          <p:cNvGraphicFramePr>
            <a:graphicFrameLocks noChangeAspect="1"/>
          </p:cNvGraphicFramePr>
          <p:nvPr/>
        </p:nvGraphicFramePr>
        <p:xfrm>
          <a:off x="465138" y="4724400"/>
          <a:ext cx="8427342" cy="2030413"/>
        </p:xfrm>
        <a:graphic>
          <a:graphicData uri="http://schemas.openxmlformats.org/presentationml/2006/ole">
            <mc:AlternateContent xmlns:mc="http://schemas.openxmlformats.org/markup-compatibility/2006">
              <mc:Choice xmlns:v="urn:schemas-microsoft-com:vml" Requires="v">
                <p:oleObj spid="_x0000_s397323" name="Équation" r:id="rId7" imgW="2819160" imgH="647640" progId="Equation.3">
                  <p:embed/>
                </p:oleObj>
              </mc:Choice>
              <mc:Fallback>
                <p:oleObj name="Équation" r:id="rId7" imgW="2819160" imgH="647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138" y="4724400"/>
                        <a:ext cx="8427342"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1+#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97317"/>
                                        </p:tgtEl>
                                        <p:attrNameLst>
                                          <p:attrName>style.visibility</p:attrName>
                                        </p:attrNameLst>
                                      </p:cBhvr>
                                      <p:to>
                                        <p:strVal val="visible"/>
                                      </p:to>
                                    </p:set>
                                    <p:animEffect transition="in" filter="diamond(in)">
                                      <p:cBhvr>
                                        <p:cTn id="18" dur="2000"/>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1"/>
          <p:cNvSpPr>
            <a:spLocks noChangeArrowheads="1"/>
          </p:cNvSpPr>
          <p:nvPr/>
        </p:nvSpPr>
        <p:spPr bwMode="auto">
          <a:xfrm>
            <a:off x="539552" y="485964"/>
            <a:ext cx="80648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L'équation de continuité est d'intérêt très général puisqu'elle traduit le principe de conservation de la masse au sein d'un écoulement. L'établissement de cette équation locale repose sur un bilan de masse de fluide au sein d'un élément de volume pendant un temps élémentaire </a:t>
            </a:r>
            <a:r>
              <a:rPr kumimoji="0" lang="fr-FR" b="0" i="0" u="none" strike="noStrike" cap="none" normalizeH="0" baseline="0" dirty="0" err="1" smtClean="0">
                <a:ln>
                  <a:noFill/>
                </a:ln>
                <a:solidFill>
                  <a:schemeClr val="tx1"/>
                </a:solidFill>
                <a:effectLst/>
                <a:ea typeface="Times New Roman" pitchFamily="18" charset="0"/>
                <a:cs typeface="Arial" pitchFamily="34" charset="0"/>
              </a:rPr>
              <a:t>dt</a:t>
            </a:r>
            <a:r>
              <a:rPr kumimoji="0" lang="fr-FR" b="0" i="0" u="none" strike="noStrike" cap="none" normalizeH="0" baseline="0" dirty="0" smtClean="0">
                <a:ln>
                  <a:noFill/>
                </a:ln>
                <a:solidFill>
                  <a:schemeClr val="tx1"/>
                </a:solidFill>
                <a:effectLst/>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cs typeface="Arial" pitchFamily="34" charset="0"/>
            </a:endParaRPr>
          </a:p>
        </p:txBody>
      </p:sp>
      <p:sp>
        <p:nvSpPr>
          <p:cNvPr id="3" name="Rectangle 1"/>
          <p:cNvSpPr>
            <a:spLocks noChangeArrowheads="1"/>
          </p:cNvSpPr>
          <p:nvPr/>
        </p:nvSpPr>
        <p:spPr bwMode="auto">
          <a:xfrm>
            <a:off x="467544" y="101243"/>
            <a:ext cx="33843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000" b="1" dirty="0" smtClean="0">
                <a:solidFill>
                  <a:srgbClr val="0066FF"/>
                </a:solidFill>
              </a:rPr>
              <a:t>II.4- Équation de continuité</a:t>
            </a:r>
          </a:p>
        </p:txBody>
      </p:sp>
      <p:sp>
        <p:nvSpPr>
          <p:cNvPr id="4" name="Rectangle 3"/>
          <p:cNvSpPr/>
          <p:nvPr/>
        </p:nvSpPr>
        <p:spPr>
          <a:xfrm>
            <a:off x="611560" y="1710100"/>
            <a:ext cx="5688632" cy="646331"/>
          </a:xfrm>
          <a:prstGeom prst="rect">
            <a:avLst/>
          </a:prstGeom>
        </p:spPr>
        <p:txBody>
          <a:bodyPr wrap="square">
            <a:spAutoFit/>
          </a:bodyPr>
          <a:lstStyle/>
          <a:p>
            <a:r>
              <a:rPr lang="fr-FR" dirty="0" smtClean="0"/>
              <a:t>On considère alors un élément de volume parallélépipédique: </a:t>
            </a:r>
            <a:r>
              <a:rPr lang="fr-FR" dirty="0" err="1" smtClean="0"/>
              <a:t>dV</a:t>
            </a:r>
            <a:r>
              <a:rPr lang="fr-FR" dirty="0" smtClean="0"/>
              <a:t>= </a:t>
            </a:r>
            <a:r>
              <a:rPr lang="fr-FR" dirty="0" err="1" smtClean="0"/>
              <a:t>dxdydz</a:t>
            </a:r>
            <a:r>
              <a:rPr lang="fr-FR" dirty="0" smtClean="0"/>
              <a:t>  de masse m= </a:t>
            </a:r>
            <a:r>
              <a:rPr lang="fr-FR" dirty="0" smtClean="0">
                <a:sym typeface="Symbol"/>
              </a:rPr>
              <a:t></a:t>
            </a:r>
            <a:r>
              <a:rPr lang="fr-FR" dirty="0" err="1" smtClean="0">
                <a:sym typeface="Symbol"/>
              </a:rPr>
              <a:t>dxdydz</a:t>
            </a:r>
            <a:endParaRPr lang="fr-FR" dirty="0"/>
          </a:p>
        </p:txBody>
      </p:sp>
      <p:sp>
        <p:nvSpPr>
          <p:cNvPr id="5" name="ZoneTexte 4"/>
          <p:cNvSpPr txBox="1"/>
          <p:nvPr/>
        </p:nvSpPr>
        <p:spPr>
          <a:xfrm>
            <a:off x="683568" y="2348880"/>
            <a:ext cx="3577005" cy="369332"/>
          </a:xfrm>
          <a:prstGeom prst="rect">
            <a:avLst/>
          </a:prstGeom>
          <a:noFill/>
        </p:spPr>
        <p:txBody>
          <a:bodyPr wrap="none" rtlCol="0">
            <a:spAutoFit/>
          </a:bodyPr>
          <a:lstStyle/>
          <a:p>
            <a:r>
              <a:rPr lang="fr-FR" dirty="0" smtClean="0"/>
              <a:t>La variation de la masse pendant </a:t>
            </a:r>
            <a:r>
              <a:rPr lang="fr-FR" dirty="0" err="1" smtClean="0"/>
              <a:t>dt</a:t>
            </a:r>
            <a:r>
              <a:rPr lang="fr-FR" dirty="0" smtClean="0"/>
              <a:t>:</a:t>
            </a:r>
            <a:endParaRPr lang="fr-FR" dirty="0"/>
          </a:p>
        </p:txBody>
      </p:sp>
      <p:graphicFrame>
        <p:nvGraphicFramePr>
          <p:cNvPr id="196610" name="Object 2"/>
          <p:cNvGraphicFramePr>
            <a:graphicFrameLocks noChangeAspect="1"/>
          </p:cNvGraphicFramePr>
          <p:nvPr/>
        </p:nvGraphicFramePr>
        <p:xfrm>
          <a:off x="700088" y="2708920"/>
          <a:ext cx="2575768" cy="743893"/>
        </p:xfrm>
        <a:graphic>
          <a:graphicData uri="http://schemas.openxmlformats.org/presentationml/2006/ole">
            <mc:AlternateContent xmlns:mc="http://schemas.openxmlformats.org/markup-compatibility/2006">
              <mc:Choice xmlns:v="urn:schemas-microsoft-com:vml" Requires="v">
                <p:oleObj spid="_x0000_s196618" name="Équation" r:id="rId3" imgW="799920" imgH="228600" progId="Equation.3">
                  <p:embed/>
                </p:oleObj>
              </mc:Choice>
              <mc:Fallback>
                <p:oleObj name="Équation" r:id="rId3" imgW="7999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2708920"/>
                        <a:ext cx="2575768" cy="74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Image 7" descr="http://res-nlp.univ-lemans.fr/NLP_C_M02_G02/res/fig_17_1.jpg"/>
          <p:cNvPicPr/>
          <p:nvPr/>
        </p:nvPicPr>
        <p:blipFill>
          <a:blip r:embed="rId5" cstate="print"/>
          <a:srcRect/>
          <a:stretch>
            <a:fillRect/>
          </a:stretch>
        </p:blipFill>
        <p:spPr bwMode="auto">
          <a:xfrm>
            <a:off x="6012160" y="1494076"/>
            <a:ext cx="2952328" cy="2520280"/>
          </a:xfrm>
          <a:prstGeom prst="rect">
            <a:avLst/>
          </a:prstGeom>
          <a:noFill/>
          <a:ln w="9525">
            <a:noFill/>
            <a:miter lim="800000"/>
            <a:headEnd/>
            <a:tailEnd/>
          </a:ln>
        </p:spPr>
      </p:pic>
      <p:sp>
        <p:nvSpPr>
          <p:cNvPr id="9" name="Rectangle 8"/>
          <p:cNvSpPr/>
          <p:nvPr/>
        </p:nvSpPr>
        <p:spPr>
          <a:xfrm>
            <a:off x="683568" y="3438292"/>
            <a:ext cx="5400600" cy="830997"/>
          </a:xfrm>
          <a:prstGeom prst="rect">
            <a:avLst/>
          </a:prstGeom>
        </p:spPr>
        <p:txBody>
          <a:bodyPr wrap="square">
            <a:spAutoFit/>
          </a:bodyPr>
          <a:lstStyle/>
          <a:p>
            <a:r>
              <a:rPr lang="fr-FR" sz="1600" dirty="0" smtClean="0"/>
              <a:t>Le bilan de masse pendant le temps </a:t>
            </a:r>
            <a:r>
              <a:rPr lang="fr-FR" sz="1600" dirty="0" err="1" smtClean="0"/>
              <a:t>dt</a:t>
            </a:r>
            <a:r>
              <a:rPr lang="fr-FR" sz="1600" dirty="0" smtClean="0"/>
              <a:t> sur les 3 directions  (différences entre les masses entrantes et les masses sortantes sur les 6 faces du parallélépipède)  donne:  </a:t>
            </a:r>
            <a:endParaRPr lang="fr-FR" sz="1600" dirty="0"/>
          </a:p>
        </p:txBody>
      </p:sp>
      <p:graphicFrame>
        <p:nvGraphicFramePr>
          <p:cNvPr id="196611" name="Object 3"/>
          <p:cNvGraphicFramePr>
            <a:graphicFrameLocks noChangeAspect="1"/>
          </p:cNvGraphicFramePr>
          <p:nvPr/>
        </p:nvGraphicFramePr>
        <p:xfrm>
          <a:off x="882650" y="4302125"/>
          <a:ext cx="7505774" cy="1503139"/>
        </p:xfrm>
        <a:graphic>
          <a:graphicData uri="http://schemas.openxmlformats.org/presentationml/2006/ole">
            <mc:AlternateContent xmlns:mc="http://schemas.openxmlformats.org/markup-compatibility/2006">
              <mc:Choice xmlns:v="urn:schemas-microsoft-com:vml" Requires="v">
                <p:oleObj spid="_x0000_s196619" name="Équation" r:id="rId6" imgW="2666880" imgH="533160" progId="Equation.3">
                  <p:embed/>
                </p:oleObj>
              </mc:Choice>
              <mc:Fallback>
                <p:oleObj name="Équation" r:id="rId6" imgW="2666880" imgH="5331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650" y="4302125"/>
                        <a:ext cx="7505774" cy="150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
          <p:cNvSpPr>
            <a:spLocks noChangeArrowheads="1"/>
          </p:cNvSpPr>
          <p:nvPr/>
        </p:nvSpPr>
        <p:spPr bwMode="auto">
          <a:xfrm>
            <a:off x="751300" y="5773116"/>
            <a:ext cx="610564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Par analogie, selon les deux autres directions (x et z)on trouve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Object 2"/>
          <p:cNvGraphicFramePr>
            <a:graphicFrameLocks noChangeAspect="1"/>
          </p:cNvGraphicFramePr>
          <p:nvPr/>
        </p:nvGraphicFramePr>
        <p:xfrm>
          <a:off x="1331640" y="6165304"/>
          <a:ext cx="2088232" cy="648072"/>
        </p:xfrm>
        <a:graphic>
          <a:graphicData uri="http://schemas.openxmlformats.org/presentationml/2006/ole">
            <mc:AlternateContent xmlns:mc="http://schemas.openxmlformats.org/markup-compatibility/2006">
              <mc:Choice xmlns:v="urn:schemas-microsoft-com:vml" Requires="v">
                <p:oleObj spid="_x0000_s196620" name="Équation" r:id="rId8" imgW="711000" imgH="228600" progId="Equation.3">
                  <p:embed/>
                </p:oleObj>
              </mc:Choice>
              <mc:Fallback>
                <p:oleObj name="Équation" r:id="rId8" imgW="7110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6165304"/>
                        <a:ext cx="208823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3"/>
          <p:cNvGraphicFramePr>
            <a:graphicFrameLocks noChangeAspect="1"/>
          </p:cNvGraphicFramePr>
          <p:nvPr/>
        </p:nvGraphicFramePr>
        <p:xfrm>
          <a:off x="4157960" y="6165304"/>
          <a:ext cx="2070224" cy="648072"/>
        </p:xfrm>
        <a:graphic>
          <a:graphicData uri="http://schemas.openxmlformats.org/presentationml/2006/ole">
            <mc:AlternateContent xmlns:mc="http://schemas.openxmlformats.org/markup-compatibility/2006">
              <mc:Choice xmlns:v="urn:schemas-microsoft-com:vml" Requires="v">
                <p:oleObj spid="_x0000_s196621" name="Équation" r:id="rId10" imgW="711000" imgH="228600" progId="Equation.3">
                  <p:embed/>
                </p:oleObj>
              </mc:Choice>
              <mc:Fallback>
                <p:oleObj name="Équation" r:id="rId10" imgW="71100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7960" y="6165304"/>
                        <a:ext cx="207022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2000"/>
                                        <p:tgtEl>
                                          <p:spTgt spid="9"/>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96611"/>
                                        </p:tgtEl>
                                        <p:attrNameLst>
                                          <p:attrName>style.visibility</p:attrName>
                                        </p:attrNameLst>
                                      </p:cBhvr>
                                      <p:to>
                                        <p:strVal val="visible"/>
                                      </p:to>
                                    </p:set>
                                    <p:animEffect transition="in" filter="box(out)">
                                      <p:cBhvr>
                                        <p:cTn id="11" dur="2000"/>
                                        <p:tgtEl>
                                          <p:spTgt spid="1966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1000"/>
                                        <p:tgtEl>
                                          <p:spTgt spid="13"/>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out)">
                                      <p:cBhvr>
                                        <p:cTn id="20" dur="2000"/>
                                        <p:tgtEl>
                                          <p:spTgt spid="14"/>
                                        </p:tgtEl>
                                      </p:cBhvr>
                                    </p:animEffect>
                                  </p:childTnLst>
                                </p:cTn>
                              </p:par>
                            </p:childTnLst>
                          </p:cTn>
                        </p:par>
                        <p:par>
                          <p:cTn id="21" fill="hold">
                            <p:stCondLst>
                              <p:cond delay="3000"/>
                            </p:stCondLst>
                            <p:childTnLst>
                              <p:par>
                                <p:cTn id="22" presetID="4" presetClass="entr" presetSubtype="3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out)">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ChangeArrowheads="1"/>
          </p:cNvSpPr>
          <p:nvPr/>
        </p:nvSpPr>
        <p:spPr bwMode="auto">
          <a:xfrm>
            <a:off x="648073" y="190381"/>
            <a:ext cx="810039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Par conséquent, la variation de masse due aux débits massiques à travers les 6 faces se formule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31429" name="Object 5"/>
          <p:cNvGraphicFramePr>
            <a:graphicFrameLocks noChangeAspect="1"/>
          </p:cNvGraphicFramePr>
          <p:nvPr/>
        </p:nvGraphicFramePr>
        <p:xfrm>
          <a:off x="2198712" y="620688"/>
          <a:ext cx="6405736" cy="1440160"/>
        </p:xfrm>
        <a:graphic>
          <a:graphicData uri="http://schemas.openxmlformats.org/presentationml/2006/ole">
            <mc:AlternateContent xmlns:mc="http://schemas.openxmlformats.org/markup-compatibility/2006">
              <mc:Choice xmlns:v="urn:schemas-microsoft-com:vml" Requires="v">
                <p:oleObj spid="_x0000_s231441" name="Équation" r:id="rId3" imgW="1777680" imgH="520560" progId="Equation.3">
                  <p:embed/>
                </p:oleObj>
              </mc:Choice>
              <mc:Fallback>
                <p:oleObj name="Équation" r:id="rId3" imgW="1777680" imgH="520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712" y="620688"/>
                        <a:ext cx="64057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755576" y="2051556"/>
            <a:ext cx="7128792" cy="369332"/>
          </a:xfrm>
          <a:prstGeom prst="rect">
            <a:avLst/>
          </a:prstGeom>
        </p:spPr>
        <p:txBody>
          <a:bodyPr wrap="square">
            <a:spAutoFit/>
          </a:bodyPr>
          <a:lstStyle/>
          <a:p>
            <a:r>
              <a:rPr lang="fr-FR" dirty="0" smtClean="0"/>
              <a:t>Finalement  la variation de masse du volume </a:t>
            </a:r>
            <a:r>
              <a:rPr lang="fr-FR" dirty="0" err="1" smtClean="0"/>
              <a:t>dV</a:t>
            </a:r>
            <a:r>
              <a:rPr lang="fr-FR" dirty="0" smtClean="0"/>
              <a:t> pendant le temps </a:t>
            </a:r>
            <a:r>
              <a:rPr lang="fr-FR" dirty="0" err="1" smtClean="0"/>
              <a:t>dt</a:t>
            </a:r>
            <a:r>
              <a:rPr lang="fr-FR" dirty="0" smtClean="0"/>
              <a:t> est : </a:t>
            </a:r>
            <a:endParaRPr lang="fr-FR" dirty="0"/>
          </a:p>
        </p:txBody>
      </p:sp>
      <p:graphicFrame>
        <p:nvGraphicFramePr>
          <p:cNvPr id="231430" name="Object 6"/>
          <p:cNvGraphicFramePr>
            <a:graphicFrameLocks noChangeAspect="1"/>
          </p:cNvGraphicFramePr>
          <p:nvPr/>
        </p:nvGraphicFramePr>
        <p:xfrm>
          <a:off x="1547664" y="2445072"/>
          <a:ext cx="6408712" cy="695896"/>
        </p:xfrm>
        <a:graphic>
          <a:graphicData uri="http://schemas.openxmlformats.org/presentationml/2006/ole">
            <mc:AlternateContent xmlns:mc="http://schemas.openxmlformats.org/markup-compatibility/2006">
              <mc:Choice xmlns:v="urn:schemas-microsoft-com:vml" Requires="v">
                <p:oleObj spid="_x0000_s231442" name="Équation" r:id="rId5" imgW="1942920" imgH="241200" progId="Equation.3">
                  <p:embed/>
                </p:oleObj>
              </mc:Choice>
              <mc:Fallback>
                <p:oleObj name="Équation" r:id="rId5" imgW="1942920" imgH="2412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2445072"/>
                        <a:ext cx="6408712" cy="69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e 14"/>
          <p:cNvGrpSpPr/>
          <p:nvPr/>
        </p:nvGrpSpPr>
        <p:grpSpPr>
          <a:xfrm>
            <a:off x="1407374" y="3212976"/>
            <a:ext cx="3380650" cy="720080"/>
            <a:chOff x="1407374" y="3212976"/>
            <a:chExt cx="3380650" cy="720080"/>
          </a:xfrm>
        </p:grpSpPr>
        <p:graphicFrame>
          <p:nvGraphicFramePr>
            <p:cNvPr id="231431" name="Object 7"/>
            <p:cNvGraphicFramePr>
              <a:graphicFrameLocks noChangeAspect="1"/>
            </p:cNvGraphicFramePr>
            <p:nvPr/>
          </p:nvGraphicFramePr>
          <p:xfrm>
            <a:off x="2095500" y="3212976"/>
            <a:ext cx="2692524" cy="720080"/>
          </p:xfrm>
          <a:graphic>
            <a:graphicData uri="http://schemas.openxmlformats.org/presentationml/2006/ole">
              <mc:AlternateContent xmlns:mc="http://schemas.openxmlformats.org/markup-compatibility/2006">
                <mc:Choice xmlns:v="urn:schemas-microsoft-com:vml" Requires="v">
                  <p:oleObj spid="_x0000_s231443" name="Équation" r:id="rId7" imgW="634680" imgH="241200" progId="Equation.3">
                    <p:embed/>
                  </p:oleObj>
                </mc:Choice>
                <mc:Fallback>
                  <p:oleObj name="Équation" r:id="rId7" imgW="634680" imgH="2412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3212976"/>
                          <a:ext cx="2692524" cy="72008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ZoneTexte 11"/>
            <p:cNvSpPr txBox="1"/>
            <p:nvPr/>
          </p:nvSpPr>
          <p:spPr>
            <a:xfrm>
              <a:off x="1407374" y="3285678"/>
              <a:ext cx="428322" cy="369332"/>
            </a:xfrm>
            <a:prstGeom prst="rect">
              <a:avLst/>
            </a:prstGeom>
            <a:noFill/>
          </p:spPr>
          <p:txBody>
            <a:bodyPr wrap="none" rtlCol="0">
              <a:spAutoFit/>
            </a:bodyPr>
            <a:lstStyle/>
            <a:p>
              <a:r>
                <a:rPr lang="fr-FR" dirty="0" smtClean="0"/>
                <a:t>ou</a:t>
              </a:r>
              <a:endParaRPr lang="fr-FR" dirty="0"/>
            </a:p>
          </p:txBody>
        </p:sp>
      </p:grpSp>
      <p:sp>
        <p:nvSpPr>
          <p:cNvPr id="13" name="ZoneTexte 12"/>
          <p:cNvSpPr txBox="1"/>
          <p:nvPr/>
        </p:nvSpPr>
        <p:spPr>
          <a:xfrm>
            <a:off x="5508104" y="3356992"/>
            <a:ext cx="2351541" cy="369332"/>
          </a:xfrm>
          <a:prstGeom prst="rect">
            <a:avLst/>
          </a:prstGeom>
          <a:noFill/>
        </p:spPr>
        <p:txBody>
          <a:bodyPr wrap="none" rtlCol="0">
            <a:spAutoFit/>
          </a:bodyPr>
          <a:lstStyle/>
          <a:p>
            <a:r>
              <a:rPr lang="fr-FR" b="1" i="1" dirty="0" smtClean="0">
                <a:solidFill>
                  <a:srgbClr val="FF0000"/>
                </a:solidFill>
              </a:rPr>
              <a:t>Equation de continuité</a:t>
            </a:r>
            <a:endParaRPr lang="fr-FR" b="1" i="1" dirty="0">
              <a:solidFill>
                <a:srgbClr val="FF0000"/>
              </a:solidFill>
            </a:endParaRPr>
          </a:p>
        </p:txBody>
      </p:sp>
      <p:sp>
        <p:nvSpPr>
          <p:cNvPr id="14" name="ZoneTexte 13"/>
          <p:cNvSpPr txBox="1"/>
          <p:nvPr/>
        </p:nvSpPr>
        <p:spPr>
          <a:xfrm>
            <a:off x="792088" y="3923764"/>
            <a:ext cx="1701491" cy="369332"/>
          </a:xfrm>
          <a:prstGeom prst="rect">
            <a:avLst/>
          </a:prstGeom>
          <a:noFill/>
        </p:spPr>
        <p:txBody>
          <a:bodyPr wrap="none" rtlCol="0">
            <a:spAutoFit/>
          </a:bodyPr>
          <a:lstStyle/>
          <a:p>
            <a:r>
              <a:rPr lang="fr-FR" b="1" i="1" u="sng" dirty="0" smtClean="0"/>
              <a:t>Cas particuliers:</a:t>
            </a:r>
            <a:endParaRPr lang="fr-FR" b="1" i="1" u="sng" dirty="0"/>
          </a:p>
        </p:txBody>
      </p:sp>
      <p:grpSp>
        <p:nvGrpSpPr>
          <p:cNvPr id="16" name="Groupe 15"/>
          <p:cNvGrpSpPr/>
          <p:nvPr/>
        </p:nvGrpSpPr>
        <p:grpSpPr>
          <a:xfrm>
            <a:off x="1043608" y="4389759"/>
            <a:ext cx="7992888" cy="1271489"/>
            <a:chOff x="1043608" y="4293096"/>
            <a:chExt cx="7992888" cy="1271489"/>
          </a:xfrm>
        </p:grpSpPr>
        <p:sp>
          <p:nvSpPr>
            <p:cNvPr id="231432" name="Rectangle 8"/>
            <p:cNvSpPr>
              <a:spLocks noChangeArrowheads="1"/>
            </p:cNvSpPr>
            <p:nvPr/>
          </p:nvSpPr>
          <p:spPr bwMode="auto">
            <a:xfrm>
              <a:off x="1043608" y="4293096"/>
              <a:ext cx="79928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600" dirty="0" smtClean="0">
                  <a:latin typeface="Calibri" pitchFamily="34" charset="0"/>
                  <a:ea typeface="Times New Roman" pitchFamily="18" charset="0"/>
                  <a:cs typeface="Arial" pitchFamily="34" charset="0"/>
                </a:rPr>
                <a:t> S</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 l'écoulement est </a:t>
              </a:r>
              <a:r>
                <a:rPr kumimoji="0" lang="fr-FR"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stationnaire ou permanent </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(aucune variation dans le temps des différentes grandeurs caractérisant l'écoulement et le fluide), alors on a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31433" name="Object 9"/>
            <p:cNvGraphicFramePr>
              <a:graphicFrameLocks noChangeAspect="1"/>
            </p:cNvGraphicFramePr>
            <p:nvPr/>
          </p:nvGraphicFramePr>
          <p:xfrm>
            <a:off x="1835696" y="4869160"/>
            <a:ext cx="3240360" cy="695425"/>
          </p:xfrm>
          <a:graphic>
            <a:graphicData uri="http://schemas.openxmlformats.org/presentationml/2006/ole">
              <mc:AlternateContent xmlns:mc="http://schemas.openxmlformats.org/markup-compatibility/2006">
                <mc:Choice xmlns:v="urn:schemas-microsoft-com:vml" Requires="v">
                  <p:oleObj spid="_x0000_s231444" name="Équation" r:id="rId9" imgW="1015920" imgH="241200" progId="Equation.3">
                    <p:embed/>
                  </p:oleObj>
                </mc:Choice>
                <mc:Fallback>
                  <p:oleObj name="Équation" r:id="rId9" imgW="1015920" imgH="2412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4869160"/>
                          <a:ext cx="3240360" cy="6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31434" name="Rectangle 10"/>
          <p:cNvSpPr>
            <a:spLocks noChangeArrowheads="1"/>
          </p:cNvSpPr>
          <p:nvPr/>
        </p:nvSpPr>
        <p:spPr bwMode="auto">
          <a:xfrm>
            <a:off x="1115616" y="5541887"/>
            <a:ext cx="74168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tx1"/>
                </a:solidFill>
                <a:effectLst/>
                <a:ea typeface="Times New Roman" pitchFamily="18" charset="0"/>
                <a:cs typeface="Arial" pitchFamily="34" charset="0"/>
              </a:rPr>
              <a:t> Si le fluide est </a:t>
            </a:r>
            <a:r>
              <a:rPr kumimoji="0" lang="fr-FR" sz="1600" b="1" i="1" u="none" strike="noStrike" cap="none" normalizeH="0" baseline="0" dirty="0" smtClean="0">
                <a:ln>
                  <a:noFill/>
                </a:ln>
                <a:solidFill>
                  <a:schemeClr val="tx1"/>
                </a:solidFill>
                <a:effectLst/>
                <a:ea typeface="Times New Roman" pitchFamily="18" charset="0"/>
                <a:cs typeface="Arial" pitchFamily="34" charset="0"/>
              </a:rPr>
              <a:t>incompressible </a:t>
            </a:r>
            <a:r>
              <a:rPr kumimoji="0" lang="fr-FR" sz="1600" b="0" i="0" u="none" strike="noStrike" cap="none" normalizeH="0" baseline="0" dirty="0" smtClean="0">
                <a:ln>
                  <a:noFill/>
                </a:ln>
                <a:solidFill>
                  <a:schemeClr val="tx1"/>
                </a:solidFill>
                <a:effectLst/>
                <a:ea typeface="Times New Roman" pitchFamily="18" charset="0"/>
                <a:cs typeface="Arial" pitchFamily="34" charset="0"/>
              </a:rPr>
              <a:t>, alors sa masse volumique est une constante (ne dépendant ni du temps, ni des coordonnées de l'espace) ; dans ce cas :</a:t>
            </a:r>
            <a:endParaRPr kumimoji="0" lang="fr-FR" sz="1600" b="0" i="0" u="none" strike="noStrike" cap="none" normalizeH="0" baseline="0" dirty="0" smtClean="0">
              <a:ln>
                <a:noFill/>
              </a:ln>
              <a:solidFill>
                <a:schemeClr val="tx1"/>
              </a:solidFill>
              <a:effectLst/>
              <a:cs typeface="Arial" pitchFamily="34" charset="0"/>
            </a:endParaRPr>
          </a:p>
        </p:txBody>
      </p:sp>
      <p:graphicFrame>
        <p:nvGraphicFramePr>
          <p:cNvPr id="231435" name="Object 11"/>
          <p:cNvGraphicFramePr>
            <a:graphicFrameLocks noChangeAspect="1"/>
          </p:cNvGraphicFramePr>
          <p:nvPr/>
        </p:nvGraphicFramePr>
        <p:xfrm>
          <a:off x="2435225" y="6093296"/>
          <a:ext cx="1488703" cy="720080"/>
        </p:xfrm>
        <a:graphic>
          <a:graphicData uri="http://schemas.openxmlformats.org/presentationml/2006/ole">
            <mc:AlternateContent xmlns:mc="http://schemas.openxmlformats.org/markup-compatibility/2006">
              <mc:Choice xmlns:v="urn:schemas-microsoft-com:vml" Requires="v">
                <p:oleObj spid="_x0000_s231445" name="Équation" r:id="rId11" imgW="406080" imgH="241200" progId="Equation.3">
                  <p:embed/>
                </p:oleObj>
              </mc:Choice>
              <mc:Fallback>
                <p:oleObj name="Équation" r:id="rId11" imgW="406080" imgH="24120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5225" y="6093296"/>
                        <a:ext cx="148870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animEffect transition="in" filter="checkerboard(across)">
                                      <p:cBhvr>
                                        <p:cTn id="7" dur="1000"/>
                                        <p:tgtEl>
                                          <p:spTgt spid="231428"/>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231429"/>
                                        </p:tgtEl>
                                        <p:attrNameLst>
                                          <p:attrName>style.visibility</p:attrName>
                                        </p:attrNameLst>
                                      </p:cBhvr>
                                      <p:to>
                                        <p:strVal val="visible"/>
                                      </p:to>
                                    </p:set>
                                    <p:animEffect transition="in" filter="box(out)">
                                      <p:cBhvr>
                                        <p:cTn id="11" dur="2000"/>
                                        <p:tgtEl>
                                          <p:spTgt spid="23142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1000"/>
                                        <p:tgtEl>
                                          <p:spTgt spid="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231430"/>
                                        </p:tgtEl>
                                        <p:attrNameLst>
                                          <p:attrName>style.visibility</p:attrName>
                                        </p:attrNameLst>
                                      </p:cBhvr>
                                      <p:to>
                                        <p:strVal val="visible"/>
                                      </p:to>
                                    </p:set>
                                    <p:animEffect transition="in" filter="box(out)">
                                      <p:cBhvr>
                                        <p:cTn id="20" dur="2000"/>
                                        <p:tgtEl>
                                          <p:spTgt spid="23143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amond(in)">
                                      <p:cBhvr>
                                        <p:cTn id="39" dur="2000"/>
                                        <p:tgtEl>
                                          <p:spTgt spid="16"/>
                                        </p:tgtEl>
                                      </p:cBhvr>
                                    </p:animEffect>
                                  </p:childTnLst>
                                </p:cTn>
                              </p:par>
                            </p:childTnLst>
                          </p:cTn>
                        </p:par>
                        <p:par>
                          <p:cTn id="40" fill="hold">
                            <p:stCondLst>
                              <p:cond delay="2000"/>
                            </p:stCondLst>
                            <p:childTnLst>
                              <p:par>
                                <p:cTn id="41" presetID="8" presetClass="entr" presetSubtype="16" fill="hold" grpId="0" nodeType="afterEffect">
                                  <p:stCondLst>
                                    <p:cond delay="0"/>
                                  </p:stCondLst>
                                  <p:childTnLst>
                                    <p:set>
                                      <p:cBhvr>
                                        <p:cTn id="42" dur="1" fill="hold">
                                          <p:stCondLst>
                                            <p:cond delay="0"/>
                                          </p:stCondLst>
                                        </p:cTn>
                                        <p:tgtEl>
                                          <p:spTgt spid="231434"/>
                                        </p:tgtEl>
                                        <p:attrNameLst>
                                          <p:attrName>style.visibility</p:attrName>
                                        </p:attrNameLst>
                                      </p:cBhvr>
                                      <p:to>
                                        <p:strVal val="visible"/>
                                      </p:to>
                                    </p:set>
                                    <p:animEffect transition="in" filter="diamond(in)">
                                      <p:cBhvr>
                                        <p:cTn id="43" dur="2000"/>
                                        <p:tgtEl>
                                          <p:spTgt spid="231434"/>
                                        </p:tgtEl>
                                      </p:cBhvr>
                                    </p:animEffect>
                                  </p:childTnLst>
                                </p:cTn>
                              </p:par>
                            </p:childTnLst>
                          </p:cTn>
                        </p:par>
                        <p:par>
                          <p:cTn id="44" fill="hold">
                            <p:stCondLst>
                              <p:cond delay="4000"/>
                            </p:stCondLst>
                            <p:childTnLst>
                              <p:par>
                                <p:cTn id="45" presetID="8" presetClass="entr" presetSubtype="16" fill="hold" nodeType="afterEffect">
                                  <p:stCondLst>
                                    <p:cond delay="0"/>
                                  </p:stCondLst>
                                  <p:childTnLst>
                                    <p:set>
                                      <p:cBhvr>
                                        <p:cTn id="46" dur="1" fill="hold">
                                          <p:stCondLst>
                                            <p:cond delay="0"/>
                                          </p:stCondLst>
                                        </p:cTn>
                                        <p:tgtEl>
                                          <p:spTgt spid="231435"/>
                                        </p:tgtEl>
                                        <p:attrNameLst>
                                          <p:attrName>style.visibility</p:attrName>
                                        </p:attrNameLst>
                                      </p:cBhvr>
                                      <p:to>
                                        <p:strVal val="visible"/>
                                      </p:to>
                                    </p:set>
                                    <p:animEffect transition="in" filter="diamond(in)">
                                      <p:cBhvr>
                                        <p:cTn id="47" dur="2000"/>
                                        <p:tgtEl>
                                          <p:spTgt spid="231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p:bldP spid="8" grpId="0"/>
      <p:bldP spid="13" grpId="0"/>
      <p:bldP spid="14" grpId="0"/>
      <p:bldP spid="2314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ChangeArrowheads="1"/>
          </p:cNvSpPr>
          <p:nvPr/>
        </p:nvSpPr>
        <p:spPr bwMode="auto">
          <a:xfrm>
            <a:off x="755576" y="660028"/>
            <a:ext cx="8064895"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fr-FR" b="0" i="0" u="none" strike="noStrike" cap="none" normalizeH="0" baseline="0" dirty="0" smtClean="0">
                <a:ln>
                  <a:noFill/>
                </a:ln>
                <a:solidFill>
                  <a:schemeClr val="tx1"/>
                </a:solidFill>
                <a:effectLst/>
                <a:ea typeface="Times New Roman" pitchFamily="18" charset="0"/>
                <a:cs typeface="Arial" pitchFamily="34" charset="0"/>
              </a:rPr>
              <a:t>Par définition, les fluides  « </a:t>
            </a:r>
            <a:r>
              <a:rPr kumimoji="0" lang="fr-FR" sz="2000" b="1" i="0" u="none" strike="noStrike" cap="none" normalizeH="0" baseline="0" dirty="0" smtClean="0">
                <a:ln>
                  <a:noFill/>
                </a:ln>
                <a:solidFill>
                  <a:schemeClr val="tx1"/>
                </a:solidFill>
                <a:effectLst/>
                <a:ea typeface="Times New Roman" pitchFamily="18" charset="0"/>
                <a:cs typeface="Arial" pitchFamily="34" charset="0"/>
              </a:rPr>
              <a:t>Newtoniens</a:t>
            </a:r>
            <a:r>
              <a:rPr kumimoji="0" lang="fr-FR" b="0" i="0" u="none" strike="noStrike" cap="none" normalizeH="0" baseline="0" dirty="0" smtClean="0">
                <a:ln>
                  <a:noFill/>
                </a:ln>
                <a:solidFill>
                  <a:schemeClr val="tx1"/>
                </a:solidFill>
                <a:effectLst/>
                <a:ea typeface="Times New Roman" pitchFamily="18" charset="0"/>
                <a:cs typeface="Arial" pitchFamily="34" charset="0"/>
              </a:rPr>
              <a:t> »  sont ceux pour lesquels les composantes du tenseur      </a:t>
            </a:r>
            <a:r>
              <a:rPr kumimoji="0" lang="fr-FR" b="1" i="1" u="none" strike="noStrike" cap="none" normalizeH="0" baseline="0" dirty="0" smtClean="0">
                <a:ln>
                  <a:noFill/>
                </a:ln>
                <a:solidFill>
                  <a:srgbClr val="0070C0"/>
                </a:solidFill>
                <a:effectLst/>
                <a:ea typeface="Times New Roman" pitchFamily="18" charset="0"/>
                <a:cs typeface="Arial" pitchFamily="34" charset="0"/>
              </a:rPr>
              <a:t>des contraintes de viscosité        </a:t>
            </a:r>
            <a:r>
              <a:rPr lang="fr-FR" dirty="0" smtClean="0">
                <a:solidFill>
                  <a:srgbClr val="FF0000"/>
                </a:solidFill>
                <a:ea typeface="Times New Roman" pitchFamily="18" charset="0"/>
                <a:cs typeface="Arial" pitchFamily="34" charset="0"/>
              </a:rPr>
              <a:t>dépendent  linéairement  </a:t>
            </a:r>
            <a:r>
              <a:rPr lang="fr-FR" b="1" i="1" dirty="0" smtClean="0">
                <a:solidFill>
                  <a:srgbClr val="0070C0"/>
                </a:solidFill>
                <a:ea typeface="Times New Roman" pitchFamily="18" charset="0"/>
                <a:cs typeface="Arial" pitchFamily="34" charset="0"/>
              </a:rPr>
              <a:t>des composantes  du tenseur des taux de déformation pure </a:t>
            </a:r>
            <a:r>
              <a:rPr lang="fr-FR" dirty="0" smtClean="0">
                <a:ea typeface="Times New Roman" pitchFamily="18" charset="0"/>
                <a:cs typeface="Arial" pitchFamily="34" charset="0"/>
              </a:rPr>
              <a:t> et </a:t>
            </a:r>
            <a:r>
              <a:rPr lang="fr-FR" u="sng" dirty="0" smtClean="0">
                <a:ea typeface="Times New Roman" pitchFamily="18" charset="0"/>
                <a:cs typeface="Arial" pitchFamily="34" charset="0"/>
              </a:rPr>
              <a:t>non de la rotation et de la translation de l’élément  de fluide</a:t>
            </a:r>
            <a:r>
              <a:rPr lang="fr-FR" dirty="0" smtClean="0">
                <a:ea typeface="Times New Roman" pitchFamily="18" charset="0"/>
                <a:cs typeface="Arial" pitchFamily="34" charset="0"/>
              </a:rPr>
              <a:t>.</a:t>
            </a:r>
            <a:r>
              <a:rPr kumimoji="0" lang="fr-FR" b="0" i="0" u="none" strike="noStrike" cap="none" normalizeH="0" baseline="0" dirty="0" smtClean="0">
                <a:ln>
                  <a:noFill/>
                </a:ln>
                <a:solidFill>
                  <a:schemeClr val="tx1"/>
                </a:solidFill>
                <a:effectLst/>
                <a:ea typeface="Times New Roman" pitchFamily="18" charset="0"/>
                <a:cs typeface="Arial" pitchFamily="34" charset="0"/>
              </a:rPr>
              <a:t> </a:t>
            </a:r>
            <a:r>
              <a:rPr lang="fr-FR" dirty="0" smtClean="0"/>
              <a:t>C'est notamment le cas pour la plupart des fluides usuels. </a:t>
            </a:r>
            <a:endParaRPr kumimoji="0" lang="fr-FR" b="0" i="0" u="none" strike="noStrike" cap="none" normalizeH="0" baseline="0" dirty="0" smtClean="0">
              <a:ln>
                <a:noFill/>
              </a:ln>
              <a:solidFill>
                <a:schemeClr val="tx1"/>
              </a:solidFill>
              <a:effectLst/>
              <a:cs typeface="Arial" pitchFamily="34" charset="0"/>
            </a:endParaRPr>
          </a:p>
        </p:txBody>
      </p:sp>
      <p:sp>
        <p:nvSpPr>
          <p:cNvPr id="230405" name="Rectangle 5"/>
          <p:cNvSpPr>
            <a:spLocks noChangeArrowheads="1"/>
          </p:cNvSpPr>
          <p:nvPr/>
        </p:nvSpPr>
        <p:spPr bwMode="auto">
          <a:xfrm>
            <a:off x="0" y="97443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95536" y="245258"/>
            <a:ext cx="61926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1" dirty="0" smtClean="0">
                <a:solidFill>
                  <a:srgbClr val="0066FF"/>
                </a:solidFill>
              </a:rPr>
              <a:t>II.5- Fluides newtoniens et équation de Navier-Stokes</a:t>
            </a:r>
          </a:p>
        </p:txBody>
      </p:sp>
      <p:graphicFrame>
        <p:nvGraphicFramePr>
          <p:cNvPr id="230406" name="Object 6"/>
          <p:cNvGraphicFramePr>
            <a:graphicFrameLocks noChangeAspect="1"/>
          </p:cNvGraphicFramePr>
          <p:nvPr/>
        </p:nvGraphicFramePr>
        <p:xfrm>
          <a:off x="3361584" y="1081880"/>
          <a:ext cx="504056" cy="504056"/>
        </p:xfrm>
        <a:graphic>
          <a:graphicData uri="http://schemas.openxmlformats.org/presentationml/2006/ole">
            <mc:AlternateContent xmlns:mc="http://schemas.openxmlformats.org/markup-compatibility/2006">
              <mc:Choice xmlns:v="urn:schemas-microsoft-com:vml" Requires="v">
                <p:oleObj spid="_x0000_s230419" name="Équation" r:id="rId3" imgW="114120" imgH="177480" progId="Equation.3">
                  <p:embed/>
                </p:oleObj>
              </mc:Choice>
              <mc:Fallback>
                <p:oleObj name="Équation" r:id="rId3" imgW="114120" imgH="1774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584" y="108188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7" name="Object 7"/>
          <p:cNvGraphicFramePr>
            <a:graphicFrameLocks noChangeAspect="1"/>
          </p:cNvGraphicFramePr>
          <p:nvPr/>
        </p:nvGraphicFramePr>
        <p:xfrm>
          <a:off x="7020272" y="1024160"/>
          <a:ext cx="648072" cy="561208"/>
        </p:xfrm>
        <a:graphic>
          <a:graphicData uri="http://schemas.openxmlformats.org/presentationml/2006/ole">
            <mc:AlternateContent xmlns:mc="http://schemas.openxmlformats.org/markup-compatibility/2006">
              <mc:Choice xmlns:v="urn:schemas-microsoft-com:vml" Requires="v">
                <p:oleObj spid="_x0000_s230420" name="Équation" r:id="rId5" imgW="88560" imgH="190440" progId="Equation.3">
                  <p:embed/>
                </p:oleObj>
              </mc:Choice>
              <mc:Fallback>
                <p:oleObj name="Équation" r:id="rId5" imgW="88560" imgH="1904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1024160"/>
                        <a:ext cx="648072" cy="56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0408" name="Rectangle 8"/>
          <p:cNvSpPr>
            <a:spLocks noChangeArrowheads="1"/>
          </p:cNvSpPr>
          <p:nvPr/>
        </p:nvSpPr>
        <p:spPr bwMode="auto">
          <a:xfrm>
            <a:off x="755576" y="2810252"/>
            <a:ext cx="8189391"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fr-FR" dirty="0" smtClean="0">
                <a:latin typeface="Calibri" pitchFamily="34" charset="0"/>
                <a:ea typeface="Times New Roman" pitchFamily="18" charset="0"/>
                <a:cs typeface="Arial" pitchFamily="34" charset="0"/>
              </a:rPr>
              <a:t>L</a:t>
            </a:r>
            <a:r>
              <a:rPr kumimoji="0" lang="fr-FR" b="0" i="0" u="none" strike="noStrike" cap="none" normalizeH="0" baseline="0" dirty="0" smtClean="0">
                <a:ln>
                  <a:noFill/>
                </a:ln>
                <a:effectLst/>
                <a:latin typeface="Calibri" pitchFamily="34" charset="0"/>
                <a:ea typeface="Times New Roman" pitchFamily="18" charset="0"/>
                <a:cs typeface="Arial" pitchFamily="34" charset="0"/>
              </a:rPr>
              <a:t>e coefficient de proportionnalité n'est autre que la viscosité du fluide </a:t>
            </a:r>
            <a:r>
              <a:rPr kumimoji="0" lang="fr-FR" b="1" i="0" u="none" strike="noStrike" cap="none" normalizeH="0" baseline="0" dirty="0" smtClean="0">
                <a:ln>
                  <a:noFill/>
                </a:ln>
                <a:effectLst/>
                <a:latin typeface="Calibri" pitchFamily="34" charset="0"/>
                <a:ea typeface="Times New Roman" pitchFamily="18" charset="0"/>
                <a:cs typeface="Arial" pitchFamily="34" charset="0"/>
                <a:sym typeface="Symbol"/>
              </a:rPr>
              <a:t></a:t>
            </a:r>
            <a:r>
              <a:rPr kumimoji="0" lang="fr-FR" b="0" i="0" u="none" strike="noStrike" cap="none" normalizeH="0" baseline="0" dirty="0" smtClean="0">
                <a:ln>
                  <a:noFill/>
                </a:ln>
                <a:effectLst/>
                <a:latin typeface="Calibri" pitchFamily="34" charset="0"/>
                <a:ea typeface="Times New Roman" pitchFamily="18" charset="0"/>
                <a:cs typeface="Arial" pitchFamily="34" charset="0"/>
                <a:sym typeface="Symbol"/>
              </a:rPr>
              <a:t> (viscosité dynamique) </a:t>
            </a:r>
            <a:r>
              <a:rPr kumimoji="0" lang="fr-FR" b="0" i="0" u="none" strike="noStrike" cap="none" normalizeH="0" baseline="0" dirty="0" smtClean="0">
                <a:ln>
                  <a:noFill/>
                </a:ln>
                <a:effectLst/>
                <a:latin typeface="Calibri" pitchFamily="34" charset="0"/>
                <a:ea typeface="Times New Roman" pitchFamily="18" charset="0"/>
                <a:cs typeface="Arial" pitchFamily="34" charset="0"/>
              </a:rPr>
              <a:t>. Ainsi, il est possible de revenir à une notation tensorielle formulant simplement :</a:t>
            </a:r>
            <a:endParaRPr kumimoji="0" lang="fr-FR" b="0" i="0" u="none" strike="noStrike" cap="none" normalizeH="0" baseline="0" dirty="0" smtClean="0">
              <a:ln>
                <a:noFill/>
              </a:ln>
              <a:effectLst/>
              <a:latin typeface="Arial" pitchFamily="34" charset="0"/>
              <a:cs typeface="Arial" pitchFamily="34" charset="0"/>
            </a:endParaRPr>
          </a:p>
        </p:txBody>
      </p:sp>
      <p:graphicFrame>
        <p:nvGraphicFramePr>
          <p:cNvPr id="230409" name="Object 9"/>
          <p:cNvGraphicFramePr>
            <a:graphicFrameLocks noChangeAspect="1"/>
          </p:cNvGraphicFramePr>
          <p:nvPr/>
        </p:nvGraphicFramePr>
        <p:xfrm>
          <a:off x="2699792" y="3684340"/>
          <a:ext cx="1944216" cy="608756"/>
        </p:xfrm>
        <a:graphic>
          <a:graphicData uri="http://schemas.openxmlformats.org/presentationml/2006/ole">
            <mc:AlternateContent xmlns:mc="http://schemas.openxmlformats.org/markup-compatibility/2006">
              <mc:Choice xmlns:v="urn:schemas-microsoft-com:vml" Requires="v">
                <p:oleObj spid="_x0000_s230421" name="Équation" r:id="rId7" imgW="330120" imgH="203040" progId="Equation.3">
                  <p:embed/>
                </p:oleObj>
              </mc:Choice>
              <mc:Fallback>
                <p:oleObj name="Équation" r:id="rId7" imgW="330120" imgH="203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684340"/>
                        <a:ext cx="1944216" cy="608756"/>
                      </a:xfrm>
                      <a:prstGeom prst="rect">
                        <a:avLst/>
                      </a:prstGeom>
                      <a:solidFill>
                        <a:srgbClr val="CCFFFF"/>
                      </a:soli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0410" name="Rectangle 10"/>
          <p:cNvSpPr>
            <a:spLocks noChangeArrowheads="1"/>
          </p:cNvSpPr>
          <p:nvPr/>
        </p:nvSpPr>
        <p:spPr bwMode="auto">
          <a:xfrm>
            <a:off x="827584" y="4293096"/>
            <a:ext cx="8172400" cy="878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effectLst/>
                <a:latin typeface="Calibri" pitchFamily="34" charset="0"/>
                <a:ea typeface="Times New Roman" pitchFamily="18" charset="0"/>
                <a:cs typeface="Arial" pitchFamily="34" charset="0"/>
              </a:rPr>
              <a:t>Reprenons désormais l'équation fondamentale de la dynamique pour la reconsidérer dans l'hypothèse d'un fluide newtonien :</a:t>
            </a:r>
            <a:endParaRPr kumimoji="0" lang="fr-FR" b="0" i="0" u="none" strike="noStrike" cap="none" normalizeH="0" baseline="0" dirty="0" smtClean="0">
              <a:ln>
                <a:noFill/>
              </a:ln>
              <a:effectLst/>
              <a:latin typeface="Arial" pitchFamily="34" charset="0"/>
              <a:cs typeface="Arial" pitchFamily="34" charset="0"/>
            </a:endParaRPr>
          </a:p>
        </p:txBody>
      </p:sp>
      <p:graphicFrame>
        <p:nvGraphicFramePr>
          <p:cNvPr id="230411" name="Object 11"/>
          <p:cNvGraphicFramePr>
            <a:graphicFrameLocks noChangeAspect="1"/>
          </p:cNvGraphicFramePr>
          <p:nvPr/>
        </p:nvGraphicFramePr>
        <p:xfrm>
          <a:off x="1547664" y="5085184"/>
          <a:ext cx="5472608" cy="864095"/>
        </p:xfrm>
        <a:graphic>
          <a:graphicData uri="http://schemas.openxmlformats.org/presentationml/2006/ole">
            <mc:AlternateContent xmlns:mc="http://schemas.openxmlformats.org/markup-compatibility/2006">
              <mc:Choice xmlns:v="urn:schemas-microsoft-com:vml" Requires="v">
                <p:oleObj spid="_x0000_s230422" name="Équation" r:id="rId9" imgW="1536480" imgH="266400" progId="Equation.3">
                  <p:embed/>
                </p:oleObj>
              </mc:Choice>
              <mc:Fallback>
                <p:oleObj name="Équation" r:id="rId9" imgW="1536480" imgH="26640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5085184"/>
                        <a:ext cx="5472608"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0412" name="Rectangle 12"/>
          <p:cNvSpPr>
            <a:spLocks noChangeArrowheads="1"/>
          </p:cNvSpPr>
          <p:nvPr/>
        </p:nvSpPr>
        <p:spPr bwMode="auto">
          <a:xfrm>
            <a:off x="1403648" y="6156012"/>
            <a:ext cx="5040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effectLst/>
                <a:latin typeface="Calibri" pitchFamily="34" charset="0"/>
                <a:ea typeface="Times New Roman" pitchFamily="18" charset="0"/>
                <a:cs typeface="Arial" pitchFamily="34" charset="0"/>
              </a:rPr>
              <a:t>ou:</a:t>
            </a:r>
            <a:endParaRPr kumimoji="0" lang="fr-FR" b="0" i="0" u="none" strike="noStrike" cap="none" normalizeH="0" baseline="0" dirty="0" smtClean="0">
              <a:ln>
                <a:noFill/>
              </a:ln>
              <a:effectLst/>
              <a:latin typeface="Arial" pitchFamily="34" charset="0"/>
              <a:cs typeface="Arial" pitchFamily="34" charset="0"/>
            </a:endParaRPr>
          </a:p>
        </p:txBody>
      </p:sp>
      <p:graphicFrame>
        <p:nvGraphicFramePr>
          <p:cNvPr id="230413" name="Object 13"/>
          <p:cNvGraphicFramePr>
            <a:graphicFrameLocks noChangeAspect="1"/>
          </p:cNvGraphicFramePr>
          <p:nvPr/>
        </p:nvGraphicFramePr>
        <p:xfrm>
          <a:off x="2195736" y="5877272"/>
          <a:ext cx="4176464" cy="836712"/>
        </p:xfrm>
        <a:graphic>
          <a:graphicData uri="http://schemas.openxmlformats.org/presentationml/2006/ole">
            <mc:AlternateContent xmlns:mc="http://schemas.openxmlformats.org/markup-compatibility/2006">
              <mc:Choice xmlns:v="urn:schemas-microsoft-com:vml" Requires="v">
                <p:oleObj spid="_x0000_s230423" name="Équation" r:id="rId11" imgW="1015920" imgH="266400" progId="Equation.3">
                  <p:embed/>
                </p:oleObj>
              </mc:Choice>
              <mc:Fallback>
                <p:oleObj name="Équation" r:id="rId11" imgW="1015920" imgH="26640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736" y="5877272"/>
                        <a:ext cx="4176464"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0408"/>
                                        </p:tgtEl>
                                        <p:attrNameLst>
                                          <p:attrName>style.visibility</p:attrName>
                                        </p:attrNameLst>
                                      </p:cBhvr>
                                      <p:to>
                                        <p:strVal val="visible"/>
                                      </p:to>
                                    </p:set>
                                    <p:animEffect transition="in" filter="checkerboard(across)">
                                      <p:cBhvr>
                                        <p:cTn id="7" dur="2000"/>
                                        <p:tgtEl>
                                          <p:spTgt spid="230408"/>
                                        </p:tgtEl>
                                      </p:cBhvr>
                                    </p:animEffect>
                                  </p:childTnLst>
                                </p:cTn>
                              </p:par>
                              <p:par>
                                <p:cTn id="8" presetID="5" presetClass="entr" presetSubtype="10" fill="hold" nodeType="withEffect">
                                  <p:stCondLst>
                                    <p:cond delay="0"/>
                                  </p:stCondLst>
                                  <p:childTnLst>
                                    <p:set>
                                      <p:cBhvr>
                                        <p:cTn id="9" dur="1" fill="hold">
                                          <p:stCondLst>
                                            <p:cond delay="0"/>
                                          </p:stCondLst>
                                        </p:cTn>
                                        <p:tgtEl>
                                          <p:spTgt spid="230409"/>
                                        </p:tgtEl>
                                        <p:attrNameLst>
                                          <p:attrName>style.visibility</p:attrName>
                                        </p:attrNameLst>
                                      </p:cBhvr>
                                      <p:to>
                                        <p:strVal val="visible"/>
                                      </p:to>
                                    </p:set>
                                    <p:animEffect transition="in" filter="checkerboard(across)">
                                      <p:cBhvr>
                                        <p:cTn id="10" dur="2000"/>
                                        <p:tgtEl>
                                          <p:spTgt spid="23040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0410"/>
                                        </p:tgtEl>
                                        <p:attrNameLst>
                                          <p:attrName>style.visibility</p:attrName>
                                        </p:attrNameLst>
                                      </p:cBhvr>
                                      <p:to>
                                        <p:strVal val="visible"/>
                                      </p:to>
                                    </p:set>
                                    <p:animEffect transition="in" filter="checkerboard(across)">
                                      <p:cBhvr>
                                        <p:cTn id="15" dur="2000"/>
                                        <p:tgtEl>
                                          <p:spTgt spid="230410"/>
                                        </p:tgtEl>
                                      </p:cBhvr>
                                    </p:animEffect>
                                  </p:childTnLst>
                                </p:cTn>
                              </p:par>
                            </p:childTnLst>
                          </p:cTn>
                        </p:par>
                        <p:par>
                          <p:cTn id="16" fill="hold">
                            <p:stCondLst>
                              <p:cond delay="2000"/>
                            </p:stCondLst>
                            <p:childTnLst>
                              <p:par>
                                <p:cTn id="17" presetID="4" presetClass="entr" presetSubtype="32" fill="hold" nodeType="afterEffect">
                                  <p:stCondLst>
                                    <p:cond delay="0"/>
                                  </p:stCondLst>
                                  <p:childTnLst>
                                    <p:set>
                                      <p:cBhvr>
                                        <p:cTn id="18" dur="1" fill="hold">
                                          <p:stCondLst>
                                            <p:cond delay="0"/>
                                          </p:stCondLst>
                                        </p:cTn>
                                        <p:tgtEl>
                                          <p:spTgt spid="230411"/>
                                        </p:tgtEl>
                                        <p:attrNameLst>
                                          <p:attrName>style.visibility</p:attrName>
                                        </p:attrNameLst>
                                      </p:cBhvr>
                                      <p:to>
                                        <p:strVal val="visible"/>
                                      </p:to>
                                    </p:set>
                                    <p:animEffect transition="in" filter="box(out)">
                                      <p:cBhvr>
                                        <p:cTn id="19" dur="2000"/>
                                        <p:tgtEl>
                                          <p:spTgt spid="230411"/>
                                        </p:tgtEl>
                                      </p:cBhvr>
                                    </p:animEffect>
                                  </p:childTnLst>
                                </p:cTn>
                              </p:par>
                            </p:childTnLst>
                          </p:cTn>
                        </p:par>
                        <p:par>
                          <p:cTn id="20" fill="hold">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230412"/>
                                        </p:tgtEl>
                                        <p:attrNameLst>
                                          <p:attrName>style.visibility</p:attrName>
                                        </p:attrNameLst>
                                      </p:cBhvr>
                                      <p:to>
                                        <p:strVal val="visible"/>
                                      </p:to>
                                    </p:set>
                                    <p:animEffect transition="in" filter="checkerboard(across)">
                                      <p:cBhvr>
                                        <p:cTn id="23" dur="1000"/>
                                        <p:tgtEl>
                                          <p:spTgt spid="230412"/>
                                        </p:tgtEl>
                                      </p:cBhvr>
                                    </p:animEffect>
                                  </p:childTnLst>
                                </p:cTn>
                              </p:par>
                            </p:childTnLst>
                          </p:cTn>
                        </p:par>
                        <p:par>
                          <p:cTn id="24" fill="hold">
                            <p:stCondLst>
                              <p:cond delay="5000"/>
                            </p:stCondLst>
                            <p:childTnLst>
                              <p:par>
                                <p:cTn id="25" presetID="4" presetClass="entr" presetSubtype="32" fill="hold" nodeType="afterEffect">
                                  <p:stCondLst>
                                    <p:cond delay="0"/>
                                  </p:stCondLst>
                                  <p:childTnLst>
                                    <p:set>
                                      <p:cBhvr>
                                        <p:cTn id="26" dur="1" fill="hold">
                                          <p:stCondLst>
                                            <p:cond delay="0"/>
                                          </p:stCondLst>
                                        </p:cTn>
                                        <p:tgtEl>
                                          <p:spTgt spid="230413"/>
                                        </p:tgtEl>
                                        <p:attrNameLst>
                                          <p:attrName>style.visibility</p:attrName>
                                        </p:attrNameLst>
                                      </p:cBhvr>
                                      <p:to>
                                        <p:strVal val="visible"/>
                                      </p:to>
                                    </p:set>
                                    <p:animEffect transition="in" filter="box(out)">
                                      <p:cBhvr>
                                        <p:cTn id="27" dur="2000"/>
                                        <p:tgtEl>
                                          <p:spTgt spid="230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p:bldP spid="230410" grpId="0"/>
      <p:bldP spid="2304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683568" y="1412776"/>
            <a:ext cx="80568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L'équation fondamentale de la dynamique prend donc la forme simplifiée suivante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9380" name="Object 4"/>
          <p:cNvGraphicFramePr>
            <a:graphicFrameLocks noChangeAspect="1"/>
          </p:cNvGraphicFramePr>
          <p:nvPr/>
        </p:nvGraphicFramePr>
        <p:xfrm>
          <a:off x="827584" y="1772816"/>
          <a:ext cx="3744416" cy="936104"/>
        </p:xfrm>
        <a:graphic>
          <a:graphicData uri="http://schemas.openxmlformats.org/presentationml/2006/ole">
            <mc:AlternateContent xmlns:mc="http://schemas.openxmlformats.org/markup-compatibility/2006">
              <mc:Choice xmlns:v="urn:schemas-microsoft-com:vml" Requires="v">
                <p:oleObj spid="_x0000_s229386" name="Équation" r:id="rId3" imgW="952200" imgH="266400" progId="Equation.3">
                  <p:embed/>
                </p:oleObj>
              </mc:Choice>
              <mc:Fallback>
                <p:oleObj name="Équation" r:id="rId3" imgW="95220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772816"/>
                        <a:ext cx="3744416" cy="936104"/>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4932040" y="2060848"/>
            <a:ext cx="2784160" cy="369332"/>
          </a:xfrm>
          <a:prstGeom prst="rect">
            <a:avLst/>
          </a:prstGeom>
          <a:noFill/>
        </p:spPr>
        <p:txBody>
          <a:bodyPr wrap="none" rtlCol="0">
            <a:spAutoFit/>
          </a:bodyPr>
          <a:lstStyle/>
          <a:p>
            <a:r>
              <a:rPr lang="fr-FR" b="1" i="1" dirty="0" smtClean="0">
                <a:solidFill>
                  <a:srgbClr val="FF0000"/>
                </a:solidFill>
              </a:rPr>
              <a:t>Equation de Navier- Stokes</a:t>
            </a:r>
            <a:endParaRPr lang="fr-FR" b="1" i="1" dirty="0">
              <a:solidFill>
                <a:srgbClr val="FF0000"/>
              </a:solidFill>
            </a:endParaRPr>
          </a:p>
        </p:txBody>
      </p:sp>
      <p:grpSp>
        <p:nvGrpSpPr>
          <p:cNvPr id="15" name="Groupe 14"/>
          <p:cNvGrpSpPr/>
          <p:nvPr/>
        </p:nvGrpSpPr>
        <p:grpSpPr>
          <a:xfrm>
            <a:off x="755576" y="2780928"/>
            <a:ext cx="8063880" cy="3960515"/>
            <a:chOff x="755576" y="2780928"/>
            <a:chExt cx="8063880" cy="3960515"/>
          </a:xfrm>
        </p:grpSpPr>
        <p:sp>
          <p:nvSpPr>
            <p:cNvPr id="229381" name="Rectangle 5"/>
            <p:cNvSpPr>
              <a:spLocks noChangeArrowheads="1"/>
            </p:cNvSpPr>
            <p:nvPr/>
          </p:nvSpPr>
          <p:spPr bwMode="auto">
            <a:xfrm>
              <a:off x="755576" y="2780928"/>
              <a:ext cx="8063880" cy="37870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L'exploitation de cette formule (constituant l'équation fondamentale à partir de laquelle la plupart des écoulements pourront être décrits) implique le développement de l'expression du terme d'accélération. En effet, l'écoulement pouvant être </a:t>
              </a:r>
              <a:r>
                <a:rPr kumimoji="0" lang="fr-FR" b="0" i="1"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non stationnaire</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le vecteur vitesse peut, </a:t>
              </a:r>
              <a:r>
                <a:rPr kumimoji="0" lang="fr-FR" b="0"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en un point fixe varier dans le temps</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b="0" i="1" u="none" strike="noStrike" cap="none" normalizeH="0" baseline="0" dirty="0" smtClean="0">
                  <a:ln>
                    <a:noFill/>
                  </a:ln>
                  <a:solidFill>
                    <a:schemeClr val="tx2">
                      <a:lumMod val="75000"/>
                    </a:schemeClr>
                  </a:solidFill>
                  <a:effectLst/>
                  <a:latin typeface="Calibri" pitchFamily="34" charset="0"/>
                  <a:ea typeface="Times New Roman" pitchFamily="18" charset="0"/>
                  <a:cs typeface="Arial" pitchFamily="34" charset="0"/>
                </a:rPr>
                <a:t>accélération instantanée</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Par ailleurs, il faut que l'accélération puisse rendre compte de l'évolution du vecteur vitesse lorsqu'une </a:t>
              </a:r>
              <a:r>
                <a:rPr kumimoji="0" lang="fr-FR" b="0" i="1" strike="noStrike" cap="none" normalizeH="0" baseline="0" dirty="0" smtClean="0">
                  <a:ln>
                    <a:noFill/>
                  </a:ln>
                  <a:solidFill>
                    <a:srgbClr val="FF0000"/>
                  </a:solidFill>
                  <a:effectLst/>
                  <a:latin typeface="Calibri" pitchFamily="34" charset="0"/>
                  <a:ea typeface="Times New Roman" pitchFamily="18" charset="0"/>
                  <a:cs typeface="Arial" pitchFamily="34" charset="0"/>
                </a:rPr>
                <a:t>particule fluide se déplace d'un point à un autre </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fr-FR" b="0" i="1" u="none" strike="noStrike" cap="none" normalizeH="0" baseline="0" dirty="0" smtClean="0">
                  <a:ln>
                    <a:noFill/>
                  </a:ln>
                  <a:solidFill>
                    <a:schemeClr val="tx2">
                      <a:lumMod val="75000"/>
                    </a:schemeClr>
                  </a:solidFill>
                  <a:effectLst/>
                  <a:latin typeface="Calibri" pitchFamily="34" charset="0"/>
                  <a:ea typeface="Times New Roman" pitchFamily="18" charset="0"/>
                  <a:cs typeface="Arial" pitchFamily="34" charset="0"/>
                </a:rPr>
                <a:t>accélération convective</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Ces deux types d'accélération vont ainsi pouvoir être pris en compte à travers la notion de </a:t>
              </a:r>
              <a:r>
                <a:rPr kumimoji="0" lang="fr-FR"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dérivée particulaire</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du vecteur vitesse :</a:t>
              </a:r>
              <a:endParaRPr kumimoji="0" lang="fr-FR" b="0" i="1"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9382" name="Object 6"/>
            <p:cNvGraphicFramePr>
              <a:graphicFrameLocks noChangeAspect="1"/>
            </p:cNvGraphicFramePr>
            <p:nvPr/>
          </p:nvGraphicFramePr>
          <p:xfrm>
            <a:off x="2176463" y="5949280"/>
            <a:ext cx="2305050" cy="792163"/>
          </p:xfrm>
          <a:graphic>
            <a:graphicData uri="http://schemas.openxmlformats.org/presentationml/2006/ole">
              <mc:AlternateContent xmlns:mc="http://schemas.openxmlformats.org/markup-compatibility/2006">
                <mc:Choice xmlns:v="urn:schemas-microsoft-com:vml" Requires="v">
                  <p:oleObj spid="_x0000_s229387" name="Équation" r:id="rId5" imgW="634680" imgH="266400" progId="Equation.3">
                    <p:embed/>
                  </p:oleObj>
                </mc:Choice>
                <mc:Fallback>
                  <p:oleObj name="Équation" r:id="rId5" imgW="634680" imgH="2664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6463" y="5949280"/>
                          <a:ext cx="2305050" cy="792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e 13"/>
          <p:cNvGrpSpPr/>
          <p:nvPr/>
        </p:nvGrpSpPr>
        <p:grpSpPr>
          <a:xfrm>
            <a:off x="633180" y="315913"/>
            <a:ext cx="7542445" cy="1024855"/>
            <a:chOff x="633180" y="315913"/>
            <a:chExt cx="7542445" cy="1024855"/>
          </a:xfrm>
        </p:grpSpPr>
        <p:sp>
          <p:nvSpPr>
            <p:cNvPr id="4" name="Rectangle 3"/>
            <p:cNvSpPr/>
            <p:nvPr/>
          </p:nvSpPr>
          <p:spPr>
            <a:xfrm>
              <a:off x="633180" y="395372"/>
              <a:ext cx="4946932" cy="369332"/>
            </a:xfrm>
            <a:prstGeom prst="rect">
              <a:avLst/>
            </a:prstGeom>
          </p:spPr>
          <p:txBody>
            <a:bodyPr wrap="none">
              <a:spAutoFit/>
            </a:bodyPr>
            <a:lstStyle/>
            <a:p>
              <a:r>
                <a:rPr lang="fr-FR" dirty="0" smtClean="0"/>
                <a:t>Pour un  fluide  incompressible, on démontre que :</a:t>
              </a:r>
              <a:endParaRPr lang="fr-FR" dirty="0"/>
            </a:p>
          </p:txBody>
        </p:sp>
        <p:grpSp>
          <p:nvGrpSpPr>
            <p:cNvPr id="13" name="Groupe 12"/>
            <p:cNvGrpSpPr/>
            <p:nvPr/>
          </p:nvGrpSpPr>
          <p:grpSpPr>
            <a:xfrm>
              <a:off x="5630863" y="315913"/>
              <a:ext cx="2544762" cy="1024855"/>
              <a:chOff x="5630863" y="315913"/>
              <a:chExt cx="2544762" cy="1024855"/>
            </a:xfrm>
          </p:grpSpPr>
          <p:graphicFrame>
            <p:nvGraphicFramePr>
              <p:cNvPr id="229377" name="Object 1"/>
              <p:cNvGraphicFramePr>
                <a:graphicFrameLocks noChangeAspect="1"/>
              </p:cNvGraphicFramePr>
              <p:nvPr/>
            </p:nvGraphicFramePr>
            <p:xfrm>
              <a:off x="5630863" y="315913"/>
              <a:ext cx="2544762" cy="715962"/>
            </p:xfrm>
            <a:graphic>
              <a:graphicData uri="http://schemas.openxmlformats.org/presentationml/2006/ole">
                <mc:AlternateContent xmlns:mc="http://schemas.openxmlformats.org/markup-compatibility/2006">
                  <mc:Choice xmlns:v="urn:schemas-microsoft-com:vml" Requires="v">
                    <p:oleObj spid="_x0000_s229388" name="Équation" r:id="rId7" imgW="520560" imgH="241200" progId="Equation.3">
                      <p:embed/>
                    </p:oleObj>
                  </mc:Choice>
                  <mc:Fallback>
                    <p:oleObj name="Équation" r:id="rId7" imgW="520560" imgH="241200" progId="Equation.3">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863" y="315913"/>
                            <a:ext cx="254476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Connecteur droit avec flèche 10"/>
              <p:cNvCxnSpPr/>
              <p:nvPr/>
            </p:nvCxnSpPr>
            <p:spPr>
              <a:xfrm flipV="1">
                <a:off x="7308304" y="836712"/>
                <a:ext cx="0" cy="28803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804248" y="1032991"/>
                <a:ext cx="1082348" cy="307777"/>
              </a:xfrm>
              <a:prstGeom prst="rect">
                <a:avLst/>
              </a:prstGeom>
              <a:noFill/>
            </p:spPr>
            <p:txBody>
              <a:bodyPr wrap="none" rtlCol="0">
                <a:spAutoFit/>
              </a:bodyPr>
              <a:lstStyle/>
              <a:p>
                <a:r>
                  <a:rPr lang="fr-FR" sz="1400" dirty="0" smtClean="0"/>
                  <a:t>Le  </a:t>
                </a:r>
                <a:r>
                  <a:rPr lang="fr-FR" sz="1400" dirty="0" err="1" smtClean="0"/>
                  <a:t>laplacien</a:t>
                </a:r>
                <a:endParaRPr lang="fr-FR" sz="14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Effect transition="in" filter="checkerboard(across)">
                                      <p:cBhvr>
                                        <p:cTn id="12" dur="1000"/>
                                        <p:tgtEl>
                                          <p:spTgt spid="229378"/>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229380"/>
                                        </p:tgtEl>
                                        <p:attrNameLst>
                                          <p:attrName>style.visibility</p:attrName>
                                        </p:attrNameLst>
                                      </p:cBhvr>
                                      <p:to>
                                        <p:strVal val="visible"/>
                                      </p:to>
                                    </p:set>
                                    <p:animEffect transition="in" filter="box(in)">
                                      <p:cBhvr>
                                        <p:cTn id="16" dur="2000"/>
                                        <p:tgtEl>
                                          <p:spTgt spid="229380"/>
                                        </p:tgtEl>
                                      </p:cBhvr>
                                    </p:animEffect>
                                  </p:childTnLst>
                                </p:cTn>
                              </p:par>
                            </p:childTnLst>
                          </p:cTn>
                        </p:par>
                        <p:par>
                          <p:cTn id="17" fill="hold">
                            <p:stCondLst>
                              <p:cond delay="3000"/>
                            </p:stCondLst>
                            <p:childTnLst>
                              <p:par>
                                <p:cTn id="18" presetID="5"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5" name="Rectangle 7"/>
          <p:cNvSpPr>
            <a:spLocks noChangeArrowheads="1"/>
          </p:cNvSpPr>
          <p:nvPr/>
        </p:nvSpPr>
        <p:spPr bwMode="auto">
          <a:xfrm>
            <a:off x="539552" y="332656"/>
            <a:ext cx="815210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Ainsi, l'équation de </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Navier-Stokes</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peut s'écrire explicitement de la manière suivante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32456" name="Object 8"/>
          <p:cNvGraphicFramePr>
            <a:graphicFrameLocks noChangeAspect="1"/>
          </p:cNvGraphicFramePr>
          <p:nvPr/>
        </p:nvGraphicFramePr>
        <p:xfrm>
          <a:off x="1202822" y="792778"/>
          <a:ext cx="5817449" cy="980038"/>
        </p:xfrm>
        <a:graphic>
          <a:graphicData uri="http://schemas.openxmlformats.org/presentationml/2006/ole">
            <mc:AlternateContent xmlns:mc="http://schemas.openxmlformats.org/markup-compatibility/2006">
              <mc:Choice xmlns:v="urn:schemas-microsoft-com:vml" Requires="v">
                <p:oleObj spid="_x0000_s232462" name="Équation" r:id="rId3" imgW="1257120" imgH="266400" progId="Equation.3">
                  <p:embed/>
                </p:oleObj>
              </mc:Choice>
              <mc:Fallback>
                <p:oleObj name="Équation" r:id="rId3" imgW="1257120" imgH="2664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822" y="792778"/>
                        <a:ext cx="5817449" cy="98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ZoneTexte 7"/>
          <p:cNvSpPr txBox="1"/>
          <p:nvPr/>
        </p:nvSpPr>
        <p:spPr>
          <a:xfrm>
            <a:off x="467544" y="2060897"/>
            <a:ext cx="8280920" cy="880369"/>
          </a:xfrm>
          <a:prstGeom prst="rect">
            <a:avLst/>
          </a:prstGeom>
          <a:noFill/>
        </p:spPr>
        <p:txBody>
          <a:bodyPr wrap="square" rtlCol="0">
            <a:spAutoFit/>
          </a:bodyPr>
          <a:lstStyle/>
          <a:p>
            <a:pPr>
              <a:lnSpc>
                <a:spcPct val="150000"/>
              </a:lnSpc>
            </a:pPr>
            <a:r>
              <a:rPr lang="fr-FR" dirty="0" smtClean="0"/>
              <a:t>Ainsi, dans un repère cartésien tel que:                     , les 3 projections de cette formule s’écrivent:</a:t>
            </a:r>
            <a:endParaRPr lang="fr-FR" dirty="0"/>
          </a:p>
        </p:txBody>
      </p:sp>
      <p:graphicFrame>
        <p:nvGraphicFramePr>
          <p:cNvPr id="9" name="Object 1"/>
          <p:cNvGraphicFramePr>
            <a:graphicFrameLocks noChangeAspect="1"/>
          </p:cNvGraphicFramePr>
          <p:nvPr/>
        </p:nvGraphicFramePr>
        <p:xfrm>
          <a:off x="4119563" y="2003425"/>
          <a:ext cx="1141412" cy="576263"/>
        </p:xfrm>
        <a:graphic>
          <a:graphicData uri="http://schemas.openxmlformats.org/presentationml/2006/ole">
            <mc:AlternateContent xmlns:mc="http://schemas.openxmlformats.org/markup-compatibility/2006">
              <mc:Choice xmlns:v="urn:schemas-microsoft-com:vml" Requires="v">
                <p:oleObj spid="_x0000_s232463" name="Équation" r:id="rId5" imgW="406080" imgH="177480" progId="Equation.3">
                  <p:embed/>
                </p:oleObj>
              </mc:Choice>
              <mc:Fallback>
                <p:oleObj name="Équation" r:id="rId5" imgW="406080" imgH="1774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2003425"/>
                        <a:ext cx="1141412"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nvGraphicFramePr>
        <p:xfrm>
          <a:off x="179388" y="3119438"/>
          <a:ext cx="9036050" cy="3422650"/>
        </p:xfrm>
        <a:graphic>
          <a:graphicData uri="http://schemas.openxmlformats.org/presentationml/2006/ole">
            <mc:AlternateContent xmlns:mc="http://schemas.openxmlformats.org/markup-compatibility/2006">
              <mc:Choice xmlns:v="urn:schemas-microsoft-com:vml" Requires="v">
                <p:oleObj spid="_x0000_s232464" name="Équation" r:id="rId7" imgW="2920680" imgH="1028520" progId="Equation.3">
                  <p:embed/>
                </p:oleObj>
              </mc:Choice>
              <mc:Fallback>
                <p:oleObj name="Équation" r:id="rId7" imgW="2920680" imgH="102852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119438"/>
                        <a:ext cx="9036050" cy="3422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8136904" cy="1754326"/>
          </a:xfrm>
          <a:prstGeom prst="rect">
            <a:avLst/>
          </a:prstGeom>
        </p:spPr>
        <p:txBody>
          <a:bodyPr wrap="square">
            <a:spAutoFit/>
          </a:bodyPr>
          <a:lstStyle/>
          <a:p>
            <a:pPr>
              <a:lnSpc>
                <a:spcPct val="150000"/>
              </a:lnSpc>
            </a:pPr>
            <a:r>
              <a:rPr lang="fr-FR" dirty="0" smtClean="0"/>
              <a:t>Description du mouvement des particules fluides au sein d'un écoulement, en le reliant aux différentes forces en présence. L'objectif est donc de mettre en place une équation qui puisse rendre compte du lien entre toutes les grandeurs intervenant dans l'écoulement:  </a:t>
            </a:r>
            <a:r>
              <a:rPr lang="fr-FR" b="1" i="1" dirty="0" smtClean="0"/>
              <a:t>vitesse</a:t>
            </a:r>
            <a:r>
              <a:rPr lang="fr-FR" dirty="0" smtClean="0"/>
              <a:t>, </a:t>
            </a:r>
            <a:r>
              <a:rPr lang="fr-FR" b="1" i="1" dirty="0" smtClean="0"/>
              <a:t>pression</a:t>
            </a:r>
            <a:r>
              <a:rPr lang="fr-FR" dirty="0" smtClean="0"/>
              <a:t>, </a:t>
            </a:r>
            <a:r>
              <a:rPr lang="fr-FR" b="1" i="1" dirty="0" smtClean="0"/>
              <a:t>forces de volume</a:t>
            </a:r>
            <a:r>
              <a:rPr lang="fr-FR" dirty="0" smtClean="0"/>
              <a:t> et </a:t>
            </a:r>
            <a:r>
              <a:rPr lang="fr-FR" b="1" i="1" dirty="0" smtClean="0"/>
              <a:t>de frottement</a:t>
            </a:r>
            <a:r>
              <a:rPr lang="fr-FR" dirty="0" smtClean="0"/>
              <a:t> (</a:t>
            </a:r>
            <a:r>
              <a:rPr lang="fr-FR" i="1" dirty="0" smtClean="0"/>
              <a:t>viscosité</a:t>
            </a:r>
            <a:r>
              <a:rPr lang="fr-FR" dirty="0" smtClean="0"/>
              <a:t>).</a:t>
            </a:r>
            <a:endParaRPr lang="fr-FR" dirty="0"/>
          </a:p>
        </p:txBody>
      </p:sp>
      <p:sp>
        <p:nvSpPr>
          <p:cNvPr id="4" name="Rectangle 3"/>
          <p:cNvSpPr/>
          <p:nvPr/>
        </p:nvSpPr>
        <p:spPr>
          <a:xfrm>
            <a:off x="395536" y="188640"/>
            <a:ext cx="2592288" cy="461665"/>
          </a:xfrm>
          <a:prstGeom prst="rect">
            <a:avLst/>
          </a:prstGeom>
        </p:spPr>
        <p:txBody>
          <a:bodyPr wrap="square">
            <a:spAutoFit/>
          </a:bodyPr>
          <a:lstStyle/>
          <a:p>
            <a:pPr lvl="0" algn="ctr" eaLnBrk="0" fontAlgn="base" hangingPunct="0">
              <a:spcBef>
                <a:spcPct val="0"/>
              </a:spcBef>
              <a:spcAft>
                <a:spcPct val="0"/>
              </a:spcAft>
              <a:tabLst>
                <a:tab pos="101600" algn="l"/>
              </a:tabLst>
            </a:pPr>
            <a:r>
              <a:rPr lang="fr-FR" sz="2400" b="1" dirty="0" smtClean="0">
                <a:solidFill>
                  <a:srgbClr val="FF0000"/>
                </a:solidFill>
                <a:ea typeface="Times New Roman" pitchFamily="18" charset="0"/>
                <a:cs typeface="Arial" pitchFamily="34" charset="0"/>
              </a:rPr>
              <a:t>I- Introduction</a:t>
            </a:r>
            <a:endParaRPr lang="fr-FR" sz="2400" b="1" dirty="0" smtClean="0">
              <a:solidFill>
                <a:srgbClr val="FF0000"/>
              </a:solidFill>
              <a:cs typeface="Arial" pitchFamily="34" charset="0"/>
            </a:endParaRPr>
          </a:p>
        </p:txBody>
      </p:sp>
      <p:sp>
        <p:nvSpPr>
          <p:cNvPr id="7" name="Rectangle 6"/>
          <p:cNvSpPr/>
          <p:nvPr/>
        </p:nvSpPr>
        <p:spPr>
          <a:xfrm>
            <a:off x="755576" y="2348880"/>
            <a:ext cx="7992888" cy="1162113"/>
          </a:xfrm>
          <a:prstGeom prst="rect">
            <a:avLst/>
          </a:prstGeom>
          <a:solidFill>
            <a:schemeClr val="accent1">
              <a:lumMod val="20000"/>
              <a:lumOff val="80000"/>
            </a:schemeClr>
          </a:solidFill>
        </p:spPr>
        <p:txBody>
          <a:bodyPr wrap="square">
            <a:spAutoFit/>
          </a:bodyPr>
          <a:lstStyle/>
          <a:p>
            <a:pPr>
              <a:lnSpc>
                <a:spcPct val="150000"/>
              </a:lnSpc>
            </a:pPr>
            <a:r>
              <a:rPr lang="fr-FR" sz="1600" dirty="0" smtClean="0"/>
              <a:t>Dans ce type d’écoulement , le fluide remplit complètement la canalisation, c’est le cas notamment des réseaux  d’irrigation sous pression et d’eau potable aussi bien que les circuits des installations hydrauliques. </a:t>
            </a:r>
            <a:endParaRPr lang="fr-FR" sz="1600" dirty="0"/>
          </a:p>
        </p:txBody>
      </p:sp>
      <p:sp>
        <p:nvSpPr>
          <p:cNvPr id="8" name="ZoneTexte 7"/>
          <p:cNvSpPr txBox="1"/>
          <p:nvPr/>
        </p:nvSpPr>
        <p:spPr>
          <a:xfrm>
            <a:off x="827584" y="6348505"/>
            <a:ext cx="8208912" cy="507831"/>
          </a:xfrm>
          <a:prstGeom prst="rect">
            <a:avLst/>
          </a:prstGeom>
          <a:noFill/>
        </p:spPr>
        <p:txBody>
          <a:bodyPr wrap="square" rtlCol="0">
            <a:spAutoFit/>
          </a:bodyPr>
          <a:lstStyle/>
          <a:p>
            <a:pPr algn="just">
              <a:lnSpc>
                <a:spcPct val="150000"/>
              </a:lnSpc>
              <a:buFont typeface="Wingdings" pitchFamily="2" charset="2"/>
              <a:buChar char="Ø"/>
            </a:pPr>
            <a:r>
              <a:rPr lang="fr-FR" dirty="0" smtClean="0"/>
              <a:t>Nous étudierons  les cas des conduites en parallèle et en série</a:t>
            </a:r>
            <a:endParaRPr lang="fr-FR" dirty="0"/>
          </a:p>
        </p:txBody>
      </p:sp>
      <p:sp>
        <p:nvSpPr>
          <p:cNvPr id="9" name="ZoneTexte 8"/>
          <p:cNvSpPr txBox="1"/>
          <p:nvPr/>
        </p:nvSpPr>
        <p:spPr>
          <a:xfrm>
            <a:off x="683568" y="3573016"/>
            <a:ext cx="2743443" cy="369332"/>
          </a:xfrm>
          <a:prstGeom prst="rect">
            <a:avLst/>
          </a:prstGeom>
          <a:noFill/>
        </p:spPr>
        <p:txBody>
          <a:bodyPr wrap="none" rtlCol="0">
            <a:spAutoFit/>
          </a:bodyPr>
          <a:lstStyle/>
          <a:p>
            <a:r>
              <a:rPr lang="fr-FR" b="1" i="1" dirty="0" smtClean="0">
                <a:solidFill>
                  <a:srgbClr val="00B050"/>
                </a:solidFill>
              </a:rPr>
              <a:t>Approche méthodologique</a:t>
            </a:r>
            <a:endParaRPr lang="fr-FR" b="1" i="1" dirty="0">
              <a:solidFill>
                <a:srgbClr val="00B050"/>
              </a:solidFill>
            </a:endParaRPr>
          </a:p>
        </p:txBody>
      </p:sp>
      <p:sp>
        <p:nvSpPr>
          <p:cNvPr id="10" name="Rectangle 9"/>
          <p:cNvSpPr/>
          <p:nvPr/>
        </p:nvSpPr>
        <p:spPr>
          <a:xfrm>
            <a:off x="827584" y="3933056"/>
            <a:ext cx="7992888" cy="880369"/>
          </a:xfrm>
          <a:prstGeom prst="rect">
            <a:avLst/>
          </a:prstGeom>
        </p:spPr>
        <p:txBody>
          <a:bodyPr wrap="square">
            <a:spAutoFit/>
          </a:bodyPr>
          <a:lstStyle/>
          <a:p>
            <a:pPr algn="just">
              <a:lnSpc>
                <a:spcPct val="150000"/>
              </a:lnSpc>
              <a:buFont typeface="Wingdings" pitchFamily="2" charset="2"/>
              <a:buChar char="Ø"/>
            </a:pPr>
            <a:r>
              <a:rPr lang="fr-FR" dirty="0" smtClean="0"/>
              <a:t>On définira les écoulements en charge en faisant un rappel des principes de la mécanique des fluides qui s’appliquent à ces  écoulements. </a:t>
            </a:r>
          </a:p>
        </p:txBody>
      </p:sp>
      <p:sp>
        <p:nvSpPr>
          <p:cNvPr id="11" name="Rectangle 10"/>
          <p:cNvSpPr/>
          <p:nvPr/>
        </p:nvSpPr>
        <p:spPr>
          <a:xfrm>
            <a:off x="827584" y="4780879"/>
            <a:ext cx="7992888" cy="923330"/>
          </a:xfrm>
          <a:prstGeom prst="rect">
            <a:avLst/>
          </a:prstGeom>
        </p:spPr>
        <p:txBody>
          <a:bodyPr wrap="square">
            <a:spAutoFit/>
          </a:bodyPr>
          <a:lstStyle/>
          <a:p>
            <a:pPr algn="just">
              <a:lnSpc>
                <a:spcPct val="150000"/>
              </a:lnSpc>
              <a:buFont typeface="Wingdings" pitchFamily="2" charset="2"/>
              <a:buChar char="Ø"/>
            </a:pPr>
            <a:r>
              <a:rPr lang="fr-FR" dirty="0" smtClean="0"/>
              <a:t>On passera les moyens d’évaluer les pertes de charge dans les conduites et dans divers composants tels que des coudes , des vannes, </a:t>
            </a:r>
            <a:r>
              <a:rPr lang="fr-FR" dirty="0" err="1" smtClean="0"/>
              <a:t>etc</a:t>
            </a:r>
            <a:endParaRPr lang="fr-FR" dirty="0" smtClean="0"/>
          </a:p>
        </p:txBody>
      </p:sp>
      <p:sp>
        <p:nvSpPr>
          <p:cNvPr id="12" name="Rectangle 11"/>
          <p:cNvSpPr/>
          <p:nvPr/>
        </p:nvSpPr>
        <p:spPr>
          <a:xfrm>
            <a:off x="827584" y="5572967"/>
            <a:ext cx="7992888" cy="923330"/>
          </a:xfrm>
          <a:prstGeom prst="rect">
            <a:avLst/>
          </a:prstGeom>
        </p:spPr>
        <p:txBody>
          <a:bodyPr wrap="square">
            <a:spAutoFit/>
          </a:bodyPr>
          <a:lstStyle/>
          <a:p>
            <a:pPr algn="just">
              <a:lnSpc>
                <a:spcPct val="150000"/>
              </a:lnSpc>
              <a:buFont typeface="Wingdings" pitchFamily="2" charset="2"/>
              <a:buChar char="Ø"/>
            </a:pPr>
            <a:r>
              <a:rPr lang="fr-FR" dirty="0" smtClean="0"/>
              <a:t>Nous verrons comment établir la ligne de charge d’un circuit hydraulique ce qui sera fort utile pour en calculer le comportement hydraulique.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2000"/>
                                        <p:tgtEl>
                                          <p:spTgt spid="10"/>
                                        </p:tgtEl>
                                      </p:cBhvr>
                                    </p:animEffect>
                                  </p:childTnLst>
                                </p:cTn>
                              </p:par>
                            </p:childTnLst>
                          </p:cTn>
                        </p:par>
                        <p:par>
                          <p:cTn id="13" fill="hold">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2000"/>
                                        <p:tgtEl>
                                          <p:spTgt spid="11"/>
                                        </p:tgtEl>
                                      </p:cBhvr>
                                    </p:animEffect>
                                  </p:childTnLst>
                                </p:cTn>
                              </p:par>
                            </p:childTnLst>
                          </p:cTn>
                        </p:par>
                        <p:par>
                          <p:cTn id="17" fill="hold">
                            <p:stCondLst>
                              <p:cond delay="4000"/>
                            </p:stCondLst>
                            <p:childTnLst>
                              <p:par>
                                <p:cTn id="18" presetID="18" presetClass="entr" presetSubtype="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500"/>
                                        <p:tgtEl>
                                          <p:spTgt spid="12"/>
                                        </p:tgtEl>
                                      </p:cBhvr>
                                    </p:animEffect>
                                  </p:childTnLst>
                                </p:cTn>
                              </p:par>
                            </p:childTnLst>
                          </p:cTn>
                        </p:par>
                        <p:par>
                          <p:cTn id="21" fill="hold">
                            <p:stCondLst>
                              <p:cond delay="4500"/>
                            </p:stCondLst>
                            <p:childTnLst>
                              <p:par>
                                <p:cTn id="22" presetID="18" presetClass="entr" presetSubtype="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ChangeArrowheads="1"/>
          </p:cNvSpPr>
          <p:nvPr/>
        </p:nvSpPr>
        <p:spPr bwMode="auto">
          <a:xfrm>
            <a:off x="467544" y="391485"/>
            <a:ext cx="8568952" cy="61338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ea typeface="Times New Roman" pitchFamily="18" charset="0"/>
                <a:cs typeface="Arial" pitchFamily="34" charset="0"/>
              </a:rPr>
              <a:t>La connaissance de conditions aux limites, portant sur la vitesse et la pression, doit permettre de résoudre ce système d'équations et d'obtenir le champ de vecteurs vitesse. Néanmoins, </a:t>
            </a:r>
            <a:r>
              <a:rPr kumimoji="0" lang="fr-FR" sz="2200" b="0" i="1" u="none" strike="noStrike" cap="none" normalizeH="0" baseline="0" dirty="0" smtClean="0">
                <a:ln>
                  <a:noFill/>
                </a:ln>
                <a:solidFill>
                  <a:srgbClr val="FF0000"/>
                </a:solidFill>
                <a:effectLst/>
                <a:ea typeface="Times New Roman" pitchFamily="18" charset="0"/>
                <a:cs typeface="Arial" pitchFamily="34" charset="0"/>
              </a:rPr>
              <a:t>on comprend facilement qu'une résolution analytique peut s'avérer difficile, voire même impossible</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 C'est pourquoi le recours à des </a:t>
            </a:r>
            <a:r>
              <a:rPr kumimoji="0" lang="fr-FR" sz="2200" b="1" i="1" u="sng" strike="noStrike" cap="none" normalizeH="0" baseline="0" dirty="0" smtClean="0">
                <a:ln>
                  <a:noFill/>
                </a:ln>
                <a:solidFill>
                  <a:schemeClr val="tx1"/>
                </a:solidFill>
                <a:effectLst/>
                <a:ea typeface="Times New Roman" pitchFamily="18" charset="0"/>
                <a:cs typeface="Arial" pitchFamily="34" charset="0"/>
              </a:rPr>
              <a:t>résolutions numériques </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est souvent nécessaire pour appréhender des problématiques concrètes.</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fr-FR"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200" b="1" i="1" u="none" strike="noStrike" cap="none" normalizeH="0" baseline="0" dirty="0" smtClean="0">
                <a:ln>
                  <a:noFill/>
                </a:ln>
                <a:solidFill>
                  <a:schemeClr val="tx1"/>
                </a:solidFill>
                <a:effectLst/>
                <a:ea typeface="Times New Roman" pitchFamily="18" charset="0"/>
                <a:cs typeface="Arial" pitchFamily="34" charset="0"/>
              </a:rPr>
              <a:t>Une approche purement analytique </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peut toutefois permettre la description d'écoulements spécifiques, pour lesquels un certain nombre </a:t>
            </a:r>
            <a:r>
              <a:rPr kumimoji="0" lang="fr-FR" sz="2200" b="1" i="1" u="none" strike="noStrike" cap="none" normalizeH="0" baseline="0" dirty="0" smtClean="0">
                <a:ln>
                  <a:noFill/>
                </a:ln>
                <a:solidFill>
                  <a:srgbClr val="0066FF"/>
                </a:solidFill>
                <a:effectLst/>
                <a:ea typeface="Times New Roman" pitchFamily="18" charset="0"/>
                <a:cs typeface="Arial" pitchFamily="34" charset="0"/>
              </a:rPr>
              <a:t>d'hypothèses simplificatrices </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peuvent être introduites. C'est le cas notamment lorsqu'un écoulement est </a:t>
            </a:r>
            <a:r>
              <a:rPr kumimoji="0" lang="fr-FR" sz="2200" b="0" i="0" u="sng" strike="noStrike" cap="none" normalizeH="0" baseline="0" dirty="0" smtClean="0">
                <a:ln>
                  <a:noFill/>
                </a:ln>
                <a:solidFill>
                  <a:schemeClr val="tx1"/>
                </a:solidFill>
                <a:effectLst/>
                <a:ea typeface="Times New Roman" pitchFamily="18" charset="0"/>
                <a:cs typeface="Arial" pitchFamily="34" charset="0"/>
              </a:rPr>
              <a:t>stationnaire</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 </a:t>
            </a:r>
            <a:r>
              <a:rPr kumimoji="0" lang="fr-FR" sz="2200" b="0" i="0" u="sng" strike="noStrike" cap="none" normalizeH="0" baseline="0" dirty="0" smtClean="0">
                <a:ln>
                  <a:noFill/>
                </a:ln>
                <a:solidFill>
                  <a:schemeClr val="tx1"/>
                </a:solidFill>
                <a:effectLst/>
                <a:ea typeface="Times New Roman" pitchFamily="18" charset="0"/>
                <a:cs typeface="Arial" pitchFamily="34" charset="0"/>
              </a:rPr>
              <a:t>laminaire</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 ou bien lorsque </a:t>
            </a:r>
            <a:r>
              <a:rPr kumimoji="0" lang="fr-FR" sz="2200" b="0" i="0" u="sng" strike="noStrike" cap="none" normalizeH="0" baseline="0" dirty="0" smtClean="0">
                <a:ln>
                  <a:noFill/>
                </a:ln>
                <a:solidFill>
                  <a:schemeClr val="tx1"/>
                </a:solidFill>
                <a:effectLst/>
                <a:ea typeface="Times New Roman" pitchFamily="18" charset="0"/>
                <a:cs typeface="Arial" pitchFamily="34" charset="0"/>
              </a:rPr>
              <a:t>le fluide peut être considéré parfait </a:t>
            </a:r>
            <a:r>
              <a:rPr kumimoji="0" lang="fr-FR" sz="2200" b="0" i="0" u="none" strike="noStrike" cap="none" normalizeH="0" baseline="0" dirty="0" smtClean="0">
                <a:ln>
                  <a:noFill/>
                </a:ln>
                <a:solidFill>
                  <a:schemeClr val="tx1"/>
                </a:solidFill>
                <a:effectLst/>
                <a:ea typeface="Times New Roman" pitchFamily="18" charset="0"/>
                <a:cs typeface="Arial" pitchFamily="34" charset="0"/>
              </a:rPr>
              <a:t>(viscosité négligeable).</a:t>
            </a:r>
            <a:endParaRPr kumimoji="0" lang="fr-FR"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1"/>
          <p:cNvSpPr>
            <a:spLocks noChangeArrowheads="1"/>
          </p:cNvSpPr>
          <p:nvPr/>
        </p:nvSpPr>
        <p:spPr bwMode="auto">
          <a:xfrm>
            <a:off x="395536" y="87015"/>
            <a:ext cx="454791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III- Dynamique des fluides parfaits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11560" y="1785590"/>
            <a:ext cx="8136903" cy="923330"/>
          </a:xfrm>
          <a:prstGeom prst="rect">
            <a:avLst/>
          </a:prstGeom>
        </p:spPr>
        <p:txBody>
          <a:bodyPr wrap="square">
            <a:spAutoFit/>
          </a:bodyPr>
          <a:lstStyle/>
          <a:p>
            <a:pPr>
              <a:lnSpc>
                <a:spcPct val="150000"/>
              </a:lnSpc>
            </a:pPr>
            <a:r>
              <a:rPr lang="fr-FR" dirty="0" smtClean="0"/>
              <a:t>Envisageons </a:t>
            </a:r>
            <a:r>
              <a:rPr lang="fr-FR" i="1" dirty="0" smtClean="0">
                <a:solidFill>
                  <a:srgbClr val="FF0000"/>
                </a:solidFill>
              </a:rPr>
              <a:t>l'écoulement permanent                    </a:t>
            </a:r>
            <a:r>
              <a:rPr lang="fr-FR" dirty="0" smtClean="0"/>
              <a:t>d'un </a:t>
            </a:r>
            <a:r>
              <a:rPr lang="fr-FR" i="1" dirty="0" smtClean="0">
                <a:solidFill>
                  <a:srgbClr val="FF0000"/>
                </a:solidFill>
              </a:rPr>
              <a:t>fluide parfait</a:t>
            </a:r>
            <a:r>
              <a:rPr lang="fr-FR" dirty="0" smtClean="0"/>
              <a:t>           </a:t>
            </a:r>
            <a:r>
              <a:rPr lang="fr-FR" i="1" dirty="0" smtClean="0">
                <a:solidFill>
                  <a:srgbClr val="FF0000"/>
                </a:solidFill>
              </a:rPr>
              <a:t>incompressible</a:t>
            </a:r>
            <a:r>
              <a:rPr lang="fr-FR" dirty="0" smtClean="0"/>
              <a:t>                  , l'équation de Navier-Stokes devient  : </a:t>
            </a:r>
            <a:endParaRPr lang="fr-FR" dirty="0"/>
          </a:p>
        </p:txBody>
      </p:sp>
      <p:graphicFrame>
        <p:nvGraphicFramePr>
          <p:cNvPr id="262146" name="Object 2"/>
          <p:cNvGraphicFramePr>
            <a:graphicFrameLocks noChangeAspect="1"/>
          </p:cNvGraphicFramePr>
          <p:nvPr/>
        </p:nvGraphicFramePr>
        <p:xfrm>
          <a:off x="6948265" y="1844824"/>
          <a:ext cx="792087" cy="462492"/>
        </p:xfrm>
        <a:graphic>
          <a:graphicData uri="http://schemas.openxmlformats.org/presentationml/2006/ole">
            <mc:AlternateContent xmlns:mc="http://schemas.openxmlformats.org/markup-compatibility/2006">
              <mc:Choice xmlns:v="urn:schemas-microsoft-com:vml" Requires="v">
                <p:oleObj spid="_x0000_s262169" name="Équation" r:id="rId3" imgW="279360" imgH="139680" progId="Equation.3">
                  <p:embed/>
                </p:oleObj>
              </mc:Choice>
              <mc:Fallback>
                <p:oleObj name="Équation" r:id="rId3" imgW="279360" imgH="139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1844824"/>
                        <a:ext cx="792087" cy="46249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47" name="Object 3"/>
          <p:cNvGraphicFramePr>
            <a:graphicFrameLocks noChangeAspect="1"/>
          </p:cNvGraphicFramePr>
          <p:nvPr/>
        </p:nvGraphicFramePr>
        <p:xfrm>
          <a:off x="2051720" y="2264140"/>
          <a:ext cx="936104" cy="444780"/>
        </p:xfrm>
        <a:graphic>
          <a:graphicData uri="http://schemas.openxmlformats.org/presentationml/2006/ole">
            <mc:AlternateContent xmlns:mc="http://schemas.openxmlformats.org/markup-compatibility/2006">
              <mc:Choice xmlns:v="urn:schemas-microsoft-com:vml" Requires="v">
                <p:oleObj spid="_x0000_s262170" name="Équation" r:id="rId5" imgW="368280" imgH="139680" progId="Equation.3">
                  <p:embed/>
                </p:oleObj>
              </mc:Choice>
              <mc:Fallback>
                <p:oleObj name="Équation" r:id="rId5" imgW="368280" imgH="139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2264140"/>
                        <a:ext cx="936104" cy="4447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48" name="Object 4"/>
          <p:cNvGraphicFramePr>
            <a:graphicFrameLocks noChangeAspect="1"/>
          </p:cNvGraphicFramePr>
          <p:nvPr/>
        </p:nvGraphicFramePr>
        <p:xfrm>
          <a:off x="4283968" y="1745106"/>
          <a:ext cx="864096" cy="675782"/>
        </p:xfrm>
        <a:graphic>
          <a:graphicData uri="http://schemas.openxmlformats.org/presentationml/2006/ole">
            <mc:AlternateContent xmlns:mc="http://schemas.openxmlformats.org/markup-compatibility/2006">
              <mc:Choice xmlns:v="urn:schemas-microsoft-com:vml" Requires="v">
                <p:oleObj spid="_x0000_s262171" name="Équation" r:id="rId7" imgW="330120" imgH="228600" progId="Equation.3">
                  <p:embed/>
                </p:oleObj>
              </mc:Choice>
              <mc:Fallback>
                <p:oleObj name="Équation" r:id="rId7" imgW="3301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1745106"/>
                        <a:ext cx="864096" cy="67578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49" name="Object 5"/>
          <p:cNvGraphicFramePr>
            <a:graphicFrameLocks noChangeAspect="1"/>
          </p:cNvGraphicFramePr>
          <p:nvPr/>
        </p:nvGraphicFramePr>
        <p:xfrm>
          <a:off x="2483768" y="2768228"/>
          <a:ext cx="3669754" cy="660772"/>
        </p:xfrm>
        <a:graphic>
          <a:graphicData uri="http://schemas.openxmlformats.org/presentationml/2006/ole">
            <mc:AlternateContent xmlns:mc="http://schemas.openxmlformats.org/markup-compatibility/2006">
              <mc:Choice xmlns:v="urn:schemas-microsoft-com:vml" Requires="v">
                <p:oleObj spid="_x0000_s262172" name="Équation" r:id="rId9" imgW="825480" imgH="177480" progId="Equation.3">
                  <p:embed/>
                </p:oleObj>
              </mc:Choice>
              <mc:Fallback>
                <p:oleObj name="Équation" r:id="rId9" imgW="825480" imgH="177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2768228"/>
                        <a:ext cx="3669754" cy="6607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683568" y="3376241"/>
            <a:ext cx="7776864" cy="880369"/>
          </a:xfrm>
          <a:prstGeom prst="rect">
            <a:avLst/>
          </a:prstGeom>
        </p:spPr>
        <p:txBody>
          <a:bodyPr wrap="square">
            <a:spAutoFit/>
          </a:bodyPr>
          <a:lstStyle/>
          <a:p>
            <a:pPr lvl="0">
              <a:lnSpc>
                <a:spcPct val="150000"/>
              </a:lnSpc>
            </a:pPr>
            <a:r>
              <a:rPr lang="fr-FR" dirty="0" smtClean="0"/>
              <a:t>Par ailleurs, si l'accélération de la pesanteur peut être considérée constante et telle que :                     </a:t>
            </a:r>
            <a:r>
              <a:rPr lang="fr-FR" dirty="0" smtClean="0">
                <a:latin typeface="Calibri" pitchFamily="34" charset="0"/>
                <a:ea typeface="Times New Roman" pitchFamily="18" charset="0"/>
                <a:cs typeface="Arial" pitchFamily="34" charset="0"/>
              </a:rPr>
              <a:t>alors  on  peut  formuler  l'équivalence  suivante :</a:t>
            </a:r>
            <a:endParaRPr lang="fr-FR" dirty="0"/>
          </a:p>
        </p:txBody>
      </p:sp>
      <p:graphicFrame>
        <p:nvGraphicFramePr>
          <p:cNvPr id="262150" name="Object 6"/>
          <p:cNvGraphicFramePr>
            <a:graphicFrameLocks noChangeAspect="1"/>
          </p:cNvGraphicFramePr>
          <p:nvPr/>
        </p:nvGraphicFramePr>
        <p:xfrm>
          <a:off x="1708268" y="3750136"/>
          <a:ext cx="1069975" cy="516508"/>
        </p:xfrm>
        <a:graphic>
          <a:graphicData uri="http://schemas.openxmlformats.org/presentationml/2006/ole">
            <mc:AlternateContent xmlns:mc="http://schemas.openxmlformats.org/markup-compatibility/2006">
              <mc:Choice xmlns:v="urn:schemas-microsoft-com:vml" Requires="v">
                <p:oleObj spid="_x0000_s262173" name="Équation" r:id="rId11" imgW="380880" imgH="177480" progId="Equation.3">
                  <p:embed/>
                </p:oleObj>
              </mc:Choice>
              <mc:Fallback>
                <p:oleObj name="Équation" r:id="rId11" imgW="380880" imgH="1774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8268" y="3750136"/>
                        <a:ext cx="1069975" cy="5165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152" name="Rectangle 8"/>
          <p:cNvSpPr>
            <a:spLocks noChangeArrowheads="1"/>
          </p:cNvSpPr>
          <p:nvPr/>
        </p:nvSpPr>
        <p:spPr bwMode="auto">
          <a:xfrm>
            <a:off x="5220072" y="4456361"/>
            <a:ext cx="313502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Par conséquent on peut écrire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62156" name="Object 12"/>
          <p:cNvGraphicFramePr>
            <a:graphicFrameLocks noChangeAspect="1"/>
          </p:cNvGraphicFramePr>
          <p:nvPr/>
        </p:nvGraphicFramePr>
        <p:xfrm>
          <a:off x="5004048" y="4960417"/>
          <a:ext cx="3783012" cy="588962"/>
        </p:xfrm>
        <a:graphic>
          <a:graphicData uri="http://schemas.openxmlformats.org/presentationml/2006/ole">
            <mc:AlternateContent xmlns:mc="http://schemas.openxmlformats.org/markup-compatibility/2006">
              <mc:Choice xmlns:v="urn:schemas-microsoft-com:vml" Requires="v">
                <p:oleObj spid="_x0000_s262174" name="Équation" r:id="rId13" imgW="850680" imgH="177480" progId="Equation.3">
                  <p:embed/>
                </p:oleObj>
              </mc:Choice>
              <mc:Fallback>
                <p:oleObj name="Équation" r:id="rId13" imgW="850680" imgH="17748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4048" y="4960417"/>
                        <a:ext cx="3783012" cy="588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59" name="Object 15"/>
          <p:cNvGraphicFramePr>
            <a:graphicFrameLocks noChangeAspect="1"/>
          </p:cNvGraphicFramePr>
          <p:nvPr/>
        </p:nvGraphicFramePr>
        <p:xfrm>
          <a:off x="611560" y="4312345"/>
          <a:ext cx="3932238" cy="2573039"/>
        </p:xfrm>
        <a:graphic>
          <a:graphicData uri="http://schemas.openxmlformats.org/presentationml/2006/ole">
            <mc:AlternateContent xmlns:mc="http://schemas.openxmlformats.org/markup-compatibility/2006">
              <mc:Choice xmlns:v="urn:schemas-microsoft-com:vml" Requires="v">
                <p:oleObj spid="_x0000_s262175" name="Équation" r:id="rId15" imgW="1091880" imgH="901440" progId="Equation.3">
                  <p:embed/>
                </p:oleObj>
              </mc:Choice>
              <mc:Fallback>
                <p:oleObj name="Équation" r:id="rId15" imgW="1091880" imgH="901440" progId="Equation.3">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60" y="4312345"/>
                        <a:ext cx="3932238" cy="257303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ZoneTexte 15"/>
          <p:cNvSpPr txBox="1"/>
          <p:nvPr/>
        </p:nvSpPr>
        <p:spPr>
          <a:xfrm>
            <a:off x="756071" y="580618"/>
            <a:ext cx="3023841" cy="400110"/>
          </a:xfrm>
          <a:prstGeom prst="rect">
            <a:avLst/>
          </a:prstGeom>
          <a:noFill/>
        </p:spPr>
        <p:txBody>
          <a:bodyPr wrap="none" rtlCol="0">
            <a:spAutoFit/>
          </a:bodyPr>
          <a:lstStyle/>
          <a:p>
            <a:r>
              <a:rPr lang="fr-FR" sz="2000" b="1" dirty="0" smtClean="0">
                <a:solidFill>
                  <a:srgbClr val="0066FF"/>
                </a:solidFill>
              </a:rPr>
              <a:t>III.1- Equation de Bernoulli</a:t>
            </a:r>
            <a:endParaRPr lang="fr-FR" sz="2000" b="1" dirty="0">
              <a:solidFill>
                <a:srgbClr val="0066FF"/>
              </a:solidFill>
            </a:endParaRPr>
          </a:p>
        </p:txBody>
      </p:sp>
      <p:graphicFrame>
        <p:nvGraphicFramePr>
          <p:cNvPr id="262160" name="Object 16"/>
          <p:cNvGraphicFramePr>
            <a:graphicFrameLocks noChangeAspect="1"/>
          </p:cNvGraphicFramePr>
          <p:nvPr/>
        </p:nvGraphicFramePr>
        <p:xfrm>
          <a:off x="1763688" y="908720"/>
          <a:ext cx="5816600" cy="864096"/>
        </p:xfrm>
        <a:graphic>
          <a:graphicData uri="http://schemas.openxmlformats.org/presentationml/2006/ole">
            <mc:AlternateContent xmlns:mc="http://schemas.openxmlformats.org/markup-compatibility/2006">
              <mc:Choice xmlns:v="urn:schemas-microsoft-com:vml" Requires="v">
                <p:oleObj spid="_x0000_s262176" name="Équation" r:id="rId17" imgW="1257120" imgH="266400" progId="Equation.3">
                  <p:embed/>
                </p:oleObj>
              </mc:Choice>
              <mc:Fallback>
                <p:oleObj name="Équation" r:id="rId17" imgW="1257120" imgH="266400" progId="Equation.3">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3688" y="908720"/>
                        <a:ext cx="5816600" cy="8640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2159"/>
                                        </p:tgtEl>
                                        <p:attrNameLst>
                                          <p:attrName>style.visibility</p:attrName>
                                        </p:attrNameLst>
                                      </p:cBhvr>
                                      <p:to>
                                        <p:strVal val="visible"/>
                                      </p:to>
                                    </p:set>
                                    <p:animEffect transition="in" filter="box(out)">
                                      <p:cBhvr>
                                        <p:cTn id="7" dur="2000"/>
                                        <p:tgtEl>
                                          <p:spTgt spid="2621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2152"/>
                                        </p:tgtEl>
                                        <p:attrNameLst>
                                          <p:attrName>style.visibility</p:attrName>
                                        </p:attrNameLst>
                                      </p:cBhvr>
                                      <p:to>
                                        <p:strVal val="visible"/>
                                      </p:to>
                                    </p:set>
                                    <p:animEffect transition="in" filter="checkerboard(across)">
                                      <p:cBhvr>
                                        <p:cTn id="12" dur="2000"/>
                                        <p:tgtEl>
                                          <p:spTgt spid="262152"/>
                                        </p:tgtEl>
                                      </p:cBhvr>
                                    </p:animEffect>
                                  </p:childTnLst>
                                </p:cTn>
                              </p:par>
                            </p:childTnLst>
                          </p:cTn>
                        </p:par>
                        <p:par>
                          <p:cTn id="13" fill="hold">
                            <p:stCondLst>
                              <p:cond delay="2000"/>
                            </p:stCondLst>
                            <p:childTnLst>
                              <p:par>
                                <p:cTn id="14" presetID="4" presetClass="entr" presetSubtype="32" fill="hold" nodeType="afterEffect">
                                  <p:stCondLst>
                                    <p:cond delay="0"/>
                                  </p:stCondLst>
                                  <p:childTnLst>
                                    <p:set>
                                      <p:cBhvr>
                                        <p:cTn id="15" dur="1" fill="hold">
                                          <p:stCondLst>
                                            <p:cond delay="0"/>
                                          </p:stCondLst>
                                        </p:cTn>
                                        <p:tgtEl>
                                          <p:spTgt spid="262156"/>
                                        </p:tgtEl>
                                        <p:attrNameLst>
                                          <p:attrName>style.visibility</p:attrName>
                                        </p:attrNameLst>
                                      </p:cBhvr>
                                      <p:to>
                                        <p:strVal val="visible"/>
                                      </p:to>
                                    </p:set>
                                    <p:animEffect transition="in" filter="box(out)">
                                      <p:cBhvr>
                                        <p:cTn id="16" dur="2000"/>
                                        <p:tgtEl>
                                          <p:spTgt spid="262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5778" name="Object 2"/>
          <p:cNvGraphicFramePr>
            <a:graphicFrameLocks noChangeAspect="1"/>
          </p:cNvGraphicFramePr>
          <p:nvPr/>
        </p:nvGraphicFramePr>
        <p:xfrm>
          <a:off x="312738" y="1485304"/>
          <a:ext cx="8607425" cy="3671888"/>
        </p:xfrm>
        <a:graphic>
          <a:graphicData uri="http://schemas.openxmlformats.org/presentationml/2006/ole">
            <mc:AlternateContent xmlns:mc="http://schemas.openxmlformats.org/markup-compatibility/2006">
              <mc:Choice xmlns:v="urn:schemas-microsoft-com:vml" Requires="v">
                <p:oleObj spid="_x0000_s715786" name="Équation" r:id="rId3" imgW="3720960" imgH="1320480" progId="Equation.3">
                  <p:embed/>
                </p:oleObj>
              </mc:Choice>
              <mc:Fallback>
                <p:oleObj name="Équation" r:id="rId3" imgW="3720960" imgH="1320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1485304"/>
                        <a:ext cx="8607425" cy="3671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3"/>
          <p:cNvSpPr>
            <a:spLocks noChangeArrowheads="1"/>
          </p:cNvSpPr>
          <p:nvPr/>
        </p:nvSpPr>
        <p:spPr bwMode="auto">
          <a:xfrm>
            <a:off x="467544" y="116632"/>
            <a:ext cx="773766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D’autre part ; d'un point de vue purement mathématique, le terme de droite (l'accélération convective) peut être développé de la manière suivante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323528" y="4859868"/>
            <a:ext cx="65466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 nouvelle formulation de l'équation de </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Navier-Stokes s’écrit alors</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Object 2"/>
          <p:cNvGraphicFramePr>
            <a:graphicFrameLocks noChangeAspect="1"/>
          </p:cNvGraphicFramePr>
          <p:nvPr/>
        </p:nvGraphicFramePr>
        <p:xfrm>
          <a:off x="971600" y="5301208"/>
          <a:ext cx="6991350" cy="754062"/>
        </p:xfrm>
        <a:graphic>
          <a:graphicData uri="http://schemas.openxmlformats.org/presentationml/2006/ole">
            <mc:AlternateContent xmlns:mc="http://schemas.openxmlformats.org/markup-compatibility/2006">
              <mc:Choice xmlns:v="urn:schemas-microsoft-com:vml" Requires="v">
                <p:oleObj spid="_x0000_s715787" name="Équation" r:id="rId5" imgW="1523880" imgH="253800" progId="Equation.3">
                  <p:embed/>
                </p:oleObj>
              </mc:Choice>
              <mc:Fallback>
                <p:oleObj name="Équation" r:id="rId5" imgW="152388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5301208"/>
                        <a:ext cx="6991350" cy="754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5780" name="Object 4"/>
          <p:cNvGraphicFramePr>
            <a:graphicFrameLocks noChangeAspect="1"/>
          </p:cNvGraphicFramePr>
          <p:nvPr/>
        </p:nvGraphicFramePr>
        <p:xfrm>
          <a:off x="2483768" y="764704"/>
          <a:ext cx="3783013" cy="588962"/>
        </p:xfrm>
        <a:graphic>
          <a:graphicData uri="http://schemas.openxmlformats.org/presentationml/2006/ole">
            <mc:AlternateContent xmlns:mc="http://schemas.openxmlformats.org/markup-compatibility/2006">
              <mc:Choice xmlns:v="urn:schemas-microsoft-com:vml" Requires="v">
                <p:oleObj spid="_x0000_s715788" name="Équation" r:id="rId7" imgW="850680" imgH="177480" progId="Equation.3">
                  <p:embed/>
                </p:oleObj>
              </mc:Choice>
              <mc:Fallback>
                <p:oleObj name="Équation" r:id="rId7" imgW="85068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764704"/>
                        <a:ext cx="3783013" cy="588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5781" name="Object 5"/>
          <p:cNvGraphicFramePr>
            <a:graphicFrameLocks noChangeAspect="1"/>
          </p:cNvGraphicFramePr>
          <p:nvPr/>
        </p:nvGraphicFramePr>
        <p:xfrm>
          <a:off x="899592" y="6021288"/>
          <a:ext cx="6932613" cy="754062"/>
        </p:xfrm>
        <a:graphic>
          <a:graphicData uri="http://schemas.openxmlformats.org/presentationml/2006/ole">
            <mc:AlternateContent xmlns:mc="http://schemas.openxmlformats.org/markup-compatibility/2006">
              <mc:Choice xmlns:v="urn:schemas-microsoft-com:vml" Requires="v">
                <p:oleObj spid="_x0000_s715789" name="Équation" r:id="rId9" imgW="1511280" imgH="253800" progId="Equation.3">
                  <p:embed/>
                </p:oleObj>
              </mc:Choice>
              <mc:Fallback>
                <p:oleObj name="Équation" r:id="rId9" imgW="151128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6021288"/>
                        <a:ext cx="6932613" cy="754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avec flèche vers le bas 7"/>
          <p:cNvSpPr/>
          <p:nvPr/>
        </p:nvSpPr>
        <p:spPr>
          <a:xfrm>
            <a:off x="5004048" y="836712"/>
            <a:ext cx="1224136" cy="720080"/>
          </a:xfrm>
          <a:prstGeom prst="downArrowCallou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0">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715778"/>
                                        </p:tgtEl>
                                        <p:attrNameLst>
                                          <p:attrName>style.visibility</p:attrName>
                                        </p:attrNameLst>
                                      </p:cBhvr>
                                      <p:to>
                                        <p:strVal val="visible"/>
                                      </p:to>
                                    </p:set>
                                    <p:animEffect transition="in" filter="box(out)">
                                      <p:cBhvr>
                                        <p:cTn id="11" dur="2000"/>
                                        <p:tgtEl>
                                          <p:spTgt spid="71577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2000"/>
                                        <p:tgtEl>
                                          <p:spTgt spid="6"/>
                                        </p:tgtEl>
                                      </p:cBhvr>
                                    </p:animEffect>
                                  </p:childTnLst>
                                </p:cTn>
                              </p:par>
                            </p:childTnLst>
                          </p:cTn>
                        </p:par>
                        <p:par>
                          <p:cTn id="22" fill="hold">
                            <p:stCondLst>
                              <p:cond delay="2000"/>
                            </p:stCondLst>
                            <p:childTnLst>
                              <p:par>
                                <p:cTn id="23" presetID="4" presetClass="entr" presetSubtype="32" fill="hold" nodeType="afterEffect">
                                  <p:stCondLst>
                                    <p:cond delay="0"/>
                                  </p:stCondLst>
                                  <p:childTnLst>
                                    <p:set>
                                      <p:cBhvr>
                                        <p:cTn id="24" dur="1" fill="hold">
                                          <p:stCondLst>
                                            <p:cond delay="0"/>
                                          </p:stCondLst>
                                        </p:cTn>
                                        <p:tgtEl>
                                          <p:spTgt spid="715781"/>
                                        </p:tgtEl>
                                        <p:attrNameLst>
                                          <p:attrName>style.visibility</p:attrName>
                                        </p:attrNameLst>
                                      </p:cBhvr>
                                      <p:to>
                                        <p:strVal val="visible"/>
                                      </p:to>
                                    </p:set>
                                    <p:animEffect transition="in" filter="box(out)">
                                      <p:cBhvr>
                                        <p:cTn id="25" dur="2000"/>
                                        <p:tgtEl>
                                          <p:spTgt spid="71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88640"/>
            <a:ext cx="3927550" cy="369332"/>
          </a:xfrm>
          <a:prstGeom prst="rect">
            <a:avLst/>
          </a:prstGeom>
        </p:spPr>
        <p:txBody>
          <a:bodyPr wrap="none">
            <a:spAutoFit/>
          </a:bodyPr>
          <a:lstStyle/>
          <a:p>
            <a:r>
              <a:rPr lang="fr-FR" dirty="0" smtClean="0"/>
              <a:t>si  l'écoulement est</a:t>
            </a:r>
            <a:r>
              <a:rPr lang="fr-FR" b="1" dirty="0" smtClean="0"/>
              <a:t> irrotationnel</a:t>
            </a:r>
            <a:r>
              <a:rPr lang="fr-FR" dirty="0" smtClean="0"/>
              <a:t>, alors :</a:t>
            </a:r>
            <a:endParaRPr lang="fr-FR" dirty="0"/>
          </a:p>
        </p:txBody>
      </p:sp>
      <p:graphicFrame>
        <p:nvGraphicFramePr>
          <p:cNvPr id="261123" name="Object 3"/>
          <p:cNvGraphicFramePr>
            <a:graphicFrameLocks noChangeAspect="1"/>
          </p:cNvGraphicFramePr>
          <p:nvPr/>
        </p:nvGraphicFramePr>
        <p:xfrm>
          <a:off x="4511680" y="-16793"/>
          <a:ext cx="2914650" cy="925513"/>
        </p:xfrm>
        <a:graphic>
          <a:graphicData uri="http://schemas.openxmlformats.org/presentationml/2006/ole">
            <mc:AlternateContent xmlns:mc="http://schemas.openxmlformats.org/markup-compatibility/2006">
              <mc:Choice xmlns:v="urn:schemas-microsoft-com:vml" Requires="v">
                <p:oleObj spid="_x0000_s261132" name="Équation" r:id="rId3" imgW="634680" imgH="279360" progId="Equation.3">
                  <p:embed/>
                </p:oleObj>
              </mc:Choice>
              <mc:Fallback>
                <p:oleObj name="Équation" r:id="rId3" imgW="634680" imgH="2793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80" y="-16793"/>
                        <a:ext cx="291465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1124" name="Rectangle 4"/>
          <p:cNvSpPr>
            <a:spLocks noChangeArrowheads="1"/>
          </p:cNvSpPr>
          <p:nvPr/>
        </p:nvSpPr>
        <p:spPr bwMode="auto">
          <a:xfrm>
            <a:off x="755576" y="1988840"/>
            <a:ext cx="10801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rgbClr val="FF0000"/>
                </a:solidFill>
                <a:effectLst/>
                <a:latin typeface="Calibri" pitchFamily="34" charset="0"/>
                <a:ea typeface="Times New Roman" pitchFamily="18" charset="0"/>
                <a:cs typeface="Arial" pitchFamily="34" charset="0"/>
              </a:rPr>
              <a:t>Résumé:</a:t>
            </a:r>
            <a:endParaRPr kumimoji="0" lang="fr-FR" b="1" i="0" u="sng"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261125" name="Object 5"/>
          <p:cNvGraphicFramePr>
            <a:graphicFrameLocks noChangeAspect="1"/>
          </p:cNvGraphicFramePr>
          <p:nvPr/>
        </p:nvGraphicFramePr>
        <p:xfrm>
          <a:off x="899592" y="836712"/>
          <a:ext cx="896938" cy="422275"/>
        </p:xfrm>
        <a:graphic>
          <a:graphicData uri="http://schemas.openxmlformats.org/presentationml/2006/ole">
            <mc:AlternateContent xmlns:mc="http://schemas.openxmlformats.org/markup-compatibility/2006">
              <mc:Choice xmlns:v="urn:schemas-microsoft-com:vml" Requires="v">
                <p:oleObj spid="_x0000_s261133" name="Équation" r:id="rId5" imgW="266400" imgH="126720" progId="Equation.3">
                  <p:embed/>
                </p:oleObj>
              </mc:Choice>
              <mc:Fallback>
                <p:oleObj name="Équation" r:id="rId5" imgW="266400" imgH="12672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836712"/>
                        <a:ext cx="896938"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6" name="Object 6"/>
          <p:cNvGraphicFramePr>
            <a:graphicFrameLocks noChangeAspect="1"/>
          </p:cNvGraphicFramePr>
          <p:nvPr/>
        </p:nvGraphicFramePr>
        <p:xfrm>
          <a:off x="2152650" y="3246239"/>
          <a:ext cx="3556000" cy="758825"/>
        </p:xfrm>
        <a:graphic>
          <a:graphicData uri="http://schemas.openxmlformats.org/presentationml/2006/ole">
            <mc:AlternateContent xmlns:mc="http://schemas.openxmlformats.org/markup-compatibility/2006">
              <mc:Choice xmlns:v="urn:schemas-microsoft-com:vml" Requires="v">
                <p:oleObj spid="_x0000_s261134" name="Équation" r:id="rId7" imgW="774360" imgH="228600" progId="Equation.3">
                  <p:embed/>
                </p:oleObj>
              </mc:Choice>
              <mc:Fallback>
                <p:oleObj name="Équation" r:id="rId7" imgW="77436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650" y="3246239"/>
                        <a:ext cx="3556000" cy="75882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827584" y="2433082"/>
            <a:ext cx="6912768" cy="707886"/>
          </a:xfrm>
          <a:prstGeom prst="rect">
            <a:avLst/>
          </a:prstGeom>
        </p:spPr>
        <p:txBody>
          <a:bodyPr wrap="square">
            <a:spAutoFit/>
          </a:bodyPr>
          <a:lstStyle/>
          <a:p>
            <a:r>
              <a:rPr lang="fr-FR" sz="2000" b="1" dirty="0" smtClean="0">
                <a:solidFill>
                  <a:srgbClr val="00B050"/>
                </a:solidFill>
                <a:latin typeface="Calibri" pitchFamily="34" charset="0"/>
                <a:ea typeface="Times New Roman" pitchFamily="18" charset="0"/>
                <a:cs typeface="Arial" pitchFamily="34" charset="0"/>
              </a:rPr>
              <a:t>L'écoulement permanent et </a:t>
            </a:r>
            <a:r>
              <a:rPr lang="fr-FR" sz="2000" b="1" dirty="0" err="1" smtClean="0">
                <a:solidFill>
                  <a:srgbClr val="00B050"/>
                </a:solidFill>
                <a:latin typeface="Calibri" pitchFamily="34" charset="0"/>
                <a:ea typeface="Times New Roman" pitchFamily="18" charset="0"/>
                <a:cs typeface="Arial" pitchFamily="34" charset="0"/>
              </a:rPr>
              <a:t>irrotationnel</a:t>
            </a:r>
            <a:r>
              <a:rPr lang="fr-FR" sz="2000" b="1" dirty="0" smtClean="0">
                <a:solidFill>
                  <a:srgbClr val="00B050"/>
                </a:solidFill>
                <a:latin typeface="Calibri" pitchFamily="34" charset="0"/>
                <a:ea typeface="Times New Roman" pitchFamily="18" charset="0"/>
                <a:cs typeface="Arial" pitchFamily="34" charset="0"/>
              </a:rPr>
              <a:t> d'un fluide parfait est caractérisé en tout point de l’écoulement par :</a:t>
            </a:r>
            <a:endParaRPr lang="fr-FR" sz="2000" dirty="0">
              <a:solidFill>
                <a:srgbClr val="00B050"/>
              </a:solidFill>
            </a:endParaRPr>
          </a:p>
        </p:txBody>
      </p:sp>
      <p:sp>
        <p:nvSpPr>
          <p:cNvPr id="10" name="Rectangle 9"/>
          <p:cNvSpPr/>
          <p:nvPr/>
        </p:nvSpPr>
        <p:spPr>
          <a:xfrm>
            <a:off x="971601" y="4139788"/>
            <a:ext cx="7776863" cy="369332"/>
          </a:xfrm>
          <a:prstGeom prst="rect">
            <a:avLst/>
          </a:prstGeom>
        </p:spPr>
        <p:txBody>
          <a:bodyPr wrap="square">
            <a:spAutoFit/>
          </a:bodyPr>
          <a:lstStyle/>
          <a:p>
            <a:pPr>
              <a:buFont typeface="Wingdings" pitchFamily="2" charset="2"/>
              <a:buChar char="Ø"/>
            </a:pPr>
            <a:r>
              <a:rPr lang="fr-FR" i="1" dirty="0" smtClean="0"/>
              <a:t>Elle traduit le fait qu’elle reste constante  le long d'une même ligne de courant.                   </a:t>
            </a:r>
            <a:endParaRPr lang="fr-FR" i="1" dirty="0"/>
          </a:p>
        </p:txBody>
      </p:sp>
      <p:sp>
        <p:nvSpPr>
          <p:cNvPr id="12" name="ZoneTexte 11"/>
          <p:cNvSpPr txBox="1"/>
          <p:nvPr/>
        </p:nvSpPr>
        <p:spPr>
          <a:xfrm>
            <a:off x="6012160" y="3419708"/>
            <a:ext cx="2238883" cy="369332"/>
          </a:xfrm>
          <a:prstGeom prst="rect">
            <a:avLst/>
          </a:prstGeom>
          <a:noFill/>
        </p:spPr>
        <p:txBody>
          <a:bodyPr wrap="none" rtlCol="0">
            <a:spAutoFit/>
          </a:bodyPr>
          <a:lstStyle/>
          <a:p>
            <a:r>
              <a:rPr lang="fr-FR" b="1" i="1" dirty="0" smtClean="0">
                <a:solidFill>
                  <a:srgbClr val="FF0000"/>
                </a:solidFill>
              </a:rPr>
              <a:t>Equation de Bernoulli</a:t>
            </a:r>
            <a:endParaRPr lang="fr-FR" b="1" i="1" dirty="0">
              <a:solidFill>
                <a:srgbClr val="FF0000"/>
              </a:solidFill>
            </a:endParaRPr>
          </a:p>
        </p:txBody>
      </p:sp>
      <p:sp>
        <p:nvSpPr>
          <p:cNvPr id="14" name="Rectangle 13"/>
          <p:cNvSpPr/>
          <p:nvPr/>
        </p:nvSpPr>
        <p:spPr>
          <a:xfrm>
            <a:off x="943024" y="4667424"/>
            <a:ext cx="7416824" cy="1200329"/>
          </a:xfrm>
          <a:prstGeom prst="rect">
            <a:avLst/>
          </a:prstGeom>
        </p:spPr>
        <p:txBody>
          <a:bodyPr wrap="square">
            <a:spAutoFit/>
          </a:bodyPr>
          <a:lstStyle/>
          <a:p>
            <a:pPr lvl="0" algn="just" fontAlgn="base">
              <a:spcBef>
                <a:spcPct val="0"/>
              </a:spcBef>
              <a:spcAft>
                <a:spcPct val="0"/>
              </a:spcAft>
              <a:buFont typeface="Wingdings" pitchFamily="2" charset="2"/>
              <a:buChar char="Ø"/>
            </a:pPr>
            <a:r>
              <a:rPr lang="fr-FR" i="1" dirty="0" smtClean="0">
                <a:latin typeface="Calibri" pitchFamily="34" charset="0"/>
                <a:ea typeface="Times New Roman" pitchFamily="18" charset="0"/>
                <a:cs typeface="Arial" pitchFamily="34" charset="0"/>
              </a:rPr>
              <a:t>On comprend facilement que l'accélération du fluide (</a:t>
            </a:r>
            <a:r>
              <a:rPr lang="fr-FR" i="1" dirty="0" smtClean="0">
                <a:solidFill>
                  <a:srgbClr val="FF0000"/>
                </a:solidFill>
                <a:latin typeface="Calibri" pitchFamily="34" charset="0"/>
                <a:ea typeface="Times New Roman" pitchFamily="18" charset="0"/>
                <a:cs typeface="Arial" pitchFamily="34" charset="0"/>
              </a:rPr>
              <a:t>augmentation de la vitesse</a:t>
            </a:r>
            <a:r>
              <a:rPr lang="fr-FR" i="1" dirty="0" smtClean="0">
                <a:latin typeface="Calibri" pitchFamily="34" charset="0"/>
                <a:ea typeface="Times New Roman" pitchFamily="18" charset="0"/>
                <a:cs typeface="Arial" pitchFamily="34" charset="0"/>
              </a:rPr>
              <a:t>) conduit nécessairement à une </a:t>
            </a:r>
            <a:r>
              <a:rPr lang="fr-FR" i="1" dirty="0" smtClean="0">
                <a:solidFill>
                  <a:srgbClr val="00B0F0"/>
                </a:solidFill>
                <a:latin typeface="Calibri" pitchFamily="34" charset="0"/>
                <a:ea typeface="Times New Roman" pitchFamily="18" charset="0"/>
                <a:cs typeface="Arial" pitchFamily="34" charset="0"/>
              </a:rPr>
              <a:t>diminution de la pression </a:t>
            </a:r>
            <a:r>
              <a:rPr lang="fr-FR" i="1" dirty="0" smtClean="0">
                <a:latin typeface="Calibri" pitchFamily="34" charset="0"/>
                <a:ea typeface="Times New Roman" pitchFamily="18" charset="0"/>
                <a:cs typeface="Arial" pitchFamily="34" charset="0"/>
              </a:rPr>
              <a:t>motrice (ou bien de la pression statique </a:t>
            </a:r>
            <a:r>
              <a:rPr lang="fr-FR" i="1" dirty="0" smtClean="0">
                <a:solidFill>
                  <a:schemeClr val="accent6">
                    <a:lumMod val="75000"/>
                  </a:schemeClr>
                </a:solidFill>
                <a:latin typeface="Calibri" pitchFamily="34" charset="0"/>
                <a:ea typeface="Times New Roman" pitchFamily="18" charset="0"/>
                <a:cs typeface="Arial" pitchFamily="34" charset="0"/>
              </a:rPr>
              <a:t>si l'altitude est constante</a:t>
            </a:r>
            <a:r>
              <a:rPr lang="fr-FR" i="1" dirty="0" smtClean="0">
                <a:latin typeface="Calibri" pitchFamily="34" charset="0"/>
                <a:ea typeface="Times New Roman" pitchFamily="18" charset="0"/>
                <a:cs typeface="Arial" pitchFamily="34" charset="0"/>
              </a:rPr>
              <a:t>). Inversement, une </a:t>
            </a:r>
            <a:r>
              <a:rPr lang="fr-FR" i="1" dirty="0" smtClean="0">
                <a:solidFill>
                  <a:srgbClr val="FF0000"/>
                </a:solidFill>
                <a:latin typeface="Calibri" pitchFamily="34" charset="0"/>
                <a:ea typeface="Times New Roman" pitchFamily="18" charset="0"/>
                <a:cs typeface="Arial" pitchFamily="34" charset="0"/>
              </a:rPr>
              <a:t>augmentation de la pression </a:t>
            </a:r>
            <a:r>
              <a:rPr lang="fr-FR" i="1" dirty="0" smtClean="0">
                <a:latin typeface="Calibri" pitchFamily="34" charset="0"/>
                <a:ea typeface="Times New Roman" pitchFamily="18" charset="0"/>
                <a:cs typeface="Arial" pitchFamily="34" charset="0"/>
              </a:rPr>
              <a:t>motrice est liée à la </a:t>
            </a:r>
            <a:r>
              <a:rPr lang="fr-FR" i="1" dirty="0" smtClean="0">
                <a:solidFill>
                  <a:srgbClr val="00B0F0"/>
                </a:solidFill>
                <a:latin typeface="Calibri" pitchFamily="34" charset="0"/>
                <a:ea typeface="Times New Roman" pitchFamily="18" charset="0"/>
                <a:cs typeface="Arial" pitchFamily="34" charset="0"/>
              </a:rPr>
              <a:t>décélération du fluide</a:t>
            </a:r>
            <a:r>
              <a:rPr lang="fr-FR" i="1" dirty="0" smtClean="0">
                <a:latin typeface="Calibri" pitchFamily="34" charset="0"/>
                <a:ea typeface="Times New Roman" pitchFamily="18" charset="0"/>
                <a:cs typeface="Arial" pitchFamily="34" charset="0"/>
              </a:rPr>
              <a:t>.</a:t>
            </a:r>
            <a:endParaRPr lang="fr-FR" i="1" dirty="0" smtClean="0">
              <a:latin typeface="Arial" pitchFamily="34" charset="0"/>
              <a:cs typeface="Arial" pitchFamily="34" charset="0"/>
            </a:endParaRPr>
          </a:p>
        </p:txBody>
      </p:sp>
      <p:sp>
        <p:nvSpPr>
          <p:cNvPr id="15" name="Rectangle 14"/>
          <p:cNvSpPr/>
          <p:nvPr/>
        </p:nvSpPr>
        <p:spPr>
          <a:xfrm>
            <a:off x="899592" y="5877272"/>
            <a:ext cx="7920880" cy="923330"/>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Ø"/>
            </a:pPr>
            <a:r>
              <a:rPr lang="fr-FR" i="1" dirty="0" smtClean="0">
                <a:latin typeface="Calibri" pitchFamily="34" charset="0"/>
                <a:ea typeface="Times New Roman" pitchFamily="18" charset="0"/>
                <a:cs typeface="Arial" pitchFamily="34" charset="0"/>
              </a:rPr>
              <a:t>De manière très générale, cette équation de Bernoulli traduit le principe de </a:t>
            </a:r>
            <a:r>
              <a:rPr lang="fr-FR" b="1" i="1" u="sng" dirty="0" smtClean="0">
                <a:latin typeface="Calibri" pitchFamily="34" charset="0"/>
                <a:ea typeface="Times New Roman" pitchFamily="18" charset="0"/>
                <a:cs typeface="Arial" pitchFamily="34" charset="0"/>
              </a:rPr>
              <a:t>conservation de l'énergie le long d'une ligne de courant </a:t>
            </a:r>
            <a:r>
              <a:rPr lang="fr-FR" i="1" dirty="0" smtClean="0">
                <a:latin typeface="Calibri" pitchFamily="34" charset="0"/>
                <a:ea typeface="Times New Roman" pitchFamily="18" charset="0"/>
                <a:cs typeface="Arial" pitchFamily="34" charset="0"/>
              </a:rPr>
              <a:t>dans le cadre de l'écoulement d'un fluide parfait. </a:t>
            </a:r>
            <a:endParaRPr lang="fr-FR" i="1" dirty="0" smtClean="0">
              <a:latin typeface="Arial" pitchFamily="34" charset="0"/>
              <a:cs typeface="Arial" pitchFamily="34" charset="0"/>
            </a:endParaRPr>
          </a:p>
        </p:txBody>
      </p:sp>
      <p:graphicFrame>
        <p:nvGraphicFramePr>
          <p:cNvPr id="261127" name="Object 7"/>
          <p:cNvGraphicFramePr>
            <a:graphicFrameLocks noChangeAspect="1"/>
          </p:cNvGraphicFramePr>
          <p:nvPr/>
        </p:nvGraphicFramePr>
        <p:xfrm>
          <a:off x="2051720" y="620688"/>
          <a:ext cx="3528392" cy="1584176"/>
        </p:xfrm>
        <a:graphic>
          <a:graphicData uri="http://schemas.openxmlformats.org/presentationml/2006/ole">
            <mc:AlternateContent xmlns:mc="http://schemas.openxmlformats.org/markup-compatibility/2006">
              <mc:Choice xmlns:v="urn:schemas-microsoft-com:vml" Requires="v">
                <p:oleObj spid="_x0000_s261135" name="Équation" r:id="rId9" imgW="914400" imgH="431640" progId="Equation.3">
                  <p:embed/>
                </p:oleObj>
              </mc:Choice>
              <mc:Fallback>
                <p:oleObj name="Équation" r:id="rId9" imgW="914400" imgH="4316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620688"/>
                        <a:ext cx="3528392" cy="1584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261123"/>
                                        </p:tgtEl>
                                        <p:attrNameLst>
                                          <p:attrName>style.visibility</p:attrName>
                                        </p:attrNameLst>
                                      </p:cBhvr>
                                      <p:to>
                                        <p:strVal val="visible"/>
                                      </p:to>
                                    </p:set>
                                    <p:animEffect transition="in" filter="box(out)">
                                      <p:cBhvr>
                                        <p:cTn id="11" dur="2000"/>
                                        <p:tgtEl>
                                          <p:spTgt spid="26112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61125"/>
                                        </p:tgtEl>
                                        <p:attrNameLst>
                                          <p:attrName>style.visibility</p:attrName>
                                        </p:attrNameLst>
                                      </p:cBhvr>
                                      <p:to>
                                        <p:strVal val="visible"/>
                                      </p:to>
                                    </p:set>
                                    <p:animEffect transition="in" filter="checkerboard(across)">
                                      <p:cBhvr>
                                        <p:cTn id="16" dur="500"/>
                                        <p:tgtEl>
                                          <p:spTgt spid="261125"/>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61127"/>
                                        </p:tgtEl>
                                        <p:attrNameLst>
                                          <p:attrName>style.visibility</p:attrName>
                                        </p:attrNameLst>
                                      </p:cBhvr>
                                      <p:to>
                                        <p:strVal val="visible"/>
                                      </p:to>
                                    </p:set>
                                    <p:animEffect transition="in" filter="box(out)">
                                      <p:cBhvr>
                                        <p:cTn id="20" dur="2000"/>
                                        <p:tgtEl>
                                          <p:spTgt spid="26112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5" fill="hold" grpId="0" nodeType="clickEffect">
                                  <p:stCondLst>
                                    <p:cond delay="0"/>
                                  </p:stCondLst>
                                  <p:childTnLst>
                                    <p:set>
                                      <p:cBhvr>
                                        <p:cTn id="24" dur="1" fill="hold">
                                          <p:stCondLst>
                                            <p:cond delay="0"/>
                                          </p:stCondLst>
                                        </p:cTn>
                                        <p:tgtEl>
                                          <p:spTgt spid="261124"/>
                                        </p:tgtEl>
                                        <p:attrNameLst>
                                          <p:attrName>style.visibility</p:attrName>
                                        </p:attrNameLst>
                                      </p:cBhvr>
                                      <p:to>
                                        <p:strVal val="visible"/>
                                      </p:to>
                                    </p:set>
                                    <p:animEffect transition="in" filter="checkerboard(down)">
                                      <p:cBhvr>
                                        <p:cTn id="25" dur="2000"/>
                                        <p:tgtEl>
                                          <p:spTgt spid="261124"/>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down)">
                                      <p:cBhvr>
                                        <p:cTn id="28" dur="2000"/>
                                        <p:tgtEl>
                                          <p:spTgt spid="9"/>
                                        </p:tgtEl>
                                      </p:cBhvr>
                                    </p:animEffect>
                                  </p:childTnLst>
                                </p:cTn>
                              </p:par>
                            </p:childTnLst>
                          </p:cTn>
                        </p:par>
                        <p:par>
                          <p:cTn id="29" fill="hold">
                            <p:stCondLst>
                              <p:cond delay="2000"/>
                            </p:stCondLst>
                            <p:childTnLst>
                              <p:par>
                                <p:cTn id="30" presetID="4" presetClass="entr" presetSubtype="32" fill="hold" nodeType="afterEffect">
                                  <p:stCondLst>
                                    <p:cond delay="0"/>
                                  </p:stCondLst>
                                  <p:childTnLst>
                                    <p:set>
                                      <p:cBhvr>
                                        <p:cTn id="31" dur="1" fill="hold">
                                          <p:stCondLst>
                                            <p:cond delay="0"/>
                                          </p:stCondLst>
                                        </p:cTn>
                                        <p:tgtEl>
                                          <p:spTgt spid="261126"/>
                                        </p:tgtEl>
                                        <p:attrNameLst>
                                          <p:attrName>style.visibility</p:attrName>
                                        </p:attrNameLst>
                                      </p:cBhvr>
                                      <p:to>
                                        <p:strVal val="visible"/>
                                      </p:to>
                                    </p:set>
                                    <p:animEffect transition="in" filter="box(out)">
                                      <p:cBhvr>
                                        <p:cTn id="32" dur="2000"/>
                                        <p:tgtEl>
                                          <p:spTgt spid="261126"/>
                                        </p:tgtEl>
                                      </p:cBhvr>
                                    </p:animEffect>
                                  </p:childTnLst>
                                </p:cTn>
                              </p:par>
                            </p:childTnLst>
                          </p:cTn>
                        </p:par>
                        <p:par>
                          <p:cTn id="33" fill="hold">
                            <p:stCondLst>
                              <p:cond delay="4000"/>
                            </p:stCondLst>
                            <p:childTnLst>
                              <p:par>
                                <p:cTn id="34" presetID="5"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ntr" presetSubtype="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1+#ppt_w/2"/>
                                          </p:val>
                                        </p:tav>
                                        <p:tav tm="100000">
                                          <p:val>
                                            <p:strVal val="#ppt_x"/>
                                          </p:val>
                                        </p:tav>
                                      </p:tavLst>
                                    </p:anim>
                                    <p:anim calcmode="lin" valueType="num">
                                      <p:cBhvr additive="base">
                                        <p:cTn id="4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0" fill="hold"/>
                                        <p:tgtEl>
                                          <p:spTgt spid="14"/>
                                        </p:tgtEl>
                                        <p:attrNameLst>
                                          <p:attrName>ppt_x</p:attrName>
                                        </p:attrNameLst>
                                      </p:cBhvr>
                                      <p:tavLst>
                                        <p:tav tm="0">
                                          <p:val>
                                            <p:strVal val="1+#ppt_w/2"/>
                                          </p:val>
                                        </p:tav>
                                        <p:tav tm="100000">
                                          <p:val>
                                            <p:strVal val="#ppt_x"/>
                                          </p:val>
                                        </p:tav>
                                      </p:tavLst>
                                    </p:anim>
                                    <p:anim calcmode="lin" valueType="num">
                                      <p:cBhvr additive="base">
                                        <p:cTn id="4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2000" fill="hold"/>
                                        <p:tgtEl>
                                          <p:spTgt spid="15"/>
                                        </p:tgtEl>
                                        <p:attrNameLst>
                                          <p:attrName>ppt_x</p:attrName>
                                        </p:attrNameLst>
                                      </p:cBhvr>
                                      <p:tavLst>
                                        <p:tav tm="0">
                                          <p:val>
                                            <p:strVal val="1+#ppt_w/2"/>
                                          </p:val>
                                        </p:tav>
                                        <p:tav tm="100000">
                                          <p:val>
                                            <p:strVal val="#ppt_x"/>
                                          </p:val>
                                        </p:tav>
                                      </p:tavLst>
                                    </p:anim>
                                    <p:anim calcmode="lin" valueType="num">
                                      <p:cBhvr additive="base">
                                        <p:cTn id="5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1124" grpId="0"/>
      <p:bldP spid="9" grpId="0"/>
      <p:bldP spid="10" grpId="0"/>
      <p:bldP spid="12"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6632"/>
            <a:ext cx="8208912" cy="646331"/>
          </a:xfrm>
          <a:prstGeom prst="rect">
            <a:avLst/>
          </a:prstGeom>
        </p:spPr>
        <p:txBody>
          <a:bodyPr wrap="square">
            <a:spAutoFit/>
          </a:bodyPr>
          <a:lstStyle/>
          <a:p>
            <a:r>
              <a:rPr lang="fr-FR" dirty="0" smtClean="0">
                <a:latin typeface="Calibri" pitchFamily="34" charset="0"/>
                <a:ea typeface="Times New Roman" pitchFamily="18" charset="0"/>
                <a:cs typeface="Arial" pitchFamily="34" charset="0"/>
              </a:rPr>
              <a:t>Si on multiplie  par un </a:t>
            </a:r>
            <a:r>
              <a:rPr lang="fr-FR" dirty="0" smtClean="0">
                <a:solidFill>
                  <a:srgbClr val="0070C0"/>
                </a:solidFill>
                <a:latin typeface="Calibri" pitchFamily="34" charset="0"/>
                <a:ea typeface="Times New Roman" pitchFamily="18" charset="0"/>
                <a:cs typeface="Arial" pitchFamily="34" charset="0"/>
              </a:rPr>
              <a:t>volume unitaire</a:t>
            </a:r>
            <a:r>
              <a:rPr lang="fr-FR" dirty="0" smtClean="0">
                <a:latin typeface="Calibri" pitchFamily="34" charset="0"/>
                <a:ea typeface="Times New Roman" pitchFamily="18" charset="0"/>
                <a:cs typeface="Arial" pitchFamily="34" charset="0"/>
              </a:rPr>
              <a:t>, chacun des termes de l'équation a  la dimension d'une </a:t>
            </a:r>
            <a:r>
              <a:rPr lang="fr-FR" dirty="0" smtClean="0">
                <a:solidFill>
                  <a:srgbClr val="FF0000"/>
                </a:solidFill>
                <a:latin typeface="Calibri" pitchFamily="34" charset="0"/>
                <a:ea typeface="Times New Roman" pitchFamily="18" charset="0"/>
                <a:cs typeface="Arial" pitchFamily="34" charset="0"/>
              </a:rPr>
              <a:t>énergie</a:t>
            </a:r>
            <a:r>
              <a:rPr lang="fr-FR" dirty="0" smtClean="0">
                <a:latin typeface="Calibri" pitchFamily="34" charset="0"/>
                <a:ea typeface="Times New Roman" pitchFamily="18" charset="0"/>
                <a:cs typeface="Arial" pitchFamily="34" charset="0"/>
              </a:rPr>
              <a:t> :</a:t>
            </a:r>
            <a:endParaRPr lang="fr-FR" dirty="0"/>
          </a:p>
        </p:txBody>
      </p:sp>
      <p:graphicFrame>
        <p:nvGraphicFramePr>
          <p:cNvPr id="734213" name="Object 5"/>
          <p:cNvGraphicFramePr>
            <a:graphicFrameLocks noChangeAspect="1"/>
          </p:cNvGraphicFramePr>
          <p:nvPr/>
        </p:nvGraphicFramePr>
        <p:xfrm>
          <a:off x="633413" y="915988"/>
          <a:ext cx="8097837" cy="1497012"/>
        </p:xfrm>
        <a:graphic>
          <a:graphicData uri="http://schemas.openxmlformats.org/presentationml/2006/ole">
            <mc:AlternateContent xmlns:mc="http://schemas.openxmlformats.org/markup-compatibility/2006">
              <mc:Choice xmlns:v="urn:schemas-microsoft-com:vml" Requires="v">
                <p:oleObj spid="_x0000_s734217" name="Équation" r:id="rId3" imgW="2438280" imgH="482400" progId="Equation.3">
                  <p:embed/>
                </p:oleObj>
              </mc:Choice>
              <mc:Fallback>
                <p:oleObj name="Équation" r:id="rId3" imgW="2438280" imgH="4824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915988"/>
                        <a:ext cx="8097837" cy="1497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683568" y="2636912"/>
            <a:ext cx="8136904" cy="1015663"/>
          </a:xfrm>
          <a:prstGeom prst="rect">
            <a:avLst/>
          </a:prstGeom>
        </p:spPr>
        <p:txBody>
          <a:bodyPr wrap="square">
            <a:spAutoFit/>
          </a:bodyPr>
          <a:lstStyle/>
          <a:p>
            <a:pPr algn="just"/>
            <a:r>
              <a:rPr lang="fr-FR" sz="2000" i="1" dirty="0" smtClean="0">
                <a:solidFill>
                  <a:srgbClr val="0070C0"/>
                </a:solidFill>
                <a:latin typeface="Calibri" pitchFamily="34" charset="0"/>
                <a:ea typeface="Times New Roman" pitchFamily="18" charset="0"/>
                <a:cs typeface="Arial" pitchFamily="34" charset="0"/>
              </a:rPr>
              <a:t>L'absence de frottement dû à une viscosité négligée (fluide parfait) conduit logiquement au fait qu'il n'y a pas de dissipation d'énergie au cours de l'écoulement.</a:t>
            </a:r>
            <a:endParaRPr lang="fr-FR" sz="2000" i="1" dirty="0">
              <a:solidFill>
                <a:srgbClr val="0070C0"/>
              </a:solidFill>
            </a:endParaRPr>
          </a:p>
        </p:txBody>
      </p:sp>
      <p:graphicFrame>
        <p:nvGraphicFramePr>
          <p:cNvPr id="734214" name="Object 6"/>
          <p:cNvGraphicFramePr>
            <a:graphicFrameLocks noChangeAspect="1"/>
          </p:cNvGraphicFramePr>
          <p:nvPr/>
        </p:nvGraphicFramePr>
        <p:xfrm>
          <a:off x="1979712" y="4519613"/>
          <a:ext cx="5891112" cy="2046287"/>
        </p:xfrm>
        <a:graphic>
          <a:graphicData uri="http://schemas.openxmlformats.org/presentationml/2006/ole">
            <mc:AlternateContent xmlns:mc="http://schemas.openxmlformats.org/markup-compatibility/2006">
              <mc:Choice xmlns:v="urn:schemas-microsoft-com:vml" Requires="v">
                <p:oleObj spid="_x0000_s734218" name="Équation" r:id="rId5" imgW="1993680" imgH="672840" progId="Equation.3">
                  <p:embed/>
                </p:oleObj>
              </mc:Choice>
              <mc:Fallback>
                <p:oleObj name="Équation" r:id="rId5" imgW="1993680" imgH="6728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4519613"/>
                        <a:ext cx="5891112" cy="2046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p:nvPr/>
        </p:nvSpPr>
        <p:spPr>
          <a:xfrm>
            <a:off x="683568" y="4005064"/>
            <a:ext cx="8208912" cy="369332"/>
          </a:xfrm>
          <a:prstGeom prst="rect">
            <a:avLst/>
          </a:prstGeom>
        </p:spPr>
        <p:txBody>
          <a:bodyPr wrap="square">
            <a:spAutoFit/>
          </a:bodyPr>
          <a:lstStyle/>
          <a:p>
            <a:r>
              <a:rPr lang="fr-FR" dirty="0" smtClean="0">
                <a:latin typeface="Calibri" pitchFamily="34" charset="0"/>
                <a:ea typeface="Times New Roman" pitchFamily="18" charset="0"/>
                <a:cs typeface="Arial" pitchFamily="34" charset="0"/>
              </a:rPr>
              <a:t>Si on divise  par </a:t>
            </a:r>
            <a:r>
              <a:rPr lang="fr-FR" dirty="0" smtClean="0">
                <a:solidFill>
                  <a:srgbClr val="0070C0"/>
                </a:solidFill>
                <a:latin typeface="Calibri" pitchFamily="34" charset="0"/>
                <a:ea typeface="Times New Roman" pitchFamily="18" charset="0"/>
                <a:cs typeface="Arial" pitchFamily="34" charset="0"/>
                <a:sym typeface="Symbol"/>
              </a:rPr>
              <a:t>g</a:t>
            </a:r>
            <a:r>
              <a:rPr lang="fr-FR" dirty="0" smtClean="0">
                <a:latin typeface="Calibri" pitchFamily="34" charset="0"/>
                <a:ea typeface="Times New Roman" pitchFamily="18" charset="0"/>
                <a:cs typeface="Arial" pitchFamily="34" charset="0"/>
              </a:rPr>
              <a:t>, chacun des termes de l'équation a  la dimension d'une </a:t>
            </a:r>
            <a:r>
              <a:rPr lang="fr-FR" dirty="0" smtClean="0">
                <a:solidFill>
                  <a:srgbClr val="FF0000"/>
                </a:solidFill>
                <a:latin typeface="Calibri" pitchFamily="34" charset="0"/>
                <a:ea typeface="Times New Roman" pitchFamily="18" charset="0"/>
                <a:cs typeface="Arial" pitchFamily="34" charset="0"/>
              </a:rPr>
              <a:t>hauteur</a:t>
            </a:r>
            <a:r>
              <a:rPr lang="fr-FR" dirty="0" smtClean="0">
                <a:latin typeface="Calibri" pitchFamily="34" charset="0"/>
                <a:ea typeface="Times New Roman" pitchFamily="18" charset="0"/>
                <a:cs typeface="Arial" pitchFamily="34" charset="0"/>
              </a:rPr>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734213"/>
                                        </p:tgtEl>
                                        <p:attrNameLst>
                                          <p:attrName>style.visibility</p:attrName>
                                        </p:attrNameLst>
                                      </p:cBhvr>
                                      <p:to>
                                        <p:strVal val="visible"/>
                                      </p:to>
                                    </p:set>
                                    <p:animEffect transition="in" filter="box(out)">
                                      <p:cBhvr>
                                        <p:cTn id="11" dur="2000"/>
                                        <p:tgtEl>
                                          <p:spTgt spid="73421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5"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down)">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2000"/>
                                        <p:tgtEl>
                                          <p:spTgt spid="14"/>
                                        </p:tgtEl>
                                      </p:cBhvr>
                                    </p:animEffect>
                                  </p:childTnLst>
                                </p:cTn>
                              </p:par>
                            </p:childTnLst>
                          </p:cTn>
                        </p:par>
                        <p:par>
                          <p:cTn id="22" fill="hold">
                            <p:stCondLst>
                              <p:cond delay="2000"/>
                            </p:stCondLst>
                            <p:childTnLst>
                              <p:par>
                                <p:cTn id="23" presetID="4" presetClass="entr" presetSubtype="16" fill="hold" nodeType="afterEffect">
                                  <p:stCondLst>
                                    <p:cond delay="0"/>
                                  </p:stCondLst>
                                  <p:childTnLst>
                                    <p:set>
                                      <p:cBhvr>
                                        <p:cTn id="24" dur="1" fill="hold">
                                          <p:stCondLst>
                                            <p:cond delay="0"/>
                                          </p:stCondLst>
                                        </p:cTn>
                                        <p:tgtEl>
                                          <p:spTgt spid="734214"/>
                                        </p:tgtEl>
                                        <p:attrNameLst>
                                          <p:attrName>style.visibility</p:attrName>
                                        </p:attrNameLst>
                                      </p:cBhvr>
                                      <p:to>
                                        <p:strVal val="visible"/>
                                      </p:to>
                                    </p:set>
                                    <p:animEffect transition="in" filter="box(in)">
                                      <p:cBhvr>
                                        <p:cTn id="25" dur="2000"/>
                                        <p:tgtEl>
                                          <p:spTgt spid="73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89" name="Picture 1"/>
          <p:cNvPicPr>
            <a:picLocks noChangeAspect="1" noChangeArrowheads="1"/>
          </p:cNvPicPr>
          <p:nvPr/>
        </p:nvPicPr>
        <p:blipFill>
          <a:blip r:embed="rId3" cstate="print"/>
          <a:srcRect/>
          <a:stretch>
            <a:fillRect/>
          </a:stretch>
        </p:blipFill>
        <p:spPr bwMode="auto">
          <a:xfrm>
            <a:off x="827584" y="669801"/>
            <a:ext cx="5724525" cy="2543175"/>
          </a:xfrm>
          <a:prstGeom prst="rect">
            <a:avLst/>
          </a:prstGeom>
          <a:noFill/>
          <a:ln w="9525">
            <a:noFill/>
            <a:miter lim="800000"/>
            <a:headEnd/>
            <a:tailEnd/>
          </a:ln>
        </p:spPr>
      </p:pic>
      <p:sp>
        <p:nvSpPr>
          <p:cNvPr id="3" name="Rectangle 2"/>
          <p:cNvSpPr/>
          <p:nvPr/>
        </p:nvSpPr>
        <p:spPr>
          <a:xfrm>
            <a:off x="683568" y="116632"/>
            <a:ext cx="2245423" cy="369332"/>
          </a:xfrm>
          <a:prstGeom prst="rect">
            <a:avLst/>
          </a:prstGeom>
        </p:spPr>
        <p:txBody>
          <a:bodyPr wrap="none">
            <a:spAutoFit/>
          </a:bodyPr>
          <a:lstStyle/>
          <a:p>
            <a:r>
              <a:rPr lang="fr-FR" b="1" dirty="0" smtClean="0"/>
              <a:t>Équation de Bernoulli</a:t>
            </a:r>
            <a:endParaRPr lang="fr-FR" dirty="0"/>
          </a:p>
        </p:txBody>
      </p:sp>
      <p:sp>
        <p:nvSpPr>
          <p:cNvPr id="5" name="Rectangle 4"/>
          <p:cNvSpPr/>
          <p:nvPr/>
        </p:nvSpPr>
        <p:spPr>
          <a:xfrm>
            <a:off x="827584" y="4293096"/>
            <a:ext cx="7200800" cy="1295868"/>
          </a:xfrm>
          <a:prstGeom prst="rect">
            <a:avLst/>
          </a:prstGeom>
        </p:spPr>
        <p:txBody>
          <a:bodyPr wrap="square">
            <a:spAutoFit/>
          </a:bodyPr>
          <a:lstStyle/>
          <a:p>
            <a:pPr>
              <a:lnSpc>
                <a:spcPct val="150000"/>
              </a:lnSpc>
            </a:pPr>
            <a:r>
              <a:rPr lang="fr-FR" i="1" dirty="0" smtClean="0"/>
              <a:t>v1 et v2 : vitesses d’écoulement du fluide dans les sections S1 et S2 (en m/s)</a:t>
            </a:r>
          </a:p>
          <a:p>
            <a:pPr>
              <a:lnSpc>
                <a:spcPct val="150000"/>
              </a:lnSpc>
            </a:pPr>
            <a:r>
              <a:rPr lang="fr-FR" i="1" dirty="0" smtClean="0"/>
              <a:t>p1 et p2 : pressions statiques (en Pa)</a:t>
            </a:r>
          </a:p>
          <a:p>
            <a:pPr>
              <a:lnSpc>
                <a:spcPct val="150000"/>
              </a:lnSpc>
            </a:pPr>
            <a:r>
              <a:rPr lang="fr-FR" i="1" dirty="0" smtClean="0"/>
              <a:t>z1 et z2 : altitudes des sections S1 et S2 (en m)</a:t>
            </a:r>
            <a:endParaRPr lang="fr-FR" dirty="0"/>
          </a:p>
        </p:txBody>
      </p:sp>
      <p:graphicFrame>
        <p:nvGraphicFramePr>
          <p:cNvPr id="724993" name="Object 1"/>
          <p:cNvGraphicFramePr>
            <a:graphicFrameLocks noChangeAspect="1"/>
          </p:cNvGraphicFramePr>
          <p:nvPr/>
        </p:nvGraphicFramePr>
        <p:xfrm>
          <a:off x="2195736" y="3068960"/>
          <a:ext cx="3900487" cy="925513"/>
        </p:xfrm>
        <a:graphic>
          <a:graphicData uri="http://schemas.openxmlformats.org/presentationml/2006/ole">
            <mc:AlternateContent xmlns:mc="http://schemas.openxmlformats.org/markup-compatibility/2006">
              <mc:Choice xmlns:v="urn:schemas-microsoft-com:vml" Requires="v">
                <p:oleObj spid="_x0000_s724995" name="Équation" r:id="rId4" imgW="1180800" imgH="304560" progId="Equation.3">
                  <p:embed/>
                </p:oleObj>
              </mc:Choice>
              <mc:Fallback>
                <p:oleObj name="Équation" r:id="rId4" imgW="1180800" imgH="30456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68960"/>
                        <a:ext cx="3900487"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0018" name="Picture 2"/>
          <p:cNvPicPr>
            <a:picLocks noChangeAspect="1" noChangeArrowheads="1"/>
          </p:cNvPicPr>
          <p:nvPr/>
        </p:nvPicPr>
        <p:blipFill>
          <a:blip r:embed="rId2" cstate="print"/>
          <a:srcRect/>
          <a:stretch>
            <a:fillRect/>
          </a:stretch>
        </p:blipFill>
        <p:spPr bwMode="auto">
          <a:xfrm>
            <a:off x="5652120" y="1124744"/>
            <a:ext cx="3384376" cy="2919611"/>
          </a:xfrm>
          <a:prstGeom prst="rect">
            <a:avLst/>
          </a:prstGeom>
          <a:noFill/>
          <a:ln w="9525">
            <a:noFill/>
            <a:miter lim="800000"/>
            <a:headEnd/>
            <a:tailEnd/>
          </a:ln>
        </p:spPr>
      </p:pic>
      <p:sp>
        <p:nvSpPr>
          <p:cNvPr id="3" name="Rectangle 2"/>
          <p:cNvSpPr/>
          <p:nvPr/>
        </p:nvSpPr>
        <p:spPr>
          <a:xfrm>
            <a:off x="323528" y="908720"/>
            <a:ext cx="7056784" cy="2308324"/>
          </a:xfrm>
          <a:prstGeom prst="rect">
            <a:avLst/>
          </a:prstGeom>
        </p:spPr>
        <p:txBody>
          <a:bodyPr wrap="square">
            <a:spAutoFit/>
          </a:bodyPr>
          <a:lstStyle/>
          <a:p>
            <a:pPr>
              <a:lnSpc>
                <a:spcPct val="150000"/>
              </a:lnSpc>
              <a:buFontTx/>
              <a:buChar char="-"/>
            </a:pPr>
            <a:r>
              <a:rPr lang="fr-FR" sz="1600" dirty="0" err="1" smtClean="0"/>
              <a:t>dvi</a:t>
            </a:r>
            <a:r>
              <a:rPr lang="fr-FR" sz="1600" dirty="0" smtClean="0"/>
              <a:t> : volume de fluide déplacé entre les instants t et t + </a:t>
            </a:r>
            <a:r>
              <a:rPr lang="fr-FR" sz="1600" dirty="0" err="1" smtClean="0"/>
              <a:t>dt</a:t>
            </a:r>
            <a:r>
              <a:rPr lang="fr-FR" sz="1600" dirty="0" smtClean="0"/>
              <a:t> de masse </a:t>
            </a:r>
            <a:r>
              <a:rPr lang="fr-FR" sz="1600" dirty="0" err="1" smtClean="0"/>
              <a:t>dmi</a:t>
            </a:r>
            <a:r>
              <a:rPr lang="fr-FR" sz="1600" dirty="0" smtClean="0"/>
              <a:t>.</a:t>
            </a:r>
          </a:p>
          <a:p>
            <a:pPr>
              <a:lnSpc>
                <a:spcPct val="150000"/>
              </a:lnSpc>
              <a:buFontTx/>
              <a:buChar char="-"/>
            </a:pPr>
            <a:r>
              <a:rPr lang="fr-FR" sz="1600" dirty="0" smtClean="0"/>
              <a:t>Si   :section de la veine fluide,</a:t>
            </a:r>
          </a:p>
          <a:p>
            <a:pPr>
              <a:lnSpc>
                <a:spcPct val="150000"/>
              </a:lnSpc>
              <a:buFontTx/>
              <a:buChar char="-"/>
            </a:pPr>
            <a:r>
              <a:rPr lang="fr-FR" sz="1600" dirty="0" smtClean="0"/>
              <a:t> </a:t>
            </a:r>
            <a:r>
              <a:rPr lang="fr-FR" sz="1600" dirty="0" err="1" smtClean="0"/>
              <a:t>dli</a:t>
            </a:r>
            <a:r>
              <a:rPr lang="fr-FR" sz="1600" dirty="0" smtClean="0"/>
              <a:t> : hauteur du volume cylindrique de fluide admis ou expulsé (</a:t>
            </a:r>
            <a:r>
              <a:rPr lang="fr-FR" sz="1600" dirty="0" err="1" smtClean="0"/>
              <a:t>dvi</a:t>
            </a:r>
            <a:r>
              <a:rPr lang="fr-FR" sz="1600" dirty="0" smtClean="0"/>
              <a:t> = Si </a:t>
            </a:r>
            <a:r>
              <a:rPr lang="fr-FR" sz="1600" dirty="0" err="1" smtClean="0"/>
              <a:t>dli</a:t>
            </a:r>
            <a:r>
              <a:rPr lang="fr-FR" sz="1600" dirty="0" smtClean="0"/>
              <a:t>),</a:t>
            </a:r>
          </a:p>
          <a:p>
            <a:pPr>
              <a:lnSpc>
                <a:spcPct val="150000"/>
              </a:lnSpc>
            </a:pPr>
            <a:r>
              <a:rPr lang="fr-FR" sz="1600" dirty="0" smtClean="0"/>
              <a:t>- Vi : vitesse des particules fluides,</a:t>
            </a:r>
          </a:p>
          <a:p>
            <a:pPr>
              <a:lnSpc>
                <a:spcPct val="150000"/>
              </a:lnSpc>
            </a:pPr>
            <a:r>
              <a:rPr lang="fr-FR" sz="1600" dirty="0" smtClean="0"/>
              <a:t>- Gi : centres de gravité des volumes </a:t>
            </a:r>
            <a:r>
              <a:rPr lang="fr-FR" sz="1600" dirty="0" err="1" smtClean="0"/>
              <a:t>dvi</a:t>
            </a:r>
            <a:r>
              <a:rPr lang="fr-FR" sz="1600" dirty="0" smtClean="0"/>
              <a:t> d'altitude </a:t>
            </a:r>
            <a:r>
              <a:rPr lang="fr-FR" sz="1600" dirty="0" err="1" smtClean="0"/>
              <a:t>zi</a:t>
            </a:r>
            <a:r>
              <a:rPr lang="fr-FR" sz="1600" dirty="0" smtClean="0"/>
              <a:t>,</a:t>
            </a:r>
          </a:p>
          <a:p>
            <a:pPr>
              <a:lnSpc>
                <a:spcPct val="150000"/>
              </a:lnSpc>
            </a:pPr>
            <a:r>
              <a:rPr lang="fr-FR" sz="1600" dirty="0" smtClean="0"/>
              <a:t>- pi : pression</a:t>
            </a:r>
            <a:endParaRPr lang="fr-FR" sz="1600" dirty="0"/>
          </a:p>
        </p:txBody>
      </p:sp>
      <p:sp>
        <p:nvSpPr>
          <p:cNvPr id="4" name="ZoneTexte 3"/>
          <p:cNvSpPr txBox="1"/>
          <p:nvPr/>
        </p:nvSpPr>
        <p:spPr>
          <a:xfrm>
            <a:off x="251520" y="188640"/>
            <a:ext cx="8892480" cy="707886"/>
          </a:xfrm>
          <a:prstGeom prst="rect">
            <a:avLst/>
          </a:prstGeom>
          <a:noFill/>
        </p:spPr>
        <p:txBody>
          <a:bodyPr wrap="square" rtlCol="0">
            <a:spAutoFit/>
          </a:bodyPr>
          <a:lstStyle/>
          <a:p>
            <a:r>
              <a:rPr lang="fr-FR" sz="2000" b="1" i="1" dirty="0" smtClean="0">
                <a:solidFill>
                  <a:srgbClr val="0070C0"/>
                </a:solidFill>
              </a:rPr>
              <a:t>Démonstration l’équation de Bernoulli  pour un fluide parfait par application du principe du bilan d’énergie</a:t>
            </a:r>
            <a:endParaRPr lang="fr-FR" sz="2000" b="1" i="1" dirty="0">
              <a:solidFill>
                <a:srgbClr val="0070C0"/>
              </a:solidFill>
            </a:endParaRPr>
          </a:p>
        </p:txBody>
      </p:sp>
      <p:pic>
        <p:nvPicPr>
          <p:cNvPr id="6" name="Picture 2"/>
          <p:cNvPicPr>
            <a:picLocks noChangeAspect="1" noChangeArrowheads="1"/>
          </p:cNvPicPr>
          <p:nvPr/>
        </p:nvPicPr>
        <p:blipFill>
          <a:blip r:embed="rId3" cstate="print"/>
          <a:srcRect/>
          <a:stretch>
            <a:fillRect/>
          </a:stretch>
        </p:blipFill>
        <p:spPr bwMode="auto">
          <a:xfrm>
            <a:off x="683568" y="4305300"/>
            <a:ext cx="3838575" cy="25527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932040" y="4324350"/>
            <a:ext cx="3933825" cy="2533650"/>
          </a:xfrm>
          <a:prstGeom prst="rect">
            <a:avLst/>
          </a:prstGeom>
          <a:noFill/>
          <a:ln w="9525">
            <a:noFill/>
            <a:miter lim="800000"/>
            <a:headEnd/>
            <a:tailEnd/>
          </a:ln>
        </p:spPr>
      </p:pic>
      <p:sp>
        <p:nvSpPr>
          <p:cNvPr id="8" name="Rectangle 7"/>
          <p:cNvSpPr/>
          <p:nvPr/>
        </p:nvSpPr>
        <p:spPr>
          <a:xfrm>
            <a:off x="683568" y="3861048"/>
            <a:ext cx="5688632" cy="369332"/>
          </a:xfrm>
          <a:prstGeom prst="rect">
            <a:avLst/>
          </a:prstGeom>
        </p:spPr>
        <p:txBody>
          <a:bodyPr wrap="square">
            <a:spAutoFit/>
          </a:bodyPr>
          <a:lstStyle/>
          <a:p>
            <a:pPr>
              <a:buFont typeface="Wingdings" pitchFamily="2" charset="2"/>
              <a:buChar char="Ø"/>
            </a:pPr>
            <a:r>
              <a:rPr lang="fr-FR" b="1" dirty="0" smtClean="0">
                <a:solidFill>
                  <a:srgbClr val="C00000"/>
                </a:solidFill>
              </a:rPr>
              <a:t>Expressions des différentes formes d'énergie mécanique</a:t>
            </a:r>
            <a:endParaRPr lang="fr-FR"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60060"/>
            <a:ext cx="5814392" cy="369332"/>
          </a:xfrm>
          <a:prstGeom prst="rect">
            <a:avLst/>
          </a:prstGeom>
        </p:spPr>
        <p:txBody>
          <a:bodyPr wrap="square">
            <a:spAutoFit/>
          </a:bodyPr>
          <a:lstStyle/>
          <a:p>
            <a:pPr>
              <a:buFont typeface="Wingdings" pitchFamily="2" charset="2"/>
              <a:buChar char="Ø"/>
            </a:pPr>
            <a:r>
              <a:rPr lang="fr-FR" b="1" dirty="0" smtClean="0">
                <a:solidFill>
                  <a:srgbClr val="C00000"/>
                </a:solidFill>
              </a:rPr>
              <a:t>Expression du principe de conservation de l'énergie</a:t>
            </a:r>
            <a:endParaRPr lang="fr-FR" dirty="0">
              <a:solidFill>
                <a:srgbClr val="C00000"/>
              </a:solidFill>
            </a:endParaRPr>
          </a:p>
        </p:txBody>
      </p:sp>
      <p:pic>
        <p:nvPicPr>
          <p:cNvPr id="1111044" name="Picture 4"/>
          <p:cNvPicPr>
            <a:picLocks noChangeAspect="1" noChangeArrowheads="1"/>
          </p:cNvPicPr>
          <p:nvPr/>
        </p:nvPicPr>
        <p:blipFill>
          <a:blip r:embed="rId2" cstate="print"/>
          <a:srcRect/>
          <a:stretch>
            <a:fillRect/>
          </a:stretch>
        </p:blipFill>
        <p:spPr bwMode="auto">
          <a:xfrm>
            <a:off x="1259632" y="664116"/>
            <a:ext cx="6115050" cy="1076325"/>
          </a:xfrm>
          <a:prstGeom prst="rect">
            <a:avLst/>
          </a:prstGeom>
          <a:solidFill>
            <a:srgbClr val="FFFF00"/>
          </a:solidFill>
          <a:ln w="9525">
            <a:noFill/>
            <a:miter lim="800000"/>
            <a:headEnd/>
            <a:tailEnd/>
          </a:ln>
        </p:spPr>
      </p:pic>
      <p:sp>
        <p:nvSpPr>
          <p:cNvPr id="7" name="Rectangle 6"/>
          <p:cNvSpPr/>
          <p:nvPr/>
        </p:nvSpPr>
        <p:spPr>
          <a:xfrm>
            <a:off x="899592" y="1672228"/>
            <a:ext cx="3250762" cy="369332"/>
          </a:xfrm>
          <a:prstGeom prst="rect">
            <a:avLst/>
          </a:prstGeom>
        </p:spPr>
        <p:txBody>
          <a:bodyPr wrap="none">
            <a:spAutoFit/>
          </a:bodyPr>
          <a:lstStyle/>
          <a:p>
            <a:r>
              <a:rPr lang="fr-FR" dirty="0" smtClean="0"/>
              <a:t>D'après l'équation de continuité:</a:t>
            </a:r>
            <a:endParaRPr lang="fr-FR" dirty="0"/>
          </a:p>
        </p:txBody>
      </p:sp>
      <p:pic>
        <p:nvPicPr>
          <p:cNvPr id="1111045" name="Picture 5"/>
          <p:cNvPicPr>
            <a:picLocks noChangeAspect="1" noChangeArrowheads="1"/>
          </p:cNvPicPr>
          <p:nvPr/>
        </p:nvPicPr>
        <p:blipFill>
          <a:blip r:embed="rId3" cstate="print"/>
          <a:srcRect/>
          <a:stretch>
            <a:fillRect/>
          </a:stretch>
        </p:blipFill>
        <p:spPr bwMode="auto">
          <a:xfrm>
            <a:off x="4139952" y="1528212"/>
            <a:ext cx="2790825" cy="590550"/>
          </a:xfrm>
          <a:prstGeom prst="rect">
            <a:avLst/>
          </a:prstGeom>
          <a:noFill/>
          <a:ln w="9525">
            <a:noFill/>
            <a:miter lim="800000"/>
            <a:headEnd/>
            <a:tailEnd/>
          </a:ln>
        </p:spPr>
      </p:pic>
      <p:sp>
        <p:nvSpPr>
          <p:cNvPr id="9" name="Rectangle 8"/>
          <p:cNvSpPr/>
          <p:nvPr/>
        </p:nvSpPr>
        <p:spPr>
          <a:xfrm>
            <a:off x="971600" y="2104276"/>
            <a:ext cx="1815818" cy="369332"/>
          </a:xfrm>
          <a:prstGeom prst="rect">
            <a:avLst/>
          </a:prstGeom>
        </p:spPr>
        <p:txBody>
          <a:bodyPr wrap="none">
            <a:spAutoFit/>
          </a:bodyPr>
          <a:lstStyle/>
          <a:p>
            <a:r>
              <a:rPr lang="fr-FR" dirty="0" smtClean="0"/>
              <a:t>On obtient alors :</a:t>
            </a:r>
            <a:endParaRPr lang="fr-FR" dirty="0"/>
          </a:p>
        </p:txBody>
      </p:sp>
      <p:pic>
        <p:nvPicPr>
          <p:cNvPr id="1111046" name="Picture 6"/>
          <p:cNvPicPr>
            <a:picLocks noChangeAspect="1" noChangeArrowheads="1"/>
          </p:cNvPicPr>
          <p:nvPr/>
        </p:nvPicPr>
        <p:blipFill>
          <a:blip r:embed="rId4" cstate="print"/>
          <a:srcRect/>
          <a:stretch>
            <a:fillRect/>
          </a:stretch>
        </p:blipFill>
        <p:spPr bwMode="auto">
          <a:xfrm>
            <a:off x="2771800" y="2149996"/>
            <a:ext cx="2628900" cy="3429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539552" y="3405336"/>
            <a:ext cx="8460432" cy="3120008"/>
          </a:xfrm>
          <a:prstGeom prst="rect">
            <a:avLst/>
          </a:prstGeom>
          <a:solidFill>
            <a:srgbClr val="FF00FF"/>
          </a:solidFill>
          <a:ln w="9525">
            <a:noFill/>
            <a:miter lim="800000"/>
            <a:headEnd/>
            <a:tailEnd/>
          </a:ln>
        </p:spPr>
      </p:pic>
      <p:sp>
        <p:nvSpPr>
          <p:cNvPr id="16" name="Rectangle 15"/>
          <p:cNvSpPr/>
          <p:nvPr/>
        </p:nvSpPr>
        <p:spPr>
          <a:xfrm>
            <a:off x="827584" y="2915652"/>
            <a:ext cx="2514791" cy="461665"/>
          </a:xfrm>
          <a:prstGeom prst="rect">
            <a:avLst/>
          </a:prstGeom>
        </p:spPr>
        <p:txBody>
          <a:bodyPr wrap="none">
            <a:spAutoFit/>
          </a:bodyPr>
          <a:lstStyle/>
          <a:p>
            <a:pPr>
              <a:buFont typeface="Wingdings" pitchFamily="2" charset="2"/>
              <a:buChar char="q"/>
            </a:pPr>
            <a:r>
              <a:rPr lang="fr-FR" sz="2400" b="1" i="1" dirty="0" smtClean="0">
                <a:solidFill>
                  <a:srgbClr val="0070C0"/>
                </a:solidFill>
              </a:rPr>
              <a:t> Bilan d’énergie:</a:t>
            </a:r>
            <a:endParaRPr lang="fr-FR"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111044"/>
                                        </p:tgtEl>
                                        <p:attrNameLst>
                                          <p:attrName>style.visibility</p:attrName>
                                        </p:attrNameLst>
                                      </p:cBhvr>
                                      <p:to>
                                        <p:strVal val="visible"/>
                                      </p:to>
                                    </p:set>
                                    <p:animEffect transition="in" filter="strips(downLeft)">
                                      <p:cBhvr>
                                        <p:cTn id="11" dur="500"/>
                                        <p:tgtEl>
                                          <p:spTgt spid="111104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111045"/>
                                        </p:tgtEl>
                                        <p:attrNameLst>
                                          <p:attrName>style.visibility</p:attrName>
                                        </p:attrNameLst>
                                      </p:cBhvr>
                                      <p:to>
                                        <p:strVal val="visible"/>
                                      </p:to>
                                    </p:set>
                                    <p:animEffect transition="in" filter="strips(downLeft)">
                                      <p:cBhvr>
                                        <p:cTn id="19" dur="500"/>
                                        <p:tgtEl>
                                          <p:spTgt spid="111104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1111046"/>
                                        </p:tgtEl>
                                        <p:attrNameLst>
                                          <p:attrName>style.visibility</p:attrName>
                                        </p:attrNameLst>
                                      </p:cBhvr>
                                      <p:to>
                                        <p:strVal val="visible"/>
                                      </p:to>
                                    </p:set>
                                    <p:animEffect transition="in" filter="strips(downLeft)">
                                      <p:cBhvr>
                                        <p:cTn id="27" dur="500"/>
                                        <p:tgtEl>
                                          <p:spTgt spid="1111046"/>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ppt_x"/>
                                          </p:val>
                                        </p:tav>
                                        <p:tav tm="100000">
                                          <p:val>
                                            <p:strVal val="#ppt_x"/>
                                          </p:val>
                                        </p:tav>
                                      </p:tavLst>
                                    </p:anim>
                                    <p:anim calcmode="lin" valueType="num">
                                      <p:cBhvr additive="base">
                                        <p:cTn id="3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404938" y="668610"/>
            <a:ext cx="7271518" cy="6000750"/>
          </a:xfrm>
          <a:prstGeom prst="rect">
            <a:avLst/>
          </a:prstGeom>
          <a:noFill/>
          <a:ln w="9525">
            <a:noFill/>
            <a:miter lim="800000"/>
            <a:headEnd/>
            <a:tailEnd/>
          </a:ln>
        </p:spPr>
      </p:pic>
      <p:sp>
        <p:nvSpPr>
          <p:cNvPr id="3" name="ZoneTexte 2"/>
          <p:cNvSpPr txBox="1"/>
          <p:nvPr/>
        </p:nvSpPr>
        <p:spPr>
          <a:xfrm>
            <a:off x="323528" y="260648"/>
            <a:ext cx="5465086" cy="369332"/>
          </a:xfrm>
          <a:prstGeom prst="rect">
            <a:avLst/>
          </a:prstGeom>
          <a:noFill/>
        </p:spPr>
        <p:txBody>
          <a:bodyPr wrap="none" rtlCol="0">
            <a:spAutoFit/>
          </a:bodyPr>
          <a:lstStyle/>
          <a:p>
            <a:r>
              <a:rPr lang="fr-FR" b="1" i="1" dirty="0" smtClean="0">
                <a:solidFill>
                  <a:srgbClr val="0070C0"/>
                </a:solidFill>
              </a:rPr>
              <a:t>Représentation graphique  de l’équation de BERNOULLI</a:t>
            </a:r>
            <a:endParaRPr lang="fr-FR" b="1" i="1" dirty="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548680"/>
            <a:ext cx="1788823" cy="400110"/>
          </a:xfrm>
          <a:prstGeom prst="rect">
            <a:avLst/>
          </a:prstGeom>
        </p:spPr>
        <p:txBody>
          <a:bodyPr wrap="none">
            <a:spAutoFit/>
          </a:bodyPr>
          <a:lstStyle/>
          <a:p>
            <a:r>
              <a:rPr lang="fr-FR" sz="2000" b="1" i="1" dirty="0" smtClean="0">
                <a:solidFill>
                  <a:srgbClr val="0070C0"/>
                </a:solidFill>
              </a:rPr>
              <a:t>- </a:t>
            </a:r>
            <a:r>
              <a:rPr lang="fr-FR" sz="2000" b="1" i="1" u="sng" dirty="0" smtClean="0">
                <a:solidFill>
                  <a:srgbClr val="002060"/>
                </a:solidFill>
              </a:rPr>
              <a:t>Tube de Pitot:</a:t>
            </a:r>
            <a:endParaRPr lang="fr-FR" sz="2000" b="1" i="1" u="sng" dirty="0">
              <a:solidFill>
                <a:srgbClr val="002060"/>
              </a:solidFill>
            </a:endParaRPr>
          </a:p>
        </p:txBody>
      </p:sp>
      <p:pic>
        <p:nvPicPr>
          <p:cNvPr id="26626" name="Picture 2"/>
          <p:cNvPicPr>
            <a:picLocks noChangeAspect="1" noChangeArrowheads="1"/>
          </p:cNvPicPr>
          <p:nvPr/>
        </p:nvPicPr>
        <p:blipFill>
          <a:blip r:embed="rId3" cstate="print"/>
          <a:srcRect/>
          <a:stretch>
            <a:fillRect/>
          </a:stretch>
        </p:blipFill>
        <p:spPr bwMode="auto">
          <a:xfrm>
            <a:off x="5724128" y="1052736"/>
            <a:ext cx="3168352" cy="2160240"/>
          </a:xfrm>
          <a:prstGeom prst="rect">
            <a:avLst/>
          </a:prstGeom>
          <a:noFill/>
          <a:ln w="9525">
            <a:noFill/>
            <a:miter lim="800000"/>
            <a:headEnd/>
            <a:tailEnd/>
          </a:ln>
        </p:spPr>
      </p:pic>
      <p:graphicFrame>
        <p:nvGraphicFramePr>
          <p:cNvPr id="26636" name="Object 12"/>
          <p:cNvGraphicFramePr>
            <a:graphicFrameLocks noChangeAspect="1"/>
          </p:cNvGraphicFramePr>
          <p:nvPr/>
        </p:nvGraphicFramePr>
        <p:xfrm>
          <a:off x="1187624" y="4005065"/>
          <a:ext cx="5040560" cy="1512168"/>
        </p:xfrm>
        <a:graphic>
          <a:graphicData uri="http://schemas.openxmlformats.org/presentationml/2006/ole">
            <mc:AlternateContent xmlns:mc="http://schemas.openxmlformats.org/markup-compatibility/2006">
              <mc:Choice xmlns:v="urn:schemas-microsoft-com:vml" Requires="v">
                <p:oleObj spid="_x0000_s750601" name="Équation" r:id="rId4" imgW="1269720" imgH="469800" progId="Equation.3">
                  <p:embed/>
                </p:oleObj>
              </mc:Choice>
              <mc:Fallback>
                <p:oleObj name="Équation" r:id="rId4" imgW="1269720" imgH="46980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005065"/>
                        <a:ext cx="5040560" cy="151216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sp>
        <p:nvSpPr>
          <p:cNvPr id="21" name="ZoneTexte 20"/>
          <p:cNvSpPr txBox="1"/>
          <p:nvPr/>
        </p:nvSpPr>
        <p:spPr>
          <a:xfrm>
            <a:off x="539552" y="116632"/>
            <a:ext cx="7379392" cy="400110"/>
          </a:xfrm>
          <a:prstGeom prst="rect">
            <a:avLst/>
          </a:prstGeom>
          <a:noFill/>
        </p:spPr>
        <p:txBody>
          <a:bodyPr wrap="none" rtlCol="0">
            <a:spAutoFit/>
          </a:bodyPr>
          <a:lstStyle/>
          <a:p>
            <a:r>
              <a:rPr lang="fr-FR" sz="2000" b="1" dirty="0" smtClean="0">
                <a:solidFill>
                  <a:srgbClr val="0066FF"/>
                </a:solidFill>
              </a:rPr>
              <a:t>III.2- Applications de l’équation de Bernoulli en écoulement parfait</a:t>
            </a:r>
            <a:endParaRPr lang="fr-FR" sz="2000" b="1" dirty="0">
              <a:solidFill>
                <a:srgbClr val="0066FF"/>
              </a:solidFill>
            </a:endParaRPr>
          </a:p>
        </p:txBody>
      </p:sp>
      <p:sp>
        <p:nvSpPr>
          <p:cNvPr id="22" name="Rectangle 21"/>
          <p:cNvSpPr/>
          <p:nvPr/>
        </p:nvSpPr>
        <p:spPr>
          <a:xfrm>
            <a:off x="1043608" y="980728"/>
            <a:ext cx="4680520" cy="2677656"/>
          </a:xfrm>
          <a:prstGeom prst="rect">
            <a:avLst/>
          </a:prstGeom>
        </p:spPr>
        <p:txBody>
          <a:bodyPr wrap="square">
            <a:spAutoFit/>
          </a:bodyPr>
          <a:lstStyle/>
          <a:p>
            <a:pPr algn="just">
              <a:lnSpc>
                <a:spcPct val="150000"/>
              </a:lnSpc>
            </a:pPr>
            <a:r>
              <a:rPr lang="fr-FR" sz="1600" dirty="0" smtClean="0"/>
              <a:t>Dispositif qui permet une mesure de la vitesse d'écoulement d'un fluide. L'objet présente une forme profilée, est creux afin d'être rempli du fluide dans lequel il est immergé, et doit être muni de deux prises de pression (tubes manométriques). </a:t>
            </a:r>
          </a:p>
          <a:p>
            <a:pPr algn="just">
              <a:lnSpc>
                <a:spcPct val="150000"/>
              </a:lnSpc>
            </a:pPr>
            <a:endParaRPr lang="fr-FR" sz="1600" b="1" i="1" dirty="0" smtClean="0">
              <a:solidFill>
                <a:srgbClr val="FF0000"/>
              </a:solidFill>
            </a:endParaRPr>
          </a:p>
          <a:p>
            <a:pPr algn="just">
              <a:lnSpc>
                <a:spcPct val="150000"/>
              </a:lnSpc>
            </a:pPr>
            <a:r>
              <a:rPr lang="fr-FR" sz="1600" b="1" i="1" dirty="0" smtClean="0">
                <a:solidFill>
                  <a:srgbClr val="FF0000"/>
                </a:solidFill>
              </a:rPr>
              <a:t>Déterminons la vitesse d’écoulement ?</a:t>
            </a:r>
            <a:endParaRPr lang="fr-FR" sz="16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blinds(horizontal)">
                                      <p:cBhvr>
                                        <p:cTn id="7"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2728" y="1547500"/>
            <a:ext cx="2451120" cy="369332"/>
          </a:xfrm>
          <a:prstGeom prst="rect">
            <a:avLst/>
          </a:prstGeom>
        </p:spPr>
        <p:txBody>
          <a:bodyPr wrap="none">
            <a:spAutoFit/>
          </a:bodyPr>
          <a:lstStyle/>
          <a:p>
            <a:r>
              <a:rPr lang="fr-FR" b="1" dirty="0" smtClean="0">
                <a:solidFill>
                  <a:srgbClr val="002060"/>
                </a:solidFill>
              </a:rPr>
              <a:t>II.1.1- Forces de volume</a:t>
            </a:r>
            <a:endParaRPr lang="fr-FR" dirty="0">
              <a:solidFill>
                <a:srgbClr val="002060"/>
              </a:solidFill>
            </a:endParaRPr>
          </a:p>
        </p:txBody>
      </p:sp>
      <p:sp>
        <p:nvSpPr>
          <p:cNvPr id="17" name="Rectangle 16"/>
          <p:cNvSpPr/>
          <p:nvPr/>
        </p:nvSpPr>
        <p:spPr>
          <a:xfrm>
            <a:off x="323528" y="776898"/>
            <a:ext cx="8568952" cy="707886"/>
          </a:xfrm>
          <a:prstGeom prst="rect">
            <a:avLst/>
          </a:prstGeom>
        </p:spPr>
        <p:txBody>
          <a:bodyPr wrap="square">
            <a:spAutoFit/>
          </a:bodyPr>
          <a:lstStyle/>
          <a:p>
            <a:pPr lvl="0" eaLnBrk="0" fontAlgn="base" hangingPunct="0">
              <a:spcBef>
                <a:spcPct val="0"/>
              </a:spcBef>
              <a:spcAft>
                <a:spcPct val="0"/>
              </a:spcAft>
              <a:tabLst>
                <a:tab pos="457200" algn="l"/>
              </a:tabLst>
            </a:pPr>
            <a:r>
              <a:rPr lang="fr-FR" sz="2000" b="1" dirty="0" smtClean="0">
                <a:solidFill>
                  <a:srgbClr val="0066FF"/>
                </a:solidFill>
              </a:rPr>
              <a:t>II.1- Forces  de volume, Forces d’inertie, Forces de pression normales, Forces</a:t>
            </a:r>
          </a:p>
          <a:p>
            <a:pPr lvl="0" eaLnBrk="0" fontAlgn="base" hangingPunct="0">
              <a:spcBef>
                <a:spcPct val="0"/>
              </a:spcBef>
              <a:spcAft>
                <a:spcPct val="0"/>
              </a:spcAft>
              <a:tabLst>
                <a:tab pos="457200" algn="l"/>
              </a:tabLst>
            </a:pPr>
            <a:r>
              <a:rPr lang="fr-FR" sz="2000" b="1" dirty="0" smtClean="0">
                <a:solidFill>
                  <a:srgbClr val="0066FF"/>
                </a:solidFill>
              </a:rPr>
              <a:t>        de surface  et  tenseur des contraintes</a:t>
            </a:r>
          </a:p>
        </p:txBody>
      </p:sp>
      <p:sp>
        <p:nvSpPr>
          <p:cNvPr id="18" name="Rectangle 17"/>
          <p:cNvSpPr/>
          <p:nvPr/>
        </p:nvSpPr>
        <p:spPr>
          <a:xfrm>
            <a:off x="1259632" y="1938318"/>
            <a:ext cx="5256584" cy="338554"/>
          </a:xfrm>
          <a:prstGeom prst="rect">
            <a:avLst/>
          </a:prstGeom>
        </p:spPr>
        <p:txBody>
          <a:bodyPr wrap="square">
            <a:spAutoFit/>
          </a:bodyPr>
          <a:lstStyle/>
          <a:p>
            <a:r>
              <a:rPr lang="fr-FR" sz="1600" dirty="0" smtClean="0"/>
              <a:t>Il  s'agit  principalement du poids d’un volume </a:t>
            </a:r>
            <a:r>
              <a:rPr lang="fr-FR" sz="1600" dirty="0" err="1" smtClean="0"/>
              <a:t>dV</a:t>
            </a:r>
            <a:r>
              <a:rPr lang="fr-FR" sz="1600" dirty="0" smtClean="0"/>
              <a:t> de fluide </a:t>
            </a:r>
            <a:endParaRPr lang="fr-FR" sz="1600" dirty="0"/>
          </a:p>
        </p:txBody>
      </p:sp>
      <p:graphicFrame>
        <p:nvGraphicFramePr>
          <p:cNvPr id="9" name="Object 5"/>
          <p:cNvGraphicFramePr>
            <a:graphicFrameLocks noChangeAspect="1"/>
          </p:cNvGraphicFramePr>
          <p:nvPr/>
        </p:nvGraphicFramePr>
        <p:xfrm>
          <a:off x="1319213" y="2492896"/>
          <a:ext cx="2747962" cy="588963"/>
        </p:xfrm>
        <a:graphic>
          <a:graphicData uri="http://schemas.openxmlformats.org/presentationml/2006/ole">
            <mc:AlternateContent xmlns:mc="http://schemas.openxmlformats.org/markup-compatibility/2006">
              <mc:Choice xmlns:v="urn:schemas-microsoft-com:vml" Requires="v">
                <p:oleObj spid="_x0000_s2061" name="Équation" r:id="rId3" imgW="888840" imgH="215640" progId="Equation.3">
                  <p:embed/>
                </p:oleObj>
              </mc:Choice>
              <mc:Fallback>
                <p:oleObj name="Équation" r:id="rId3" imgW="888840" imgH="215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2492896"/>
                        <a:ext cx="2747962" cy="588963"/>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Image 20" descr="http://res-nlp.univ-lemans.fr/NLP_C_M02_G02/res/fig_10_1.jpg"/>
          <p:cNvPicPr/>
          <p:nvPr/>
        </p:nvPicPr>
        <p:blipFill>
          <a:blip r:embed="rId5" cstate="print"/>
          <a:srcRect/>
          <a:stretch>
            <a:fillRect/>
          </a:stretch>
        </p:blipFill>
        <p:spPr bwMode="auto">
          <a:xfrm>
            <a:off x="6263680" y="1556792"/>
            <a:ext cx="2880320" cy="1944216"/>
          </a:xfrm>
          <a:prstGeom prst="rect">
            <a:avLst/>
          </a:prstGeom>
          <a:noFill/>
          <a:ln w="9525">
            <a:noFill/>
            <a:miter lim="800000"/>
            <a:headEnd/>
            <a:tailEnd/>
          </a:ln>
        </p:spPr>
      </p:pic>
      <p:sp>
        <p:nvSpPr>
          <p:cNvPr id="22" name="Rectangle 21"/>
          <p:cNvSpPr/>
          <p:nvPr/>
        </p:nvSpPr>
        <p:spPr>
          <a:xfrm>
            <a:off x="755576" y="3419708"/>
            <a:ext cx="2258247" cy="369332"/>
          </a:xfrm>
          <a:prstGeom prst="rect">
            <a:avLst/>
          </a:prstGeom>
        </p:spPr>
        <p:txBody>
          <a:bodyPr wrap="none">
            <a:spAutoFit/>
          </a:bodyPr>
          <a:lstStyle/>
          <a:p>
            <a:r>
              <a:rPr lang="fr-FR" b="1" dirty="0" smtClean="0">
                <a:solidFill>
                  <a:srgbClr val="002060"/>
                </a:solidFill>
              </a:rPr>
              <a:t>II.1.2- Forces d’inertie</a:t>
            </a:r>
            <a:endParaRPr lang="fr-FR" dirty="0">
              <a:solidFill>
                <a:srgbClr val="002060"/>
              </a:solidFill>
            </a:endParaRPr>
          </a:p>
        </p:txBody>
      </p:sp>
      <p:graphicFrame>
        <p:nvGraphicFramePr>
          <p:cNvPr id="2054" name="Object 6"/>
          <p:cNvGraphicFramePr>
            <a:graphicFrameLocks noChangeAspect="1"/>
          </p:cNvGraphicFramePr>
          <p:nvPr/>
        </p:nvGraphicFramePr>
        <p:xfrm>
          <a:off x="1335088" y="4062809"/>
          <a:ext cx="4194175" cy="866775"/>
        </p:xfrm>
        <a:graphic>
          <a:graphicData uri="http://schemas.openxmlformats.org/presentationml/2006/ole">
            <mc:AlternateContent xmlns:mc="http://schemas.openxmlformats.org/markup-compatibility/2006">
              <mc:Choice xmlns:v="urn:schemas-microsoft-com:vml" Requires="v">
                <p:oleObj spid="_x0000_s2062" name="Équation" r:id="rId6" imgW="1155600" imgH="291960" progId="Equation.3">
                  <p:embed/>
                </p:oleObj>
              </mc:Choice>
              <mc:Fallback>
                <p:oleObj name="Équation" r:id="rId6" imgW="1155600" imgH="29196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088" y="4062809"/>
                        <a:ext cx="4194175" cy="866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4"/>
          <p:cNvSpPr>
            <a:spLocks noChangeArrowheads="1"/>
          </p:cNvSpPr>
          <p:nvPr/>
        </p:nvSpPr>
        <p:spPr bwMode="auto">
          <a:xfrm>
            <a:off x="1440160" y="4909120"/>
            <a:ext cx="34198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ea typeface="Times New Roman" pitchFamily="18" charset="0"/>
                <a:cs typeface="Arial" pitchFamily="34" charset="0"/>
              </a:rPr>
              <a:t>L</a:t>
            </a:r>
            <a:r>
              <a:rPr kumimoji="0" lang="fr-FR" b="0" i="0" u="none" strike="noStrike" cap="none" normalizeH="0" baseline="0" dirty="0" smtClean="0">
                <a:ln>
                  <a:noFill/>
                </a:ln>
                <a:solidFill>
                  <a:schemeClr val="tx1"/>
                </a:solidFill>
                <a:effectLst/>
                <a:ea typeface="Times New Roman" pitchFamily="18" charset="0"/>
                <a:cs typeface="Arial" pitchFamily="34" charset="0"/>
              </a:rPr>
              <a:t>a dérivée particulaire de v  s’écrit: </a:t>
            </a:r>
            <a:endParaRPr kumimoji="0" lang="fr-FR" b="0" i="0" u="none" strike="noStrike" cap="none" normalizeH="0" baseline="0" dirty="0" smtClean="0">
              <a:ln>
                <a:noFill/>
              </a:ln>
              <a:solidFill>
                <a:schemeClr val="tx1"/>
              </a:solidFill>
              <a:effectLst/>
              <a:cs typeface="Arial" pitchFamily="34" charset="0"/>
            </a:endParaRPr>
          </a:p>
        </p:txBody>
      </p:sp>
      <p:graphicFrame>
        <p:nvGraphicFramePr>
          <p:cNvPr id="2055" name="Object 7"/>
          <p:cNvGraphicFramePr>
            <a:graphicFrameLocks noChangeAspect="1"/>
          </p:cNvGraphicFramePr>
          <p:nvPr/>
        </p:nvGraphicFramePr>
        <p:xfrm>
          <a:off x="3686175" y="5191522"/>
          <a:ext cx="4289425" cy="1693862"/>
        </p:xfrm>
        <a:graphic>
          <a:graphicData uri="http://schemas.openxmlformats.org/presentationml/2006/ole">
            <mc:AlternateContent xmlns:mc="http://schemas.openxmlformats.org/markup-compatibility/2006">
              <mc:Choice xmlns:v="urn:schemas-microsoft-com:vml" Requires="v">
                <p:oleObj spid="_x0000_s2063" name="Équation" r:id="rId8" imgW="1180800" imgH="571320" progId="Equation.3">
                  <p:embed/>
                </p:oleObj>
              </mc:Choice>
              <mc:Fallback>
                <p:oleObj name="Équation" r:id="rId8" imgW="1180800" imgH="57132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6175" y="5191522"/>
                        <a:ext cx="4289425" cy="169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e 12"/>
          <p:cNvGrpSpPr/>
          <p:nvPr/>
        </p:nvGrpSpPr>
        <p:grpSpPr>
          <a:xfrm>
            <a:off x="1403648" y="3628978"/>
            <a:ext cx="4896544" cy="592110"/>
            <a:chOff x="1403648" y="3319490"/>
            <a:chExt cx="4896544" cy="592110"/>
          </a:xfrm>
        </p:grpSpPr>
        <p:sp>
          <p:nvSpPr>
            <p:cNvPr id="24" name="ZoneTexte 23"/>
            <p:cNvSpPr txBox="1"/>
            <p:nvPr/>
          </p:nvSpPr>
          <p:spPr>
            <a:xfrm>
              <a:off x="1403648" y="3491716"/>
              <a:ext cx="3722429" cy="369332"/>
            </a:xfrm>
            <a:prstGeom prst="rect">
              <a:avLst/>
            </a:prstGeom>
            <a:noFill/>
          </p:spPr>
          <p:txBody>
            <a:bodyPr wrap="none" rtlCol="0">
              <a:spAutoFit/>
            </a:bodyPr>
            <a:lstStyle/>
            <a:p>
              <a:r>
                <a:rPr lang="fr-FR" dirty="0" smtClean="0"/>
                <a:t>Considérons la vitesse d’une particule</a:t>
              </a:r>
              <a:endParaRPr lang="fr-FR" dirty="0"/>
            </a:p>
          </p:txBody>
        </p:sp>
        <p:graphicFrame>
          <p:nvGraphicFramePr>
            <p:cNvPr id="13314" name="Object 8"/>
            <p:cNvGraphicFramePr>
              <a:graphicFrameLocks noChangeAspect="1"/>
            </p:cNvGraphicFramePr>
            <p:nvPr/>
          </p:nvGraphicFramePr>
          <p:xfrm>
            <a:off x="5004048" y="3319490"/>
            <a:ext cx="1296144" cy="592110"/>
          </p:xfrm>
          <a:graphic>
            <a:graphicData uri="http://schemas.openxmlformats.org/presentationml/2006/ole">
              <mc:AlternateContent xmlns:mc="http://schemas.openxmlformats.org/markup-compatibility/2006">
                <mc:Choice xmlns:v="urn:schemas-microsoft-com:vml" Requires="v">
                  <p:oleObj spid="_x0000_s2064" name="Équation" r:id="rId10" imgW="393480" imgH="177480" progId="Equation.3">
                    <p:embed/>
                  </p:oleObj>
                </mc:Choice>
                <mc:Fallback>
                  <p:oleObj name="Équation" r:id="rId10" imgW="393480" imgH="17748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3319490"/>
                          <a:ext cx="1296144" cy="592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 name="Rectangle 1"/>
          <p:cNvSpPr>
            <a:spLocks noChangeArrowheads="1"/>
          </p:cNvSpPr>
          <p:nvPr/>
        </p:nvSpPr>
        <p:spPr bwMode="auto">
          <a:xfrm>
            <a:off x="323528" y="142474"/>
            <a:ext cx="38884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FF0000"/>
                </a:solidFill>
                <a:effectLst/>
                <a:ea typeface="Times New Roman" pitchFamily="18" charset="0"/>
                <a:cs typeface="Arial" pitchFamily="34" charset="0"/>
              </a:rPr>
              <a:t>II- Principes fondamentaux</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20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2000"/>
                                        <p:tgtEl>
                                          <p:spTgt spid="1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checkerboard(across)">
                                      <p:cBhvr>
                                        <p:cTn id="26" dur="1000"/>
                                        <p:tgtEl>
                                          <p:spTgt spid="2054"/>
                                        </p:tgtEl>
                                      </p:cBhvr>
                                    </p:animEffect>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heckerboard(across)">
                                      <p:cBhvr>
                                        <p:cTn id="30" dur="2000"/>
                                        <p:tgtEl>
                                          <p:spTgt spid="26"/>
                                        </p:tgtEl>
                                      </p:cBhvr>
                                    </p:animEffect>
                                  </p:childTnLst>
                                </p:cTn>
                              </p:par>
                            </p:childTnLst>
                          </p:cTn>
                        </p:par>
                        <p:par>
                          <p:cTn id="31" fill="hold">
                            <p:stCondLst>
                              <p:cond delay="3000"/>
                            </p:stCondLst>
                            <p:childTnLst>
                              <p:par>
                                <p:cTn id="32" presetID="5" presetClass="entr" presetSubtype="10" fill="hold" nodeType="after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checkerboard(across)">
                                      <p:cBhvr>
                                        <p:cTn id="34"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5292080" y="332656"/>
            <a:ext cx="3779912" cy="2592288"/>
          </a:xfrm>
          <a:prstGeom prst="rect">
            <a:avLst/>
          </a:prstGeom>
          <a:noFill/>
          <a:ln w="9525">
            <a:noFill/>
            <a:miter lim="800000"/>
            <a:headEnd/>
            <a:tailEnd/>
          </a:ln>
        </p:spPr>
      </p:pic>
      <p:sp>
        <p:nvSpPr>
          <p:cNvPr id="4" name="Rectangle 3"/>
          <p:cNvSpPr/>
          <p:nvPr/>
        </p:nvSpPr>
        <p:spPr>
          <a:xfrm>
            <a:off x="683568" y="760636"/>
            <a:ext cx="4392488" cy="646331"/>
          </a:xfrm>
          <a:prstGeom prst="rect">
            <a:avLst/>
          </a:prstGeom>
        </p:spPr>
        <p:txBody>
          <a:bodyPr wrap="square">
            <a:spAutoFit/>
          </a:bodyPr>
          <a:lstStyle/>
          <a:p>
            <a:r>
              <a:rPr lang="fr-FR" b="1" dirty="0" smtClean="0">
                <a:solidFill>
                  <a:srgbClr val="FF0000"/>
                </a:solidFill>
              </a:rPr>
              <a:t>Calculons  le débit dans la conduite composée d’un rétrécissement de section ?</a:t>
            </a:r>
            <a:endParaRPr lang="fr-FR" b="1" dirty="0">
              <a:solidFill>
                <a:srgbClr val="FF0000"/>
              </a:solidFill>
            </a:endParaRPr>
          </a:p>
        </p:txBody>
      </p:sp>
      <p:graphicFrame>
        <p:nvGraphicFramePr>
          <p:cNvPr id="1637378" name="Object 2"/>
          <p:cNvGraphicFramePr>
            <a:graphicFrameLocks noChangeAspect="1"/>
          </p:cNvGraphicFramePr>
          <p:nvPr/>
        </p:nvGraphicFramePr>
        <p:xfrm>
          <a:off x="755576" y="1556792"/>
          <a:ext cx="4608512" cy="1184275"/>
        </p:xfrm>
        <a:graphic>
          <a:graphicData uri="http://schemas.openxmlformats.org/presentationml/2006/ole">
            <mc:AlternateContent xmlns:mc="http://schemas.openxmlformats.org/markup-compatibility/2006">
              <mc:Choice xmlns:v="urn:schemas-microsoft-com:vml" Requires="v">
                <p:oleObj spid="_x0000_s756746" name="Équation" r:id="rId4" imgW="2781000" imgH="939600" progId="Equation.3">
                  <p:embed/>
                </p:oleObj>
              </mc:Choice>
              <mc:Fallback>
                <p:oleObj name="Équation" r:id="rId4" imgW="2781000" imgH="939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556792"/>
                        <a:ext cx="4608512" cy="11842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7379" name="Object 3"/>
          <p:cNvGraphicFramePr>
            <a:graphicFrameLocks noChangeAspect="1"/>
          </p:cNvGraphicFramePr>
          <p:nvPr/>
        </p:nvGraphicFramePr>
        <p:xfrm>
          <a:off x="755576" y="2924944"/>
          <a:ext cx="5616624" cy="992187"/>
        </p:xfrm>
        <a:graphic>
          <a:graphicData uri="http://schemas.openxmlformats.org/presentationml/2006/ole">
            <mc:AlternateContent xmlns:mc="http://schemas.openxmlformats.org/markup-compatibility/2006">
              <mc:Choice xmlns:v="urn:schemas-microsoft-com:vml" Requires="v">
                <p:oleObj spid="_x0000_s756747" name="Équation" r:id="rId6" imgW="3924000" imgH="787320" progId="Equation.3">
                  <p:embed/>
                </p:oleObj>
              </mc:Choice>
              <mc:Fallback>
                <p:oleObj name="Équation" r:id="rId6" imgW="3924000" imgH="7873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924944"/>
                        <a:ext cx="5616624" cy="99218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7380" name="Object 4"/>
          <p:cNvGraphicFramePr>
            <a:graphicFrameLocks noChangeAspect="1"/>
          </p:cNvGraphicFramePr>
          <p:nvPr/>
        </p:nvGraphicFramePr>
        <p:xfrm>
          <a:off x="899592" y="4005064"/>
          <a:ext cx="6984776" cy="928687"/>
        </p:xfrm>
        <a:graphic>
          <a:graphicData uri="http://schemas.openxmlformats.org/presentationml/2006/ole">
            <mc:AlternateContent xmlns:mc="http://schemas.openxmlformats.org/markup-compatibility/2006">
              <mc:Choice xmlns:v="urn:schemas-microsoft-com:vml" Requires="v">
                <p:oleObj spid="_x0000_s756748" name="Équation" r:id="rId8" imgW="5308560" imgH="736560" progId="Equation.3">
                  <p:embed/>
                </p:oleObj>
              </mc:Choice>
              <mc:Fallback>
                <p:oleObj name="Équation" r:id="rId8" imgW="5308560" imgH="7365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4005064"/>
                        <a:ext cx="6984776" cy="92868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827584" y="5076473"/>
            <a:ext cx="7920880" cy="584775"/>
          </a:xfrm>
          <a:prstGeom prst="rect">
            <a:avLst/>
          </a:prstGeom>
        </p:spPr>
        <p:txBody>
          <a:bodyPr wrap="square">
            <a:spAutoFit/>
          </a:bodyPr>
          <a:lstStyle/>
          <a:p>
            <a:r>
              <a:rPr lang="fr-FR" sz="1600" i="1" dirty="0" smtClean="0">
                <a:solidFill>
                  <a:srgbClr val="FF0000"/>
                </a:solidFill>
              </a:rPr>
              <a:t>Remarque</a:t>
            </a:r>
            <a:r>
              <a:rPr lang="fr-FR" sz="1600" i="1" dirty="0" smtClean="0"/>
              <a:t> : Dans la plupart des cas , le débitmètre de Venturi est placé horizontalement ce qui fait que Z</a:t>
            </a:r>
            <a:r>
              <a:rPr lang="fr-FR" sz="1200" i="1" dirty="0" smtClean="0"/>
              <a:t>1</a:t>
            </a:r>
            <a:r>
              <a:rPr lang="fr-FR" sz="1600" i="1" dirty="0" smtClean="0"/>
              <a:t> = Z</a:t>
            </a:r>
            <a:r>
              <a:rPr lang="fr-FR" sz="1200" i="1" dirty="0" smtClean="0"/>
              <a:t>2</a:t>
            </a:r>
            <a:r>
              <a:rPr lang="fr-FR" sz="1600" i="1" dirty="0" smtClean="0"/>
              <a:t> </a:t>
            </a:r>
            <a:r>
              <a:rPr lang="fr-FR" sz="1600" dirty="0" smtClean="0"/>
              <a:t>et donc : ΔZ = 0 et la formule précédente se simplifie :</a:t>
            </a:r>
            <a:endParaRPr lang="fr-FR" sz="1600" dirty="0"/>
          </a:p>
        </p:txBody>
      </p:sp>
      <p:graphicFrame>
        <p:nvGraphicFramePr>
          <p:cNvPr id="1637381" name="Object 5"/>
          <p:cNvGraphicFramePr>
            <a:graphicFrameLocks noChangeAspect="1"/>
          </p:cNvGraphicFramePr>
          <p:nvPr/>
        </p:nvGraphicFramePr>
        <p:xfrm>
          <a:off x="1178669" y="5693048"/>
          <a:ext cx="4689475" cy="976312"/>
        </p:xfrm>
        <a:graphic>
          <a:graphicData uri="http://schemas.openxmlformats.org/presentationml/2006/ole">
            <mc:AlternateContent xmlns:mc="http://schemas.openxmlformats.org/markup-compatibility/2006">
              <mc:Choice xmlns:v="urn:schemas-microsoft-com:vml" Requires="v">
                <p:oleObj spid="_x0000_s756749" name="Équation" r:id="rId10" imgW="3276360" imgH="774360" progId="Equation.3">
                  <p:embed/>
                </p:oleObj>
              </mc:Choice>
              <mc:Fallback>
                <p:oleObj name="Équation" r:id="rId10" imgW="3276360" imgH="77436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8669" y="5693048"/>
                        <a:ext cx="4689475" cy="9763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67544" y="188640"/>
            <a:ext cx="1735988" cy="400110"/>
          </a:xfrm>
          <a:prstGeom prst="rect">
            <a:avLst/>
          </a:prstGeom>
        </p:spPr>
        <p:txBody>
          <a:bodyPr wrap="none">
            <a:spAutoFit/>
          </a:bodyPr>
          <a:lstStyle/>
          <a:p>
            <a:r>
              <a:rPr lang="fr-FR" sz="2000" b="1" i="1" dirty="0" smtClean="0">
                <a:solidFill>
                  <a:srgbClr val="0070C0"/>
                </a:solidFill>
              </a:rPr>
              <a:t>- </a:t>
            </a:r>
            <a:r>
              <a:rPr lang="fr-FR" sz="2000" b="1" i="1" u="sng" dirty="0" smtClean="0">
                <a:solidFill>
                  <a:srgbClr val="002060"/>
                </a:solidFill>
              </a:rPr>
              <a:t>Tube Venturi:</a:t>
            </a:r>
            <a:endParaRPr lang="fr-FR" sz="2000" b="1" i="1" u="sng"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637378"/>
                                        </p:tgtEl>
                                        <p:attrNameLst>
                                          <p:attrName>style.visibility</p:attrName>
                                        </p:attrNameLst>
                                      </p:cBhvr>
                                      <p:to>
                                        <p:strVal val="visible"/>
                                      </p:to>
                                    </p:set>
                                    <p:anim calcmode="lin" valueType="num">
                                      <p:cBhvr additive="base">
                                        <p:cTn id="7" dur="1000" fill="hold"/>
                                        <p:tgtEl>
                                          <p:spTgt spid="1637378"/>
                                        </p:tgtEl>
                                        <p:attrNameLst>
                                          <p:attrName>ppt_x</p:attrName>
                                        </p:attrNameLst>
                                      </p:cBhvr>
                                      <p:tavLst>
                                        <p:tav tm="0">
                                          <p:val>
                                            <p:strVal val="#ppt_x"/>
                                          </p:val>
                                        </p:tav>
                                        <p:tav tm="100000">
                                          <p:val>
                                            <p:strVal val="#ppt_x"/>
                                          </p:val>
                                        </p:tav>
                                      </p:tavLst>
                                    </p:anim>
                                    <p:anim calcmode="lin" valueType="num">
                                      <p:cBhvr additive="base">
                                        <p:cTn id="8" dur="1000" fill="hold"/>
                                        <p:tgtEl>
                                          <p:spTgt spid="1637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637379"/>
                                        </p:tgtEl>
                                        <p:attrNameLst>
                                          <p:attrName>style.visibility</p:attrName>
                                        </p:attrNameLst>
                                      </p:cBhvr>
                                      <p:to>
                                        <p:strVal val="visible"/>
                                      </p:to>
                                    </p:set>
                                    <p:anim calcmode="lin" valueType="num">
                                      <p:cBhvr additive="base">
                                        <p:cTn id="13" dur="1000" fill="hold"/>
                                        <p:tgtEl>
                                          <p:spTgt spid="1637379"/>
                                        </p:tgtEl>
                                        <p:attrNameLst>
                                          <p:attrName>ppt_x</p:attrName>
                                        </p:attrNameLst>
                                      </p:cBhvr>
                                      <p:tavLst>
                                        <p:tav tm="0">
                                          <p:val>
                                            <p:strVal val="#ppt_x"/>
                                          </p:val>
                                        </p:tav>
                                        <p:tav tm="100000">
                                          <p:val>
                                            <p:strVal val="#ppt_x"/>
                                          </p:val>
                                        </p:tav>
                                      </p:tavLst>
                                    </p:anim>
                                    <p:anim calcmode="lin" valueType="num">
                                      <p:cBhvr additive="base">
                                        <p:cTn id="14" dur="1000" fill="hold"/>
                                        <p:tgtEl>
                                          <p:spTgt spid="163737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7" presetClass="entr" presetSubtype="4" fill="hold" nodeType="afterEffect">
                                  <p:stCondLst>
                                    <p:cond delay="0"/>
                                  </p:stCondLst>
                                  <p:childTnLst>
                                    <p:set>
                                      <p:cBhvr>
                                        <p:cTn id="17" dur="1" fill="hold">
                                          <p:stCondLst>
                                            <p:cond delay="0"/>
                                          </p:stCondLst>
                                        </p:cTn>
                                        <p:tgtEl>
                                          <p:spTgt spid="1637380"/>
                                        </p:tgtEl>
                                        <p:attrNameLst>
                                          <p:attrName>style.visibility</p:attrName>
                                        </p:attrNameLst>
                                      </p:cBhvr>
                                      <p:to>
                                        <p:strVal val="visible"/>
                                      </p:to>
                                    </p:set>
                                    <p:anim calcmode="lin" valueType="num">
                                      <p:cBhvr additive="base">
                                        <p:cTn id="18" dur="2000" fill="hold"/>
                                        <p:tgtEl>
                                          <p:spTgt spid="1637380"/>
                                        </p:tgtEl>
                                        <p:attrNameLst>
                                          <p:attrName>ppt_x</p:attrName>
                                        </p:attrNameLst>
                                      </p:cBhvr>
                                      <p:tavLst>
                                        <p:tav tm="0">
                                          <p:val>
                                            <p:strVal val="#ppt_x"/>
                                          </p:val>
                                        </p:tav>
                                        <p:tav tm="100000">
                                          <p:val>
                                            <p:strVal val="#ppt_x"/>
                                          </p:val>
                                        </p:tav>
                                      </p:tavLst>
                                    </p:anim>
                                    <p:anim calcmode="lin" valueType="num">
                                      <p:cBhvr additive="base">
                                        <p:cTn id="19" dur="2000" fill="hold"/>
                                        <p:tgtEl>
                                          <p:spTgt spid="163738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amond(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637381"/>
                                        </p:tgtEl>
                                        <p:attrNameLst>
                                          <p:attrName>style.visibility</p:attrName>
                                        </p:attrNameLst>
                                      </p:cBhvr>
                                      <p:to>
                                        <p:strVal val="visible"/>
                                      </p:to>
                                    </p:set>
                                    <p:anim calcmode="lin" valueType="num">
                                      <p:cBhvr additive="base">
                                        <p:cTn id="29" dur="1000" fill="hold"/>
                                        <p:tgtEl>
                                          <p:spTgt spid="1637381"/>
                                        </p:tgtEl>
                                        <p:attrNameLst>
                                          <p:attrName>ppt_x</p:attrName>
                                        </p:attrNameLst>
                                      </p:cBhvr>
                                      <p:tavLst>
                                        <p:tav tm="0">
                                          <p:val>
                                            <p:strVal val="#ppt_x"/>
                                          </p:val>
                                        </p:tav>
                                        <p:tav tm="100000">
                                          <p:val>
                                            <p:strVal val="#ppt_x"/>
                                          </p:val>
                                        </p:tav>
                                      </p:tavLst>
                                    </p:anim>
                                    <p:anim calcmode="lin" valueType="num">
                                      <p:cBhvr additive="base">
                                        <p:cTn id="30" dur="1000" fill="hold"/>
                                        <p:tgtEl>
                                          <p:spTgt spid="1637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Mes documents\Photos cours\Irrigation\I.localisée\bni\Irrigroupe3\Amaf.vent.vueproc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3" descr="injecteur venturi avec fitre"/>
          <p:cNvPicPr>
            <a:picLocks noChangeAspect="1" noChangeArrowheads="1"/>
          </p:cNvPicPr>
          <p:nvPr/>
        </p:nvPicPr>
        <p:blipFill>
          <a:blip r:embed="rId3" cstate="print"/>
          <a:srcRect/>
          <a:stretch>
            <a:fillRect/>
          </a:stretch>
        </p:blipFill>
        <p:spPr>
          <a:xfrm>
            <a:off x="6120457" y="0"/>
            <a:ext cx="3023543" cy="2276871"/>
          </a:xfrm>
          <a:prstGeom prst="rect">
            <a:avLst/>
          </a:prstGeom>
          <a:noFill/>
        </p:spPr>
      </p:pic>
      <p:sp>
        <p:nvSpPr>
          <p:cNvPr id="4" name="Ellipse 3"/>
          <p:cNvSpPr/>
          <p:nvPr/>
        </p:nvSpPr>
        <p:spPr>
          <a:xfrm>
            <a:off x="3851920" y="2636912"/>
            <a:ext cx="2448272" cy="17281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flipH="1">
            <a:off x="6012160" y="1124744"/>
            <a:ext cx="1152128" cy="1584176"/>
          </a:xfrm>
          <a:prstGeom prst="line">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Flèche droite 7"/>
          <p:cNvSpPr/>
          <p:nvPr/>
        </p:nvSpPr>
        <p:spPr>
          <a:xfrm rot="20873762">
            <a:off x="7020272" y="4797152"/>
            <a:ext cx="864096"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20943311">
            <a:off x="914544" y="5950157"/>
            <a:ext cx="720080" cy="406706"/>
          </a:xfrm>
          <a:prstGeom prst="right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a:off x="2009424" y="4581128"/>
            <a:ext cx="360040" cy="720080"/>
          </a:xfrm>
          <a:prstGeom prst="up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20943311">
            <a:off x="4323915" y="5365868"/>
            <a:ext cx="720080" cy="406706"/>
          </a:xfrm>
          <a:prstGeom prst="right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rot="2417342">
            <a:off x="6504630" y="3814850"/>
            <a:ext cx="484632" cy="496399"/>
          </a:xfrm>
          <a:prstGeom prst="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21185146">
            <a:off x="4701297" y="3674736"/>
            <a:ext cx="72008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a:off x="4427984" y="2276872"/>
            <a:ext cx="360040" cy="64807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4752528" cy="2185214"/>
          </a:xfrm>
          <a:prstGeom prst="rect">
            <a:avLst/>
          </a:prstGeom>
        </p:spPr>
        <p:txBody>
          <a:bodyPr wrap="square">
            <a:spAutoFit/>
          </a:bodyPr>
          <a:lstStyle/>
          <a:p>
            <a:r>
              <a:rPr lang="fr-FR" dirty="0" smtClean="0"/>
              <a:t> </a:t>
            </a:r>
            <a:r>
              <a:rPr lang="fr-FR" sz="2000" b="1" i="1" u="sng" dirty="0" smtClean="0">
                <a:solidFill>
                  <a:srgbClr val="002060"/>
                </a:solidFill>
              </a:rPr>
              <a:t>Vidange d’un réservoir à niveau constant:</a:t>
            </a:r>
          </a:p>
          <a:p>
            <a:r>
              <a:rPr lang="fr-FR" sz="2000" b="1" i="1" u="sng" dirty="0" smtClean="0">
                <a:solidFill>
                  <a:srgbClr val="002060"/>
                </a:solidFill>
              </a:rPr>
              <a:t> </a:t>
            </a:r>
          </a:p>
          <a:p>
            <a:r>
              <a:rPr lang="fr-FR" sz="1600" dirty="0" smtClean="0"/>
              <a:t>On considère un réservoir cylindrique de diamètre intérieur D = 2 m rempli d’eau jusqu’à une hauteur H = 3 m. Le fond du réservoir est muni d’un orifice</a:t>
            </a:r>
            <a:r>
              <a:rPr lang="fr-FR" sz="1600" b="1" dirty="0" smtClean="0"/>
              <a:t> </a:t>
            </a:r>
            <a:r>
              <a:rPr lang="fr-FR" sz="1600" dirty="0" smtClean="0"/>
              <a:t>de diamètre d = 30 mm,  permettant de faire évacuer l’eau à l’air libre</a:t>
            </a:r>
          </a:p>
          <a:p>
            <a:r>
              <a:rPr lang="fr-FR" sz="1600" dirty="0" smtClean="0"/>
              <a:t>Calculer:</a:t>
            </a:r>
            <a:endParaRPr lang="fr-FR" sz="1600" dirty="0"/>
          </a:p>
        </p:txBody>
      </p:sp>
      <p:pic>
        <p:nvPicPr>
          <p:cNvPr id="160770" name="Picture 2"/>
          <p:cNvPicPr>
            <a:picLocks noChangeAspect="1" noChangeArrowheads="1"/>
          </p:cNvPicPr>
          <p:nvPr/>
        </p:nvPicPr>
        <p:blipFill>
          <a:blip r:embed="rId3" cstate="print"/>
          <a:srcRect/>
          <a:stretch>
            <a:fillRect/>
          </a:stretch>
        </p:blipFill>
        <p:spPr bwMode="auto">
          <a:xfrm>
            <a:off x="5649838" y="-99392"/>
            <a:ext cx="3494162" cy="2284487"/>
          </a:xfrm>
          <a:prstGeom prst="rect">
            <a:avLst/>
          </a:prstGeom>
          <a:noFill/>
          <a:ln w="9525">
            <a:noFill/>
            <a:miter lim="800000"/>
            <a:headEnd/>
            <a:tailEnd/>
          </a:ln>
        </p:spPr>
      </p:pic>
      <p:sp>
        <p:nvSpPr>
          <p:cNvPr id="4" name="Rectangle 3"/>
          <p:cNvSpPr/>
          <p:nvPr/>
        </p:nvSpPr>
        <p:spPr>
          <a:xfrm>
            <a:off x="611560" y="2204864"/>
            <a:ext cx="7830616" cy="584775"/>
          </a:xfrm>
          <a:prstGeom prst="rect">
            <a:avLst/>
          </a:prstGeom>
        </p:spPr>
        <p:txBody>
          <a:bodyPr wrap="square">
            <a:spAutoFit/>
          </a:bodyPr>
          <a:lstStyle/>
          <a:p>
            <a:pPr marL="342900" indent="-342900"/>
            <a:r>
              <a:rPr lang="fr-FR" sz="1600" dirty="0" smtClean="0"/>
              <a:t>1</a:t>
            </a:r>
            <a:r>
              <a:rPr lang="fr-FR" sz="1600" b="1" i="1" dirty="0" smtClean="0">
                <a:solidFill>
                  <a:srgbClr val="FF0000"/>
                </a:solidFill>
              </a:rPr>
              <a:t>) la vitesse d’écoulement V2 </a:t>
            </a:r>
            <a:r>
              <a:rPr lang="fr-FR" sz="1600" dirty="0" smtClean="0"/>
              <a:t>en supposant que le diamètre d est négligeable devant D ? </a:t>
            </a:r>
            <a:endParaRPr lang="fr-FR" sz="1600" i="1" dirty="0" smtClean="0"/>
          </a:p>
          <a:p>
            <a:r>
              <a:rPr lang="fr-FR" sz="1600" dirty="0" smtClean="0"/>
              <a:t>2) En déduire </a:t>
            </a:r>
            <a:r>
              <a:rPr lang="fr-FR" sz="1600" b="1" i="1" dirty="0" smtClean="0">
                <a:solidFill>
                  <a:srgbClr val="FF0000"/>
                </a:solidFill>
              </a:rPr>
              <a:t>le débit volumique </a:t>
            </a:r>
            <a:r>
              <a:rPr lang="fr-FR" sz="1600" dirty="0" smtClean="0"/>
              <a:t>en négligeant l’effet de contraction de la section de sortie ?</a:t>
            </a:r>
            <a:endParaRPr lang="fr-FR" sz="1600" dirty="0"/>
          </a:p>
        </p:txBody>
      </p:sp>
      <p:graphicFrame>
        <p:nvGraphicFramePr>
          <p:cNvPr id="5" name="Object 1"/>
          <p:cNvGraphicFramePr>
            <a:graphicFrameLocks noChangeAspect="1"/>
          </p:cNvGraphicFramePr>
          <p:nvPr/>
        </p:nvGraphicFramePr>
        <p:xfrm>
          <a:off x="628650" y="3284538"/>
          <a:ext cx="3709988" cy="576262"/>
        </p:xfrm>
        <a:graphic>
          <a:graphicData uri="http://schemas.openxmlformats.org/presentationml/2006/ole">
            <mc:AlternateContent xmlns:mc="http://schemas.openxmlformats.org/markup-compatibility/2006">
              <mc:Choice xmlns:v="urn:schemas-microsoft-com:vml" Requires="v">
                <p:oleObj spid="_x0000_s753672" name="Équation" r:id="rId4" imgW="2222280" imgH="469800" progId="Equation.3">
                  <p:embed/>
                </p:oleObj>
              </mc:Choice>
              <mc:Fallback>
                <p:oleObj name="Équation" r:id="rId4" imgW="222228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3284538"/>
                        <a:ext cx="3709988" cy="57626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p:cNvGraphicFramePr>
            <a:graphicFrameLocks noChangeAspect="1"/>
          </p:cNvGraphicFramePr>
          <p:nvPr/>
        </p:nvGraphicFramePr>
        <p:xfrm>
          <a:off x="755576" y="3861048"/>
          <a:ext cx="6696744" cy="2088232"/>
        </p:xfrm>
        <a:graphic>
          <a:graphicData uri="http://schemas.openxmlformats.org/presentationml/2006/ole">
            <mc:AlternateContent xmlns:mc="http://schemas.openxmlformats.org/markup-compatibility/2006">
              <mc:Choice xmlns:v="urn:schemas-microsoft-com:vml" Requires="v">
                <p:oleObj spid="_x0000_s753673" name="Équation" r:id="rId6" imgW="1790640" imgH="1066680" progId="Equation.3">
                  <p:embed/>
                </p:oleObj>
              </mc:Choice>
              <mc:Fallback>
                <p:oleObj name="Équation" r:id="rId6" imgW="1790640" imgH="10666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861048"/>
                        <a:ext cx="6696744" cy="208823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467544" y="2924944"/>
            <a:ext cx="2445349" cy="338554"/>
          </a:xfrm>
          <a:prstGeom prst="rect">
            <a:avLst/>
          </a:prstGeom>
          <a:noFill/>
        </p:spPr>
        <p:txBody>
          <a:bodyPr wrap="none" rtlCol="0">
            <a:spAutoFit/>
          </a:bodyPr>
          <a:lstStyle/>
          <a:p>
            <a:r>
              <a:rPr lang="fr-FR" sz="1600" dirty="0" smtClean="0"/>
              <a:t>1) Vitesse d’écoulement V</a:t>
            </a:r>
            <a:r>
              <a:rPr lang="fr-FR" sz="1200" dirty="0" smtClean="0"/>
              <a:t>2:</a:t>
            </a:r>
            <a:endParaRPr lang="fr-FR" sz="1600" dirty="0"/>
          </a:p>
        </p:txBody>
      </p:sp>
      <p:graphicFrame>
        <p:nvGraphicFramePr>
          <p:cNvPr id="8" name="Object 5"/>
          <p:cNvGraphicFramePr>
            <a:graphicFrameLocks noChangeAspect="1"/>
          </p:cNvGraphicFramePr>
          <p:nvPr/>
        </p:nvGraphicFramePr>
        <p:xfrm>
          <a:off x="3236913" y="5949280"/>
          <a:ext cx="3567335" cy="576064"/>
        </p:xfrm>
        <a:graphic>
          <a:graphicData uri="http://schemas.openxmlformats.org/presentationml/2006/ole">
            <mc:AlternateContent xmlns:mc="http://schemas.openxmlformats.org/markup-compatibility/2006">
              <mc:Choice xmlns:v="urn:schemas-microsoft-com:vml" Requires="v">
                <p:oleObj spid="_x0000_s753674" name="Équation" r:id="rId8" imgW="1511280" imgH="279360" progId="Equation.3">
                  <p:embed/>
                </p:oleObj>
              </mc:Choice>
              <mc:Fallback>
                <p:oleObj name="Équation" r:id="rId8" imgW="1511280" imgH="2793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913" y="5949280"/>
                        <a:ext cx="3567335" cy="57606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539552" y="6042774"/>
            <a:ext cx="1832233" cy="338554"/>
          </a:xfrm>
          <a:prstGeom prst="rect">
            <a:avLst/>
          </a:prstGeom>
          <a:noFill/>
        </p:spPr>
        <p:txBody>
          <a:bodyPr wrap="none" rtlCol="0">
            <a:spAutoFit/>
          </a:bodyPr>
          <a:lstStyle/>
          <a:p>
            <a:r>
              <a:rPr lang="fr-FR" sz="1600" dirty="0" smtClean="0"/>
              <a:t>2) Débit volumique:</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544612"/>
            <a:ext cx="5544616" cy="2031325"/>
          </a:xfrm>
          <a:prstGeom prst="rect">
            <a:avLst/>
          </a:prstGeom>
          <a:noFill/>
        </p:spPr>
        <p:txBody>
          <a:bodyPr wrap="square" rtlCol="0">
            <a:spAutoFit/>
          </a:bodyPr>
          <a:lstStyle/>
          <a:p>
            <a:r>
              <a:rPr lang="fr-FR" dirty="0" smtClean="0"/>
              <a:t>On considère un réservoir circulaire de diamètre D</a:t>
            </a:r>
            <a:r>
              <a:rPr lang="fr-FR" sz="1400" dirty="0" smtClean="0"/>
              <a:t>1</a:t>
            </a:r>
            <a:r>
              <a:rPr lang="fr-FR" dirty="0" smtClean="0"/>
              <a:t>= 6 m muni à son fond d’un orifice de vidange circulaire de diamètre D</a:t>
            </a:r>
            <a:r>
              <a:rPr lang="fr-FR" sz="1400" dirty="0" smtClean="0"/>
              <a:t>2</a:t>
            </a:r>
            <a:r>
              <a:rPr lang="fr-FR" dirty="0" smtClean="0"/>
              <a:t>= 0,6 m , ayant un coefficient de contraction de l’écoulement m=0,6</a:t>
            </a:r>
          </a:p>
          <a:p>
            <a:r>
              <a:rPr lang="fr-FR" dirty="0" smtClean="0"/>
              <a:t>Initialement, ce réservoir est rempli jusqu'a une hauteur initiale H1= 6 m.</a:t>
            </a:r>
          </a:p>
          <a:p>
            <a:r>
              <a:rPr lang="fr-FR" dirty="0" smtClean="0"/>
              <a:t>Quel est le temps nécessaire pour  vidanger le réservoir ?</a:t>
            </a:r>
            <a:endParaRPr lang="fr-FR" dirty="0"/>
          </a:p>
        </p:txBody>
      </p:sp>
      <p:sp>
        <p:nvSpPr>
          <p:cNvPr id="13" name="Rectangle 12"/>
          <p:cNvSpPr/>
          <p:nvPr/>
        </p:nvSpPr>
        <p:spPr>
          <a:xfrm>
            <a:off x="323528" y="107340"/>
            <a:ext cx="5463612" cy="369332"/>
          </a:xfrm>
          <a:prstGeom prst="rect">
            <a:avLst/>
          </a:prstGeom>
        </p:spPr>
        <p:txBody>
          <a:bodyPr wrap="none">
            <a:spAutoFit/>
          </a:bodyPr>
          <a:lstStyle/>
          <a:p>
            <a:r>
              <a:rPr lang="fr-FR" b="1" i="1" u="sng" dirty="0" smtClean="0">
                <a:solidFill>
                  <a:srgbClr val="002060"/>
                </a:solidFill>
              </a:rPr>
              <a:t>Temps de vidange dans un réservoir à niveau variable: </a:t>
            </a:r>
            <a:endParaRPr lang="fr-FR" dirty="0"/>
          </a:p>
        </p:txBody>
      </p:sp>
      <p:grpSp>
        <p:nvGrpSpPr>
          <p:cNvPr id="2" name="Groupe 14"/>
          <p:cNvGrpSpPr/>
          <p:nvPr/>
        </p:nvGrpSpPr>
        <p:grpSpPr>
          <a:xfrm>
            <a:off x="5760640" y="188640"/>
            <a:ext cx="3347864" cy="2592288"/>
            <a:chOff x="5796136" y="188640"/>
            <a:chExt cx="3347864" cy="2592288"/>
          </a:xfrm>
        </p:grpSpPr>
        <p:grpSp>
          <p:nvGrpSpPr>
            <p:cNvPr id="3" name="Groupe 10"/>
            <p:cNvGrpSpPr/>
            <p:nvPr/>
          </p:nvGrpSpPr>
          <p:grpSpPr>
            <a:xfrm>
              <a:off x="5796136" y="188640"/>
              <a:ext cx="3347864" cy="2592288"/>
              <a:chOff x="5076056" y="0"/>
              <a:chExt cx="3724275" cy="3009900"/>
            </a:xfrm>
          </p:grpSpPr>
          <p:pic>
            <p:nvPicPr>
              <p:cNvPr id="2052" name="Picture 4"/>
              <p:cNvPicPr>
                <a:picLocks noChangeAspect="1" noChangeArrowheads="1"/>
              </p:cNvPicPr>
              <p:nvPr/>
            </p:nvPicPr>
            <p:blipFill>
              <a:blip r:embed="rId3" cstate="print"/>
              <a:srcRect/>
              <a:stretch>
                <a:fillRect/>
              </a:stretch>
            </p:blipFill>
            <p:spPr bwMode="auto">
              <a:xfrm>
                <a:off x="5076056" y="0"/>
                <a:ext cx="3724275" cy="3009900"/>
              </a:xfrm>
              <a:prstGeom prst="rect">
                <a:avLst/>
              </a:prstGeom>
              <a:noFill/>
              <a:ln w="9525">
                <a:noFill/>
                <a:miter lim="800000"/>
                <a:headEnd/>
                <a:tailEnd/>
              </a:ln>
            </p:spPr>
          </p:pic>
          <p:sp>
            <p:nvSpPr>
              <p:cNvPr id="9" name="ZoneTexte 8"/>
              <p:cNvSpPr txBox="1"/>
              <p:nvPr/>
            </p:nvSpPr>
            <p:spPr>
              <a:xfrm>
                <a:off x="7106240" y="1001563"/>
                <a:ext cx="216024" cy="144000"/>
              </a:xfrm>
              <a:prstGeom prst="rect">
                <a:avLst/>
              </a:prstGeom>
              <a:solidFill>
                <a:schemeClr val="bg1">
                  <a:lumMod val="85000"/>
                </a:schemeClr>
              </a:solidFill>
            </p:spPr>
            <p:txBody>
              <a:bodyPr wrap="square" lIns="0" tIns="0" rIns="0" bIns="0" rtlCol="0">
                <a:spAutoFit/>
              </a:bodyPr>
              <a:lstStyle/>
              <a:p>
                <a:endParaRPr lang="fr-FR" sz="1200" dirty="0"/>
              </a:p>
            </p:txBody>
          </p:sp>
          <p:sp>
            <p:nvSpPr>
              <p:cNvPr id="10" name="ZoneTexte 9"/>
              <p:cNvSpPr txBox="1"/>
              <p:nvPr/>
            </p:nvSpPr>
            <p:spPr>
              <a:xfrm>
                <a:off x="7106240" y="1491764"/>
                <a:ext cx="216024" cy="215444"/>
              </a:xfrm>
              <a:prstGeom prst="rect">
                <a:avLst/>
              </a:prstGeom>
              <a:solidFill>
                <a:schemeClr val="bg1">
                  <a:lumMod val="85000"/>
                </a:schemeClr>
              </a:solidFill>
            </p:spPr>
            <p:txBody>
              <a:bodyPr wrap="square" lIns="0" tIns="0" rIns="0" bIns="0" rtlCol="0">
                <a:spAutoFit/>
              </a:bodyPr>
              <a:lstStyle/>
              <a:p>
                <a:pPr algn="ctr"/>
                <a:endParaRPr lang="fr-FR" sz="1400" dirty="0"/>
              </a:p>
            </p:txBody>
          </p:sp>
        </p:grpSp>
        <p:cxnSp>
          <p:nvCxnSpPr>
            <p:cNvPr id="12" name="Connecteur droit avec flèche 11"/>
            <p:cNvCxnSpPr/>
            <p:nvPr/>
          </p:nvCxnSpPr>
          <p:spPr>
            <a:xfrm flipV="1">
              <a:off x="7700011" y="513112"/>
              <a:ext cx="0" cy="223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659500" y="548680"/>
              <a:ext cx="296876" cy="307777"/>
            </a:xfrm>
            <a:prstGeom prst="rect">
              <a:avLst/>
            </a:prstGeom>
            <a:noFill/>
          </p:spPr>
          <p:txBody>
            <a:bodyPr wrap="none" rtlCol="0">
              <a:spAutoFit/>
            </a:bodyPr>
            <a:lstStyle/>
            <a:p>
              <a:r>
                <a:rPr lang="fr-FR" sz="1400" dirty="0" smtClean="0"/>
                <a:t>H</a:t>
              </a:r>
              <a:endParaRPr lang="fr-FR" sz="1400" dirty="0"/>
            </a:p>
          </p:txBody>
        </p:sp>
      </p:grpSp>
      <p:graphicFrame>
        <p:nvGraphicFramePr>
          <p:cNvPr id="1858564" name="Object 4"/>
          <p:cNvGraphicFramePr>
            <a:graphicFrameLocks noChangeAspect="1"/>
          </p:cNvGraphicFramePr>
          <p:nvPr/>
        </p:nvGraphicFramePr>
        <p:xfrm>
          <a:off x="683568" y="2636912"/>
          <a:ext cx="5616575" cy="1825625"/>
        </p:xfrm>
        <a:graphic>
          <a:graphicData uri="http://schemas.openxmlformats.org/presentationml/2006/ole">
            <mc:AlternateContent xmlns:mc="http://schemas.openxmlformats.org/markup-compatibility/2006">
              <mc:Choice xmlns:v="urn:schemas-microsoft-com:vml" Requires="v">
                <p:oleObj spid="_x0000_s754694" name="Équation" r:id="rId4" imgW="3365280" imgH="1168200" progId="Equation.3">
                  <p:embed/>
                </p:oleObj>
              </mc:Choice>
              <mc:Fallback>
                <p:oleObj name="Équation" r:id="rId4" imgW="3365280" imgH="1168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636912"/>
                        <a:ext cx="5616575" cy="182562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1858565" name="Object 5"/>
          <p:cNvGraphicFramePr>
            <a:graphicFrameLocks noChangeAspect="1"/>
          </p:cNvGraphicFramePr>
          <p:nvPr/>
        </p:nvGraphicFramePr>
        <p:xfrm>
          <a:off x="695325" y="4652963"/>
          <a:ext cx="7546975" cy="1687512"/>
        </p:xfrm>
        <a:graphic>
          <a:graphicData uri="http://schemas.openxmlformats.org/presentationml/2006/ole">
            <mc:AlternateContent xmlns:mc="http://schemas.openxmlformats.org/markup-compatibility/2006">
              <mc:Choice xmlns:v="urn:schemas-microsoft-com:vml" Requires="v">
                <p:oleObj spid="_x0000_s754695" name="Équation" r:id="rId6" imgW="4457520" imgH="1015920" progId="Equation.3">
                  <p:embed/>
                </p:oleObj>
              </mc:Choice>
              <mc:Fallback>
                <p:oleObj name="Équation" r:id="rId6" imgW="4457520" imgH="10159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5" y="4652963"/>
                        <a:ext cx="7546975" cy="16875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858564"/>
                                        </p:tgtEl>
                                        <p:attrNameLst>
                                          <p:attrName>style.visibility</p:attrName>
                                        </p:attrNameLst>
                                      </p:cBhvr>
                                      <p:to>
                                        <p:strVal val="visible"/>
                                      </p:to>
                                    </p:set>
                                    <p:anim calcmode="lin" valueType="num">
                                      <p:cBhvr additive="base">
                                        <p:cTn id="7" dur="1000" fill="hold"/>
                                        <p:tgtEl>
                                          <p:spTgt spid="1858564"/>
                                        </p:tgtEl>
                                        <p:attrNameLst>
                                          <p:attrName>ppt_x</p:attrName>
                                        </p:attrNameLst>
                                      </p:cBhvr>
                                      <p:tavLst>
                                        <p:tav tm="0">
                                          <p:val>
                                            <p:strVal val="#ppt_x"/>
                                          </p:val>
                                        </p:tav>
                                        <p:tav tm="100000">
                                          <p:val>
                                            <p:strVal val="#ppt_x"/>
                                          </p:val>
                                        </p:tav>
                                      </p:tavLst>
                                    </p:anim>
                                    <p:anim calcmode="lin" valueType="num">
                                      <p:cBhvr additive="base">
                                        <p:cTn id="8" dur="1000" fill="hold"/>
                                        <p:tgtEl>
                                          <p:spTgt spid="18585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858565"/>
                                        </p:tgtEl>
                                        <p:attrNameLst>
                                          <p:attrName>style.visibility</p:attrName>
                                        </p:attrNameLst>
                                      </p:cBhvr>
                                      <p:to>
                                        <p:strVal val="visible"/>
                                      </p:to>
                                    </p:set>
                                    <p:anim calcmode="lin" valueType="num">
                                      <p:cBhvr additive="base">
                                        <p:cTn id="13" dur="1000" fill="hold"/>
                                        <p:tgtEl>
                                          <p:spTgt spid="1858565"/>
                                        </p:tgtEl>
                                        <p:attrNameLst>
                                          <p:attrName>ppt_x</p:attrName>
                                        </p:attrNameLst>
                                      </p:cBhvr>
                                      <p:tavLst>
                                        <p:tav tm="0">
                                          <p:val>
                                            <p:strVal val="#ppt_x"/>
                                          </p:val>
                                        </p:tav>
                                        <p:tav tm="100000">
                                          <p:val>
                                            <p:strVal val="#ppt_x"/>
                                          </p:val>
                                        </p:tav>
                                      </p:tavLst>
                                    </p:anim>
                                    <p:anim calcmode="lin" valueType="num">
                                      <p:cBhvr additive="base">
                                        <p:cTn id="14" dur="1000" fill="hold"/>
                                        <p:tgtEl>
                                          <p:spTgt spid="1858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67544" y="705470"/>
            <a:ext cx="4176464" cy="1477328"/>
          </a:xfrm>
          <a:prstGeom prst="rect">
            <a:avLst/>
          </a:prstGeom>
          <a:noFill/>
        </p:spPr>
        <p:txBody>
          <a:bodyPr wrap="square" rtlCol="0">
            <a:spAutoFit/>
          </a:bodyPr>
          <a:lstStyle/>
          <a:p>
            <a:r>
              <a:rPr lang="fr-FR" dirty="0" smtClean="0"/>
              <a:t>On considère un siphon de diamètre= 2 cm. En négligeant les pertes de charge dans le siphon, calculer les pressions relatives aux points 2 et 3 et la vitesse  au point 2 ?</a:t>
            </a: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4644008" y="116632"/>
            <a:ext cx="3364235" cy="2295525"/>
          </a:xfrm>
          <a:prstGeom prst="rect">
            <a:avLst/>
          </a:prstGeom>
          <a:noFill/>
          <a:ln w="9525">
            <a:noFill/>
            <a:miter lim="800000"/>
            <a:headEnd/>
            <a:tailEnd/>
          </a:ln>
        </p:spPr>
      </p:pic>
      <p:graphicFrame>
        <p:nvGraphicFramePr>
          <p:cNvPr id="13314" name="Object 13"/>
          <p:cNvGraphicFramePr>
            <a:graphicFrameLocks noChangeAspect="1"/>
          </p:cNvGraphicFramePr>
          <p:nvPr/>
        </p:nvGraphicFramePr>
        <p:xfrm>
          <a:off x="829816" y="2132856"/>
          <a:ext cx="3886200" cy="1584176"/>
        </p:xfrm>
        <a:graphic>
          <a:graphicData uri="http://schemas.openxmlformats.org/presentationml/2006/ole">
            <mc:AlternateContent xmlns:mc="http://schemas.openxmlformats.org/markup-compatibility/2006">
              <mc:Choice xmlns:v="urn:schemas-microsoft-com:vml" Requires="v">
                <p:oleObj spid="_x0000_s755720" name="Équation" r:id="rId4" imgW="1955520" imgH="1130040" progId="Equation.3">
                  <p:embed/>
                </p:oleObj>
              </mc:Choice>
              <mc:Fallback>
                <p:oleObj name="Équation" r:id="rId4" imgW="1955520" imgH="113004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816" y="2132856"/>
                        <a:ext cx="3886200" cy="15841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3"/>
          <p:cNvGraphicFramePr>
            <a:graphicFrameLocks noChangeAspect="1"/>
          </p:cNvGraphicFramePr>
          <p:nvPr/>
        </p:nvGraphicFramePr>
        <p:xfrm>
          <a:off x="755576" y="3601318"/>
          <a:ext cx="6889751" cy="1339850"/>
        </p:xfrm>
        <a:graphic>
          <a:graphicData uri="http://schemas.openxmlformats.org/presentationml/2006/ole">
            <mc:AlternateContent xmlns:mc="http://schemas.openxmlformats.org/markup-compatibility/2006">
              <mc:Choice xmlns:v="urn:schemas-microsoft-com:vml" Requires="v">
                <p:oleObj spid="_x0000_s755721" name="Équation" r:id="rId6" imgW="3466800" imgH="914400" progId="Equation.3">
                  <p:embed/>
                </p:oleObj>
              </mc:Choice>
              <mc:Fallback>
                <p:oleObj name="Équation" r:id="rId6" imgW="3466800" imgH="914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601318"/>
                        <a:ext cx="6889751" cy="1339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6"/>
          <p:cNvGraphicFramePr>
            <a:graphicFrameLocks noChangeAspect="1"/>
          </p:cNvGraphicFramePr>
          <p:nvPr/>
        </p:nvGraphicFramePr>
        <p:xfrm>
          <a:off x="752847" y="5013176"/>
          <a:ext cx="4467225" cy="1800200"/>
        </p:xfrm>
        <a:graphic>
          <a:graphicData uri="http://schemas.openxmlformats.org/presentationml/2006/ole">
            <mc:AlternateContent xmlns:mc="http://schemas.openxmlformats.org/markup-compatibility/2006">
              <mc:Choice xmlns:v="urn:schemas-microsoft-com:vml" Requires="v">
                <p:oleObj spid="_x0000_s755722" name="Équation" r:id="rId8" imgW="2247840" imgH="1193760" progId="Equation.3">
                  <p:embed/>
                </p:oleObj>
              </mc:Choice>
              <mc:Fallback>
                <p:oleObj name="Équation" r:id="rId8" imgW="2247840" imgH="11937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847" y="5013176"/>
                        <a:ext cx="4467225" cy="18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67544" y="332656"/>
            <a:ext cx="2113079" cy="369332"/>
          </a:xfrm>
          <a:prstGeom prst="rect">
            <a:avLst/>
          </a:prstGeom>
        </p:spPr>
        <p:txBody>
          <a:bodyPr wrap="none">
            <a:spAutoFit/>
          </a:bodyPr>
          <a:lstStyle/>
          <a:p>
            <a:r>
              <a:rPr lang="fr-FR" b="1" i="1" u="sng" dirty="0" smtClean="0">
                <a:solidFill>
                  <a:srgbClr val="002060"/>
                </a:solidFill>
              </a:rPr>
              <a:t>Siphon de vidange : </a:t>
            </a:r>
            <a:endParaRPr lang="fr-FR" dirty="0"/>
          </a:p>
        </p:txBody>
      </p:sp>
      <p:pic>
        <p:nvPicPr>
          <p:cNvPr id="12" name="Picture 2"/>
          <p:cNvPicPr>
            <a:picLocks noChangeAspect="1" noChangeArrowheads="1"/>
          </p:cNvPicPr>
          <p:nvPr/>
        </p:nvPicPr>
        <p:blipFill>
          <a:blip r:embed="rId10" cstate="print"/>
          <a:srcRect/>
          <a:stretch>
            <a:fillRect/>
          </a:stretch>
        </p:blipFill>
        <p:spPr bwMode="auto">
          <a:xfrm>
            <a:off x="6300192" y="1772816"/>
            <a:ext cx="2843808" cy="2304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9" name="Rectangle 5"/>
          <p:cNvSpPr>
            <a:spLocks noChangeArrowheads="1"/>
          </p:cNvSpPr>
          <p:nvPr/>
        </p:nvSpPr>
        <p:spPr bwMode="auto">
          <a:xfrm>
            <a:off x="827584" y="2378516"/>
            <a:ext cx="7749002" cy="878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On devra alors introduire des hypothèses de travail qui permettront de résoudre l’ équation de Navier-Stokes dans le cadre de régimes d'écoulement particuliers.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395536" y="159023"/>
            <a:ext cx="418550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IV- Dynamique des fluides réels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840887" y="796642"/>
            <a:ext cx="2002921" cy="400110"/>
          </a:xfrm>
          <a:prstGeom prst="rect">
            <a:avLst/>
          </a:prstGeom>
          <a:noFill/>
        </p:spPr>
        <p:txBody>
          <a:bodyPr wrap="none" rtlCol="0">
            <a:spAutoFit/>
          </a:bodyPr>
          <a:lstStyle/>
          <a:p>
            <a:r>
              <a:rPr lang="fr-FR" sz="2000" b="1" dirty="0" smtClean="0">
                <a:solidFill>
                  <a:srgbClr val="0066FF"/>
                </a:solidFill>
              </a:rPr>
              <a:t>IV.1- Généralités:</a:t>
            </a:r>
            <a:endParaRPr lang="fr-FR" sz="2000" b="1" dirty="0">
              <a:solidFill>
                <a:srgbClr val="0066FF"/>
              </a:solidFill>
            </a:endParaRPr>
          </a:p>
        </p:txBody>
      </p:sp>
      <p:sp>
        <p:nvSpPr>
          <p:cNvPr id="10" name="Rectangle 9"/>
          <p:cNvSpPr/>
          <p:nvPr/>
        </p:nvSpPr>
        <p:spPr>
          <a:xfrm>
            <a:off x="827584" y="1124744"/>
            <a:ext cx="7992888" cy="1295868"/>
          </a:xfrm>
          <a:prstGeom prst="rect">
            <a:avLst/>
          </a:prstGeom>
        </p:spPr>
        <p:txBody>
          <a:bodyPr wrap="square">
            <a:spAutoFit/>
          </a:bodyPr>
          <a:lstStyle/>
          <a:p>
            <a:pPr algn="just">
              <a:lnSpc>
                <a:spcPct val="150000"/>
              </a:lnSpc>
            </a:pPr>
            <a:r>
              <a:rPr lang="fr-FR" dirty="0" smtClean="0">
                <a:latin typeface="Calibri" pitchFamily="34" charset="0"/>
                <a:ea typeface="Times New Roman" pitchFamily="18" charset="0"/>
                <a:cs typeface="Arial" pitchFamily="34" charset="0"/>
              </a:rPr>
              <a:t>Dans toutes les situations où les forces de frottement jouent un rôle significatif, la viscosité du fluide ne pourra plus être négligée. On passe alors de la notion de « fluide parfait » à celle de « fluide réel ». </a:t>
            </a:r>
            <a:endParaRPr lang="fr-FR" dirty="0"/>
          </a:p>
        </p:txBody>
      </p:sp>
      <p:sp>
        <p:nvSpPr>
          <p:cNvPr id="11" name="ZoneTexte 10"/>
          <p:cNvSpPr txBox="1"/>
          <p:nvPr/>
        </p:nvSpPr>
        <p:spPr>
          <a:xfrm>
            <a:off x="832411" y="3388930"/>
            <a:ext cx="3192669" cy="400110"/>
          </a:xfrm>
          <a:prstGeom prst="rect">
            <a:avLst/>
          </a:prstGeom>
          <a:noFill/>
        </p:spPr>
        <p:txBody>
          <a:bodyPr wrap="none" rtlCol="0">
            <a:spAutoFit/>
          </a:bodyPr>
          <a:lstStyle/>
          <a:p>
            <a:r>
              <a:rPr lang="fr-FR" sz="2000" b="1" dirty="0" smtClean="0">
                <a:solidFill>
                  <a:srgbClr val="0066FF"/>
                </a:solidFill>
              </a:rPr>
              <a:t>IV.2- Régimes d’écoulement:</a:t>
            </a:r>
            <a:endParaRPr lang="fr-FR" sz="2000" b="1" dirty="0">
              <a:solidFill>
                <a:srgbClr val="0066FF"/>
              </a:solidFill>
            </a:endParaRPr>
          </a:p>
        </p:txBody>
      </p:sp>
      <p:sp>
        <p:nvSpPr>
          <p:cNvPr id="13" name="Rectangle 12"/>
          <p:cNvSpPr/>
          <p:nvPr/>
        </p:nvSpPr>
        <p:spPr>
          <a:xfrm>
            <a:off x="827584" y="3933056"/>
            <a:ext cx="8064896" cy="1295868"/>
          </a:xfrm>
          <a:prstGeom prst="rect">
            <a:avLst/>
          </a:prstGeom>
        </p:spPr>
        <p:txBody>
          <a:bodyPr wrap="square">
            <a:spAutoFit/>
          </a:bodyPr>
          <a:lstStyle/>
          <a:p>
            <a:pPr>
              <a:lnSpc>
                <a:spcPct val="150000"/>
              </a:lnSpc>
            </a:pPr>
            <a:r>
              <a:rPr lang="fr-FR" dirty="0" smtClean="0"/>
              <a:t>On peut formaliser la différence entre ces deux régimes d'écoulement en terme de champ de vecteurs vitesse. Ainsi, en un point M de l'écoulement, le vecteur vitesse présente trois composantes qui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20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3284984"/>
            <a:ext cx="8388424" cy="369332"/>
          </a:xfrm>
          <a:prstGeom prst="rect">
            <a:avLst/>
          </a:prstGeom>
        </p:spPr>
        <p:txBody>
          <a:bodyPr wrap="square">
            <a:spAutoFit/>
          </a:bodyPr>
          <a:lstStyle/>
          <a:p>
            <a:pPr>
              <a:buFont typeface="Arial" pitchFamily="34" charset="0"/>
              <a:buChar char="•"/>
            </a:pPr>
            <a:r>
              <a:rPr lang="fr-FR" dirty="0" smtClean="0"/>
              <a:t>Dans un écoulement laminaire  les composantes sont constantes et caractérisées par : </a:t>
            </a:r>
            <a:endParaRPr lang="fr-FR" dirty="0"/>
          </a:p>
        </p:txBody>
      </p:sp>
      <p:sp>
        <p:nvSpPr>
          <p:cNvPr id="7" name="Rectangle 6"/>
          <p:cNvSpPr/>
          <p:nvPr/>
        </p:nvSpPr>
        <p:spPr>
          <a:xfrm>
            <a:off x="683568" y="4077072"/>
            <a:ext cx="6840760" cy="369332"/>
          </a:xfrm>
          <a:prstGeom prst="rect">
            <a:avLst/>
          </a:prstGeom>
        </p:spPr>
        <p:txBody>
          <a:bodyPr wrap="square">
            <a:spAutoFit/>
          </a:bodyPr>
          <a:lstStyle/>
          <a:p>
            <a:pPr>
              <a:buFont typeface="Arial" pitchFamily="34" charset="0"/>
              <a:buChar char="•"/>
            </a:pPr>
            <a:r>
              <a:rPr lang="fr-FR" dirty="0" smtClean="0"/>
              <a:t>Dans un écoulement turbulent les composantes dépendent du temps :</a:t>
            </a:r>
            <a:endParaRPr lang="fr-FR" dirty="0"/>
          </a:p>
        </p:txBody>
      </p:sp>
      <p:graphicFrame>
        <p:nvGraphicFramePr>
          <p:cNvPr id="8" name="Object 2"/>
          <p:cNvGraphicFramePr>
            <a:graphicFrameLocks noChangeAspect="1"/>
          </p:cNvGraphicFramePr>
          <p:nvPr/>
        </p:nvGraphicFramePr>
        <p:xfrm>
          <a:off x="1115616" y="3500438"/>
          <a:ext cx="6869113" cy="565150"/>
        </p:xfrm>
        <a:graphic>
          <a:graphicData uri="http://schemas.openxmlformats.org/presentationml/2006/ole">
            <mc:AlternateContent xmlns:mc="http://schemas.openxmlformats.org/markup-compatibility/2006">
              <mc:Choice xmlns:v="urn:schemas-microsoft-com:vml" Requires="v">
                <p:oleObj spid="_x0000_s759813" name="Équation" r:id="rId3" imgW="1892160" imgH="190440" progId="Equation.3">
                  <p:embed/>
                </p:oleObj>
              </mc:Choice>
              <mc:Fallback>
                <p:oleObj name="Équation" r:id="rId3" imgW="1892160" imgH="1904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500438"/>
                        <a:ext cx="6869113"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1072704" y="4437112"/>
          <a:ext cx="3643312" cy="452437"/>
        </p:xfrm>
        <a:graphic>
          <a:graphicData uri="http://schemas.openxmlformats.org/presentationml/2006/ole">
            <mc:AlternateContent xmlns:mc="http://schemas.openxmlformats.org/markup-compatibility/2006">
              <mc:Choice xmlns:v="urn:schemas-microsoft-com:vml" Requires="v">
                <p:oleObj spid="_x0000_s759814" name="Équation" r:id="rId5" imgW="1002960" imgH="152280" progId="Equation.3">
                  <p:embed/>
                </p:oleObj>
              </mc:Choice>
              <mc:Fallback>
                <p:oleObj name="Équation" r:id="rId5" imgW="1002960" imgH="1522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704" y="4437112"/>
                        <a:ext cx="3643312" cy="452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59812" name="Picture 4"/>
          <p:cNvPicPr>
            <a:picLocks noChangeAspect="1" noChangeArrowheads="1"/>
          </p:cNvPicPr>
          <p:nvPr/>
        </p:nvPicPr>
        <p:blipFill>
          <a:blip r:embed="rId7" cstate="print"/>
          <a:srcRect/>
          <a:stretch>
            <a:fillRect/>
          </a:stretch>
        </p:blipFill>
        <p:spPr bwMode="auto">
          <a:xfrm>
            <a:off x="1043608" y="188640"/>
            <a:ext cx="6192688" cy="2924175"/>
          </a:xfrm>
          <a:prstGeom prst="rect">
            <a:avLst/>
          </a:prstGeom>
          <a:noFill/>
          <a:ln w="9525">
            <a:noFill/>
            <a:miter lim="800000"/>
            <a:headEnd/>
            <a:tailEnd/>
          </a:ln>
        </p:spPr>
      </p:pic>
      <p:sp>
        <p:nvSpPr>
          <p:cNvPr id="10" name="ZoneTexte 9"/>
          <p:cNvSpPr txBox="1"/>
          <p:nvPr/>
        </p:nvSpPr>
        <p:spPr>
          <a:xfrm>
            <a:off x="755576" y="4941168"/>
            <a:ext cx="8316416" cy="880369"/>
          </a:xfrm>
          <a:prstGeom prst="rect">
            <a:avLst/>
          </a:prstGeom>
          <a:noFill/>
        </p:spPr>
        <p:txBody>
          <a:bodyPr wrap="square" rtlCol="0">
            <a:spAutoFit/>
          </a:bodyPr>
          <a:lstStyle/>
          <a:p>
            <a:pPr>
              <a:lnSpc>
                <a:spcPct val="150000"/>
              </a:lnSpc>
              <a:buFont typeface="Wingdings" pitchFamily="2" charset="2"/>
              <a:buChar char="Ø"/>
            </a:pPr>
            <a:r>
              <a:rPr lang="fr-FR" dirty="0" smtClean="0">
                <a:solidFill>
                  <a:srgbClr val="0066FF"/>
                </a:solidFill>
              </a:rPr>
              <a:t>En régime laminaire </a:t>
            </a:r>
            <a:r>
              <a:rPr lang="fr-FR" dirty="0" smtClean="0"/>
              <a:t>, on pourra </a:t>
            </a:r>
            <a:r>
              <a:rPr lang="fr-FR" b="1" i="1" dirty="0" smtClean="0">
                <a:solidFill>
                  <a:srgbClr val="FF0000"/>
                </a:solidFill>
              </a:rPr>
              <a:t>généraliser l’équation de Bernoulli </a:t>
            </a:r>
            <a:r>
              <a:rPr lang="fr-FR" dirty="0" smtClean="0"/>
              <a:t>en introduisant la notion de pertes de charge dues à la viscosité.</a:t>
            </a:r>
            <a:endParaRPr lang="fr-FR" dirty="0"/>
          </a:p>
        </p:txBody>
      </p:sp>
      <p:sp>
        <p:nvSpPr>
          <p:cNvPr id="11" name="ZoneTexte 10"/>
          <p:cNvSpPr txBox="1"/>
          <p:nvPr/>
        </p:nvSpPr>
        <p:spPr>
          <a:xfrm>
            <a:off x="755576" y="5860999"/>
            <a:ext cx="7848872" cy="880369"/>
          </a:xfrm>
          <a:prstGeom prst="rect">
            <a:avLst/>
          </a:prstGeom>
          <a:noFill/>
        </p:spPr>
        <p:txBody>
          <a:bodyPr wrap="square" rtlCol="0">
            <a:spAutoFit/>
          </a:bodyPr>
          <a:lstStyle/>
          <a:p>
            <a:pPr>
              <a:lnSpc>
                <a:spcPct val="150000"/>
              </a:lnSpc>
              <a:buFont typeface="Wingdings" pitchFamily="2" charset="2"/>
              <a:buChar char="Ø"/>
            </a:pPr>
            <a:r>
              <a:rPr lang="fr-FR" dirty="0" smtClean="0">
                <a:solidFill>
                  <a:srgbClr val="0066FF"/>
                </a:solidFill>
              </a:rPr>
              <a:t>En régime turbulent </a:t>
            </a:r>
            <a:r>
              <a:rPr lang="fr-FR" dirty="0" smtClean="0"/>
              <a:t>, on devra utiliser des relations empiriques généralement </a:t>
            </a:r>
            <a:r>
              <a:rPr lang="fr-FR" b="1" i="1" dirty="0" smtClean="0">
                <a:solidFill>
                  <a:srgbClr val="FF0000"/>
                </a:solidFill>
              </a:rPr>
              <a:t>déterminés expérimentalement</a:t>
            </a:r>
            <a:endParaRPr lang="fr-FR"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2000"/>
                                        <p:tgtEl>
                                          <p:spTgt spid="10"/>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res-nlp.univ-lemans.fr/NLP_C_M02_G02/res/fig_25.png"/>
          <p:cNvPicPr/>
          <p:nvPr/>
        </p:nvPicPr>
        <p:blipFill>
          <a:blip r:embed="rId2" cstate="print"/>
          <a:srcRect/>
          <a:stretch>
            <a:fillRect/>
          </a:stretch>
        </p:blipFill>
        <p:spPr bwMode="auto">
          <a:xfrm>
            <a:off x="1763688" y="1124744"/>
            <a:ext cx="5850255" cy="2952328"/>
          </a:xfrm>
          <a:prstGeom prst="rect">
            <a:avLst/>
          </a:prstGeom>
          <a:noFill/>
          <a:ln w="9525">
            <a:noFill/>
            <a:miter lim="800000"/>
            <a:headEnd/>
            <a:tailEnd/>
          </a:ln>
        </p:spPr>
      </p:pic>
      <p:sp>
        <p:nvSpPr>
          <p:cNvPr id="5" name="Rectangle 4"/>
          <p:cNvSpPr/>
          <p:nvPr/>
        </p:nvSpPr>
        <p:spPr>
          <a:xfrm>
            <a:off x="791072" y="5102010"/>
            <a:ext cx="7885384" cy="1754326"/>
          </a:xfrm>
          <a:prstGeom prst="rect">
            <a:avLst/>
          </a:prstGeom>
        </p:spPr>
        <p:txBody>
          <a:bodyPr wrap="square">
            <a:spAutoFit/>
          </a:bodyPr>
          <a:lstStyle/>
          <a:p>
            <a:pPr algn="just">
              <a:lnSpc>
                <a:spcPct val="150000"/>
              </a:lnSpc>
            </a:pPr>
            <a:r>
              <a:rPr lang="fr-FR" dirty="0" smtClean="0"/>
              <a:t>L'expérience montre qu'avec l'augmentation du débit, le filet coloré passe d'un état régulier et rectiligne </a:t>
            </a:r>
            <a:r>
              <a:rPr lang="fr-FR" i="1" dirty="0" smtClean="0"/>
              <a:t>(</a:t>
            </a:r>
            <a:r>
              <a:rPr lang="fr-FR" b="1" i="1" dirty="0" smtClean="0">
                <a:solidFill>
                  <a:srgbClr val="0066FF"/>
                </a:solidFill>
              </a:rPr>
              <a:t>le régime laminaire</a:t>
            </a:r>
            <a:r>
              <a:rPr lang="fr-FR" dirty="0" smtClean="0"/>
              <a:t>) à une forme chaotique et instable    (</a:t>
            </a:r>
            <a:r>
              <a:rPr lang="fr-FR" b="1" i="1" dirty="0" smtClean="0">
                <a:solidFill>
                  <a:srgbClr val="FF0000"/>
                </a:solidFill>
              </a:rPr>
              <a:t>le régime turbulent</a:t>
            </a:r>
            <a:r>
              <a:rPr lang="fr-FR" dirty="0" smtClean="0"/>
              <a:t>), en passant par un état intermédiaire présentant des oscillations (</a:t>
            </a:r>
            <a:r>
              <a:rPr lang="fr-FR" dirty="0" smtClean="0">
                <a:solidFill>
                  <a:srgbClr val="FF00FF"/>
                </a:solidFill>
              </a:rPr>
              <a:t>le régime transitoire</a:t>
            </a:r>
            <a:r>
              <a:rPr lang="fr-FR" dirty="0" smtClean="0"/>
              <a:t>)</a:t>
            </a:r>
            <a:endParaRPr lang="fr-FR" dirty="0"/>
          </a:p>
        </p:txBody>
      </p:sp>
      <p:sp>
        <p:nvSpPr>
          <p:cNvPr id="6" name="ZoneTexte 5"/>
          <p:cNvSpPr txBox="1"/>
          <p:nvPr/>
        </p:nvSpPr>
        <p:spPr>
          <a:xfrm>
            <a:off x="683568" y="260648"/>
            <a:ext cx="4994316" cy="369332"/>
          </a:xfrm>
          <a:prstGeom prst="rect">
            <a:avLst/>
          </a:prstGeom>
          <a:noFill/>
        </p:spPr>
        <p:txBody>
          <a:bodyPr wrap="none" rtlCol="0">
            <a:spAutoFit/>
          </a:bodyPr>
          <a:lstStyle/>
          <a:p>
            <a:r>
              <a:rPr lang="fr-FR" dirty="0" smtClean="0"/>
              <a:t>Comment caractériser le régime d’un écoulement ?</a:t>
            </a:r>
            <a:endParaRPr lang="fr-FR" dirty="0"/>
          </a:p>
        </p:txBody>
      </p:sp>
      <p:sp>
        <p:nvSpPr>
          <p:cNvPr id="7" name="Virage 6"/>
          <p:cNvSpPr/>
          <p:nvPr/>
        </p:nvSpPr>
        <p:spPr>
          <a:xfrm flipV="1">
            <a:off x="827584" y="692696"/>
            <a:ext cx="453776" cy="436632"/>
          </a:xfrm>
          <a:prstGeom prst="ben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331640" y="836712"/>
            <a:ext cx="4084836" cy="369332"/>
          </a:xfrm>
          <a:prstGeom prst="rect">
            <a:avLst/>
          </a:prstGeom>
          <a:noFill/>
        </p:spPr>
        <p:txBody>
          <a:bodyPr wrap="none" rtlCol="0">
            <a:spAutoFit/>
          </a:bodyPr>
          <a:lstStyle/>
          <a:p>
            <a:r>
              <a:rPr lang="fr-FR" dirty="0" smtClean="0"/>
              <a:t>C’est le résultat des travaux d’O. Reynolds</a:t>
            </a:r>
            <a:endParaRPr lang="fr-FR" dirty="0"/>
          </a:p>
        </p:txBody>
      </p:sp>
      <p:sp>
        <p:nvSpPr>
          <p:cNvPr id="9" name="ZoneTexte 8"/>
          <p:cNvSpPr txBox="1"/>
          <p:nvPr/>
        </p:nvSpPr>
        <p:spPr>
          <a:xfrm>
            <a:off x="827584" y="4149080"/>
            <a:ext cx="7776864" cy="923330"/>
          </a:xfrm>
          <a:prstGeom prst="rect">
            <a:avLst/>
          </a:prstGeom>
          <a:noFill/>
        </p:spPr>
        <p:txBody>
          <a:bodyPr wrap="square" rtlCol="0">
            <a:spAutoFit/>
          </a:bodyPr>
          <a:lstStyle/>
          <a:p>
            <a:pPr algn="just">
              <a:lnSpc>
                <a:spcPct val="150000"/>
              </a:lnSpc>
            </a:pPr>
            <a:r>
              <a:rPr lang="fr-FR" dirty="0" smtClean="0"/>
              <a:t>Il s’agissait d’une étude systématique du régime d’écoulement en fonction des différents paramètres: Q, </a:t>
            </a:r>
            <a:r>
              <a:rPr lang="fr-FR" dirty="0" smtClean="0">
                <a:sym typeface="Symbol"/>
              </a:rPr>
              <a:t>, géométrie de la conduite.etc</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20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6" name="Rectangle 8"/>
          <p:cNvSpPr>
            <a:spLocks noChangeArrowheads="1"/>
          </p:cNvSpPr>
          <p:nvPr/>
        </p:nvSpPr>
        <p:spPr bwMode="auto">
          <a:xfrm>
            <a:off x="251520" y="74255"/>
            <a:ext cx="84249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lnSpc>
                <a:spcPct val="150000"/>
              </a:lnSpc>
              <a:spcBef>
                <a:spcPct val="0"/>
              </a:spcBef>
              <a:spcAft>
                <a:spcPct val="0"/>
              </a:spcAf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Les  travaux de </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Reynolds</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ont permis de montrer que la transition du régime laminaire au régime turbulent </a:t>
            </a:r>
            <a:r>
              <a:rPr kumimoji="0" lang="fr-FR"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n'est pas seulement conditionnée par le débit Q mais dépend aussi de:</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lvl="2" fontAlgn="base">
              <a:lnSpc>
                <a:spcPct val="150000"/>
              </a:lnSpc>
              <a:spcBef>
                <a:spcPct val="0"/>
              </a:spcBef>
              <a:spcAft>
                <a:spcPct val="0"/>
              </a:spcAft>
              <a:buFont typeface="Wingdings" pitchFamily="2" charset="2"/>
              <a:buChar char="ü"/>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la vitesse moyenne</a:t>
            </a:r>
            <a:r>
              <a:rPr kumimoji="0" lang="fr-FR" b="0" i="0" u="none" strike="noStrike" cap="none" normalizeH="0" dirty="0" smtClean="0">
                <a:ln>
                  <a:noFill/>
                </a:ln>
                <a:solidFill>
                  <a:schemeClr val="tx1"/>
                </a:solidFill>
                <a:effectLst/>
                <a:latin typeface="Calibri" pitchFamily="34" charset="0"/>
                <a:ea typeface="Times New Roman" pitchFamily="18" charset="0"/>
                <a:cs typeface="Arial" pitchFamily="34" charset="0"/>
              </a:rPr>
              <a:t> de l’écoulement V;</a:t>
            </a:r>
          </a:p>
          <a:p>
            <a:pPr lvl="2" fontAlgn="base">
              <a:lnSpc>
                <a:spcPct val="150000"/>
              </a:lnSpc>
              <a:spcBef>
                <a:spcPct val="0"/>
              </a:spcBef>
              <a:spcAft>
                <a:spcPct val="0"/>
              </a:spcAft>
              <a:buFont typeface="Wingdings" pitchFamily="2" charset="2"/>
              <a:buChar char="ü"/>
            </a:pPr>
            <a:r>
              <a:rPr lang="fr-FR" dirty="0" smtClean="0">
                <a:latin typeface="Calibri" pitchFamily="34" charset="0"/>
                <a:ea typeface="Times New Roman" pitchFamily="18" charset="0"/>
                <a:cs typeface="Arial" pitchFamily="34" charset="0"/>
              </a:rPr>
              <a:t> le</a:t>
            </a:r>
            <a:r>
              <a:rPr kumimoji="0" lang="fr-FR" b="0" i="0" u="none" strike="noStrike" cap="none" normalizeH="0" dirty="0" smtClean="0">
                <a:ln>
                  <a:noFill/>
                </a:ln>
                <a:solidFill>
                  <a:schemeClr val="tx1"/>
                </a:solidFill>
                <a:effectLst/>
                <a:latin typeface="Calibri" pitchFamily="34" charset="0"/>
                <a:ea typeface="Times New Roman" pitchFamily="18" charset="0"/>
                <a:cs typeface="Arial" pitchFamily="34" charset="0"/>
              </a:rPr>
              <a:t> diamètre de la conduite D;</a:t>
            </a:r>
          </a:p>
          <a:p>
            <a:pPr lvl="2" fontAlgn="base">
              <a:lnSpc>
                <a:spcPct val="150000"/>
              </a:lnSpc>
              <a:spcBef>
                <a:spcPct val="0"/>
              </a:spcBef>
              <a:spcAft>
                <a:spcPct val="0"/>
              </a:spcAft>
              <a:buFont typeface="Wingdings" pitchFamily="2" charset="2"/>
              <a:buChar char="ü"/>
            </a:pPr>
            <a:r>
              <a:rPr lang="fr-FR" dirty="0" smtClean="0"/>
              <a:t> des propriétés intrinsèques du fluide</a:t>
            </a:r>
            <a:r>
              <a:rPr kumimoji="0" lang="fr-FR" b="0" i="0" u="none" strike="noStrike" cap="none" normalizeH="0" dirty="0" smtClean="0">
                <a:ln>
                  <a:noFill/>
                </a:ln>
                <a:solidFill>
                  <a:schemeClr val="tx1"/>
                </a:solidFill>
                <a:effectLst/>
                <a:latin typeface="Calibri" pitchFamily="34" charset="0"/>
                <a:ea typeface="Times New Roman" pitchFamily="18" charset="0"/>
                <a:cs typeface="Arial" pitchFamily="34" charset="0"/>
              </a:rPr>
              <a:t>   (masse volumique </a:t>
            </a:r>
            <a:r>
              <a:rPr kumimoji="0" lang="fr-FR" b="0" i="0" u="none" strike="noStrike" cap="none" normalizeH="0" dirty="0" smtClean="0">
                <a:ln>
                  <a:noFill/>
                </a:ln>
                <a:solidFill>
                  <a:schemeClr val="tx1"/>
                </a:solidFill>
                <a:effectLst/>
                <a:latin typeface="Calibri" pitchFamily="34" charset="0"/>
                <a:ea typeface="Times New Roman" pitchFamily="18" charset="0"/>
                <a:cs typeface="Arial" pitchFamily="34" charset="0"/>
                <a:sym typeface="Symbol"/>
              </a:rPr>
              <a:t>  et viscosité  ) </a:t>
            </a:r>
          </a:p>
        </p:txBody>
      </p:sp>
      <p:graphicFrame>
        <p:nvGraphicFramePr>
          <p:cNvPr id="293901" name="Object 13"/>
          <p:cNvGraphicFramePr>
            <a:graphicFrameLocks noChangeAspect="1"/>
          </p:cNvGraphicFramePr>
          <p:nvPr/>
        </p:nvGraphicFramePr>
        <p:xfrm>
          <a:off x="4587424" y="2737496"/>
          <a:ext cx="1656184" cy="792088"/>
        </p:xfrm>
        <a:graphic>
          <a:graphicData uri="http://schemas.openxmlformats.org/presentationml/2006/ole">
            <mc:AlternateContent xmlns:mc="http://schemas.openxmlformats.org/markup-compatibility/2006">
              <mc:Choice xmlns:v="urn:schemas-microsoft-com:vml" Requires="v">
                <p:oleObj spid="_x0000_s293903" name="Équation" r:id="rId3" imgW="469800" imgH="279360" progId="Equation.3">
                  <p:embed/>
                </p:oleObj>
              </mc:Choice>
              <mc:Fallback>
                <p:oleObj name="Équation" r:id="rId3" imgW="469800" imgH="27936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424" y="2737496"/>
                        <a:ext cx="1656184" cy="79208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1845932" y="2915652"/>
            <a:ext cx="2654060" cy="369332"/>
          </a:xfrm>
          <a:prstGeom prst="rect">
            <a:avLst/>
          </a:prstGeom>
          <a:noFill/>
        </p:spPr>
        <p:txBody>
          <a:bodyPr wrap="none" rtlCol="0">
            <a:spAutoFit/>
          </a:bodyPr>
          <a:lstStyle/>
          <a:p>
            <a:r>
              <a:rPr lang="fr-FR" b="1" i="1" dirty="0" smtClean="0">
                <a:solidFill>
                  <a:srgbClr val="00B050"/>
                </a:solidFill>
              </a:rPr>
              <a:t>Nombre de Reynolds  (</a:t>
            </a:r>
            <a:r>
              <a:rPr lang="fr-FR" b="1" i="1" dirty="0" err="1" smtClean="0">
                <a:solidFill>
                  <a:srgbClr val="00B050"/>
                </a:solidFill>
              </a:rPr>
              <a:t>Re</a:t>
            </a:r>
            <a:r>
              <a:rPr lang="fr-FR" b="1" i="1" dirty="0" smtClean="0">
                <a:solidFill>
                  <a:srgbClr val="00B050"/>
                </a:solidFill>
              </a:rPr>
              <a:t>)</a:t>
            </a:r>
            <a:endParaRPr lang="fr-FR" b="1" i="1" dirty="0">
              <a:solidFill>
                <a:srgbClr val="00B050"/>
              </a:solidFill>
            </a:endParaRPr>
          </a:p>
        </p:txBody>
      </p:sp>
      <p:grpSp>
        <p:nvGrpSpPr>
          <p:cNvPr id="18" name="Groupe 17"/>
          <p:cNvGrpSpPr/>
          <p:nvPr/>
        </p:nvGrpSpPr>
        <p:grpSpPr>
          <a:xfrm>
            <a:off x="755576" y="5117122"/>
            <a:ext cx="8208912" cy="1624246"/>
            <a:chOff x="755576" y="5117122"/>
            <a:chExt cx="8208912" cy="1624246"/>
          </a:xfrm>
        </p:grpSpPr>
        <p:sp>
          <p:nvSpPr>
            <p:cNvPr id="11" name="ZoneTexte 10"/>
            <p:cNvSpPr txBox="1"/>
            <p:nvPr/>
          </p:nvSpPr>
          <p:spPr>
            <a:xfrm>
              <a:off x="755576" y="5117122"/>
              <a:ext cx="2550122" cy="400110"/>
            </a:xfrm>
            <a:prstGeom prst="rect">
              <a:avLst/>
            </a:prstGeom>
            <a:noFill/>
          </p:spPr>
          <p:txBody>
            <a:bodyPr wrap="none" rtlCol="0">
              <a:spAutoFit/>
            </a:bodyPr>
            <a:lstStyle/>
            <a:p>
              <a:r>
                <a:rPr lang="fr-FR" sz="2000" b="1" dirty="0" smtClean="0">
                  <a:solidFill>
                    <a:srgbClr val="0066FF"/>
                  </a:solidFill>
                </a:rPr>
                <a:t>IV.3- Pertes de charge:</a:t>
              </a:r>
              <a:endParaRPr lang="fr-FR" sz="2000" b="1" dirty="0">
                <a:solidFill>
                  <a:srgbClr val="0066FF"/>
                </a:solidFill>
              </a:endParaRPr>
            </a:p>
          </p:txBody>
        </p:sp>
        <p:sp>
          <p:nvSpPr>
            <p:cNvPr id="12" name="Rectangle 11"/>
            <p:cNvSpPr/>
            <p:nvPr/>
          </p:nvSpPr>
          <p:spPr>
            <a:xfrm>
              <a:off x="971600" y="5445500"/>
              <a:ext cx="7992888" cy="1295868"/>
            </a:xfrm>
            <a:prstGeom prst="rect">
              <a:avLst/>
            </a:prstGeom>
          </p:spPr>
          <p:txBody>
            <a:bodyPr wrap="square">
              <a:spAutoFit/>
            </a:bodyPr>
            <a:lstStyle/>
            <a:p>
              <a:pPr>
                <a:lnSpc>
                  <a:spcPct val="150000"/>
                </a:lnSpc>
              </a:pPr>
              <a:r>
                <a:rPr lang="fr-FR" dirty="0" smtClean="0">
                  <a:latin typeface="Calibri" pitchFamily="34" charset="0"/>
                  <a:ea typeface="Times New Roman" pitchFamily="18" charset="0"/>
                  <a:cs typeface="Arial" pitchFamily="34" charset="0"/>
                </a:rPr>
                <a:t>Pour rendre compte de la dissipation d'énergie due aux frottements visqueux, ces pertes de charges prendront place dans la formulation d'une </a:t>
              </a:r>
              <a:r>
                <a:rPr lang="fr-FR" b="1" dirty="0" smtClean="0">
                  <a:latin typeface="Calibri" pitchFamily="34" charset="0"/>
                  <a:ea typeface="Times New Roman" pitchFamily="18" charset="0"/>
                  <a:cs typeface="Arial" pitchFamily="34" charset="0"/>
                </a:rPr>
                <a:t>équation de</a:t>
              </a:r>
              <a:r>
                <a:rPr lang="fr-FR" dirty="0" smtClean="0">
                  <a:latin typeface="Calibri" pitchFamily="34" charset="0"/>
                  <a:ea typeface="Times New Roman" pitchFamily="18" charset="0"/>
                  <a:cs typeface="Arial" pitchFamily="34" charset="0"/>
                </a:rPr>
                <a:t> </a:t>
              </a:r>
              <a:r>
                <a:rPr lang="fr-FR" b="1" i="1" dirty="0" smtClean="0">
                  <a:latin typeface="Calibri" pitchFamily="34" charset="0"/>
                  <a:ea typeface="Times New Roman" pitchFamily="18" charset="0"/>
                  <a:cs typeface="Arial" pitchFamily="34" charset="0"/>
                </a:rPr>
                <a:t>Bernoulli</a:t>
              </a:r>
              <a:r>
                <a:rPr lang="fr-FR" dirty="0" smtClean="0">
                  <a:latin typeface="Calibri" pitchFamily="34" charset="0"/>
                  <a:ea typeface="Times New Roman" pitchFamily="18" charset="0"/>
                  <a:cs typeface="Arial" pitchFamily="34" charset="0"/>
                </a:rPr>
                <a:t> </a:t>
              </a:r>
              <a:r>
                <a:rPr lang="fr-FR" b="1" dirty="0" smtClean="0">
                  <a:latin typeface="Calibri" pitchFamily="34" charset="0"/>
                  <a:ea typeface="Times New Roman" pitchFamily="18" charset="0"/>
                  <a:cs typeface="Arial" pitchFamily="34" charset="0"/>
                </a:rPr>
                <a:t>généralisée</a:t>
              </a:r>
              <a:r>
                <a:rPr lang="fr-FR" dirty="0" smtClean="0">
                  <a:latin typeface="Calibri" pitchFamily="34" charset="0"/>
                  <a:ea typeface="Times New Roman" pitchFamily="18" charset="0"/>
                  <a:cs typeface="Arial" pitchFamily="34" charset="0"/>
                </a:rPr>
                <a:t>. </a:t>
              </a:r>
              <a:endParaRPr lang="fr-FR" dirty="0"/>
            </a:p>
          </p:txBody>
        </p:sp>
      </p:grpSp>
      <p:grpSp>
        <p:nvGrpSpPr>
          <p:cNvPr id="8" name="Groupe 7"/>
          <p:cNvGrpSpPr/>
          <p:nvPr/>
        </p:nvGrpSpPr>
        <p:grpSpPr>
          <a:xfrm>
            <a:off x="899592" y="3356992"/>
            <a:ext cx="7248525" cy="1584177"/>
            <a:chOff x="755576" y="4181332"/>
            <a:chExt cx="7248525" cy="1673095"/>
          </a:xfrm>
        </p:grpSpPr>
        <p:pic>
          <p:nvPicPr>
            <p:cNvPr id="13" name="Picture 2"/>
            <p:cNvPicPr>
              <a:picLocks noChangeAspect="1" noChangeArrowheads="1"/>
            </p:cNvPicPr>
            <p:nvPr/>
          </p:nvPicPr>
          <p:blipFill>
            <a:blip r:embed="rId5" cstate="print"/>
            <a:srcRect/>
            <a:stretch>
              <a:fillRect/>
            </a:stretch>
          </p:blipFill>
          <p:spPr bwMode="auto">
            <a:xfrm>
              <a:off x="755576" y="4797152"/>
              <a:ext cx="7248525" cy="1057275"/>
            </a:xfrm>
            <a:prstGeom prst="rect">
              <a:avLst/>
            </a:prstGeom>
            <a:noFill/>
            <a:ln w="9525">
              <a:noFill/>
              <a:miter lim="800000"/>
              <a:headEnd/>
              <a:tailEnd/>
            </a:ln>
          </p:spPr>
        </p:pic>
        <p:sp>
          <p:nvSpPr>
            <p:cNvPr id="14" name="ZoneTexte 13"/>
            <p:cNvSpPr txBox="1"/>
            <p:nvPr/>
          </p:nvSpPr>
          <p:spPr>
            <a:xfrm>
              <a:off x="3131840" y="5543736"/>
              <a:ext cx="583493" cy="276999"/>
            </a:xfrm>
            <a:prstGeom prst="rect">
              <a:avLst/>
            </a:prstGeom>
            <a:noFill/>
          </p:spPr>
          <p:txBody>
            <a:bodyPr wrap="none" lIns="0" tIns="0" rIns="0" bIns="0" rtlCol="0">
              <a:spAutoFit/>
            </a:bodyPr>
            <a:lstStyle/>
            <a:p>
              <a:r>
                <a:rPr lang="fr-FR" b="1" dirty="0" smtClean="0"/>
                <a:t>=2000</a:t>
              </a:r>
              <a:endParaRPr lang="fr-FR" b="1" dirty="0"/>
            </a:p>
          </p:txBody>
        </p:sp>
        <p:sp>
          <p:nvSpPr>
            <p:cNvPr id="15" name="ZoneTexte 14"/>
            <p:cNvSpPr txBox="1"/>
            <p:nvPr/>
          </p:nvSpPr>
          <p:spPr>
            <a:xfrm>
              <a:off x="3851920" y="5373216"/>
              <a:ext cx="468077" cy="276999"/>
            </a:xfrm>
            <a:prstGeom prst="rect">
              <a:avLst/>
            </a:prstGeom>
            <a:noFill/>
          </p:spPr>
          <p:txBody>
            <a:bodyPr wrap="none" lIns="0" tIns="0" rIns="0" bIns="0" rtlCol="0">
              <a:spAutoFit/>
            </a:bodyPr>
            <a:lstStyle/>
            <a:p>
              <a:r>
                <a:rPr lang="fr-FR" b="1" dirty="0" smtClean="0"/>
                <a:t>3000</a:t>
              </a:r>
              <a:endParaRPr lang="fr-FR" b="1" dirty="0"/>
            </a:p>
          </p:txBody>
        </p:sp>
        <p:sp>
          <p:nvSpPr>
            <p:cNvPr id="16" name="ZoneTexte 15"/>
            <p:cNvSpPr txBox="1"/>
            <p:nvPr/>
          </p:nvSpPr>
          <p:spPr>
            <a:xfrm>
              <a:off x="2915816" y="4181332"/>
              <a:ext cx="1296144" cy="492443"/>
            </a:xfrm>
            <a:prstGeom prst="rect">
              <a:avLst/>
            </a:prstGeom>
            <a:noFill/>
          </p:spPr>
          <p:txBody>
            <a:bodyPr wrap="square" lIns="0" tIns="0" rIns="0" bIns="0" rtlCol="0">
              <a:spAutoFit/>
            </a:bodyPr>
            <a:lstStyle/>
            <a:p>
              <a:pPr algn="ctr"/>
              <a:r>
                <a:rPr lang="fr-FR" sz="1600" dirty="0" smtClean="0"/>
                <a:t>Turbulence intermittente</a:t>
              </a:r>
              <a:endParaRPr lang="fr-FR" sz="1600" dirty="0"/>
            </a:p>
          </p:txBody>
        </p:sp>
        <p:sp>
          <p:nvSpPr>
            <p:cNvPr id="17" name="Accolade fermante 16"/>
            <p:cNvSpPr/>
            <p:nvPr/>
          </p:nvSpPr>
          <p:spPr>
            <a:xfrm rot="16200000">
              <a:off x="3383868" y="4185084"/>
              <a:ext cx="288032"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3901"/>
                                        </p:tgtEl>
                                        <p:attrNameLst>
                                          <p:attrName>style.visibility</p:attrName>
                                        </p:attrNameLst>
                                      </p:cBhvr>
                                      <p:to>
                                        <p:strVal val="visible"/>
                                      </p:to>
                                    </p:set>
                                    <p:animEffect transition="in" filter="checkerboard(across)">
                                      <p:cBhvr>
                                        <p:cTn id="7" dur="2000"/>
                                        <p:tgtEl>
                                          <p:spTgt spid="2939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2000"/>
                                        <p:tgtEl>
                                          <p:spTgt spid="9"/>
                                        </p:tgtEl>
                                      </p:cBhvr>
                                    </p:animEffect>
                                  </p:childTnLst>
                                </p:cTn>
                              </p:par>
                            </p:childTnLst>
                          </p:cTn>
                        </p:par>
                        <p:par>
                          <p:cTn id="11" fill="hold">
                            <p:stCondLst>
                              <p:cond delay="2000"/>
                            </p:stCondLst>
                            <p:childTnLst>
                              <p:par>
                                <p:cTn id="12" presetID="18" presetClass="entr" presetSubtype="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3568" y="260648"/>
            <a:ext cx="8136904" cy="2169825"/>
          </a:xfrm>
          <a:prstGeom prst="rect">
            <a:avLst/>
          </a:prstGeom>
        </p:spPr>
        <p:txBody>
          <a:bodyPr wrap="square">
            <a:spAutoFit/>
          </a:bodyPr>
          <a:lstStyle/>
          <a:p>
            <a:pPr algn="just">
              <a:lnSpc>
                <a:spcPct val="150000"/>
              </a:lnSpc>
            </a:pPr>
            <a:r>
              <a:rPr lang="fr-FR" dirty="0" smtClean="0">
                <a:solidFill>
                  <a:srgbClr val="0070C0"/>
                </a:solidFill>
                <a:latin typeface="Calibri" pitchFamily="34" charset="0"/>
                <a:ea typeface="Times New Roman" pitchFamily="18" charset="0"/>
                <a:cs typeface="Arial" pitchFamily="34" charset="0"/>
              </a:rPr>
              <a:t>C'est alors qu'il devient fondamental de faire la distinction entre écoulement laminaire et turbulent puisque les hypothèses liées à l'aspect laminaire vont permettre de formuler de </a:t>
            </a:r>
            <a:r>
              <a:rPr lang="fr-FR" i="1" dirty="0" smtClean="0">
                <a:solidFill>
                  <a:srgbClr val="FF0000"/>
                </a:solidFill>
                <a:latin typeface="Calibri" pitchFamily="34" charset="0"/>
                <a:ea typeface="Times New Roman" pitchFamily="18" charset="0"/>
                <a:cs typeface="Arial" pitchFamily="34" charset="0"/>
              </a:rPr>
              <a:t>manière analytique </a:t>
            </a:r>
            <a:r>
              <a:rPr lang="fr-FR" dirty="0" smtClean="0">
                <a:solidFill>
                  <a:srgbClr val="0070C0"/>
                </a:solidFill>
                <a:latin typeface="Calibri" pitchFamily="34" charset="0"/>
                <a:ea typeface="Times New Roman" pitchFamily="18" charset="0"/>
                <a:cs typeface="Arial" pitchFamily="34" charset="0"/>
              </a:rPr>
              <a:t>les pertes de charges, alors que le caractère turbulent d'un écoulement n'autorisera la formulation de ces mêmes pertes de charge qu'au travers de critères </a:t>
            </a:r>
            <a:r>
              <a:rPr lang="fr-FR" i="1" dirty="0" smtClean="0">
                <a:solidFill>
                  <a:srgbClr val="FF0000"/>
                </a:solidFill>
                <a:latin typeface="Calibri" pitchFamily="34" charset="0"/>
                <a:ea typeface="Times New Roman" pitchFamily="18" charset="0"/>
                <a:cs typeface="Arial" pitchFamily="34" charset="0"/>
              </a:rPr>
              <a:t>essentiellement empiriques</a:t>
            </a:r>
            <a:endParaRPr lang="fr-FR" i="1" dirty="0">
              <a:solidFill>
                <a:srgbClr val="FF0000"/>
              </a:solidFill>
            </a:endParaRPr>
          </a:p>
        </p:txBody>
      </p:sp>
      <p:grpSp>
        <p:nvGrpSpPr>
          <p:cNvPr id="11" name="Groupe 10"/>
          <p:cNvGrpSpPr/>
          <p:nvPr/>
        </p:nvGrpSpPr>
        <p:grpSpPr>
          <a:xfrm>
            <a:off x="755576" y="2564904"/>
            <a:ext cx="7920880" cy="1150387"/>
            <a:chOff x="755576" y="2564904"/>
            <a:chExt cx="7920880" cy="1150387"/>
          </a:xfrm>
        </p:grpSpPr>
        <p:sp>
          <p:nvSpPr>
            <p:cNvPr id="9" name="ZoneTexte 8"/>
            <p:cNvSpPr txBox="1"/>
            <p:nvPr/>
          </p:nvSpPr>
          <p:spPr>
            <a:xfrm>
              <a:off x="755576" y="2564904"/>
              <a:ext cx="6549037" cy="400110"/>
            </a:xfrm>
            <a:prstGeom prst="rect">
              <a:avLst/>
            </a:prstGeom>
            <a:noFill/>
          </p:spPr>
          <p:txBody>
            <a:bodyPr wrap="none" rtlCol="0">
              <a:spAutoFit/>
            </a:bodyPr>
            <a:lstStyle/>
            <a:p>
              <a:r>
                <a:rPr lang="fr-FR" sz="2000" b="1" dirty="0" smtClean="0">
                  <a:solidFill>
                    <a:srgbClr val="0066FF"/>
                  </a:solidFill>
                </a:rPr>
                <a:t>IV.3.1- Ecoulement  laminaire et pertes de charge linéaires:</a:t>
              </a:r>
              <a:endParaRPr lang="fr-FR" sz="2000" b="1" dirty="0">
                <a:solidFill>
                  <a:srgbClr val="0066FF"/>
                </a:solidFill>
              </a:endParaRPr>
            </a:p>
          </p:txBody>
        </p:sp>
        <p:sp>
          <p:nvSpPr>
            <p:cNvPr id="10" name="Rectangle 9"/>
            <p:cNvSpPr/>
            <p:nvPr/>
          </p:nvSpPr>
          <p:spPr>
            <a:xfrm>
              <a:off x="827584" y="3068960"/>
              <a:ext cx="7848872" cy="646331"/>
            </a:xfrm>
            <a:prstGeom prst="rect">
              <a:avLst/>
            </a:prstGeom>
          </p:spPr>
          <p:txBody>
            <a:bodyPr wrap="square">
              <a:spAutoFit/>
            </a:bodyPr>
            <a:lstStyle/>
            <a:p>
              <a:r>
                <a:rPr lang="fr-FR" dirty="0" smtClean="0"/>
                <a:t>Le long d'une ligne de courant, l'écoulement permanent d'un fluide de viscosité non négligeable obéit à l'équation suivante: </a:t>
              </a:r>
              <a:endParaRPr lang="fr-FR" dirty="0"/>
            </a:p>
          </p:txBody>
        </p:sp>
      </p:grpSp>
      <p:grpSp>
        <p:nvGrpSpPr>
          <p:cNvPr id="14" name="Groupe 13"/>
          <p:cNvGrpSpPr/>
          <p:nvPr/>
        </p:nvGrpSpPr>
        <p:grpSpPr>
          <a:xfrm>
            <a:off x="1013123" y="5445224"/>
            <a:ext cx="4062933" cy="1409600"/>
            <a:chOff x="1013123" y="5445224"/>
            <a:chExt cx="4062933" cy="1409600"/>
          </a:xfrm>
        </p:grpSpPr>
        <p:sp>
          <p:nvSpPr>
            <p:cNvPr id="12" name="ZoneTexte 11"/>
            <p:cNvSpPr txBox="1"/>
            <p:nvPr/>
          </p:nvSpPr>
          <p:spPr>
            <a:xfrm>
              <a:off x="1013123" y="5641999"/>
              <a:ext cx="674865" cy="369332"/>
            </a:xfrm>
            <a:prstGeom prst="rect">
              <a:avLst/>
            </a:prstGeom>
            <a:noFill/>
          </p:spPr>
          <p:txBody>
            <a:bodyPr wrap="none" rtlCol="0">
              <a:spAutoFit/>
            </a:bodyPr>
            <a:lstStyle/>
            <a:p>
              <a:r>
                <a:rPr lang="fr-FR" dirty="0" smtClean="0"/>
                <a:t>D’où:</a:t>
              </a:r>
              <a:endParaRPr lang="fr-FR" dirty="0"/>
            </a:p>
          </p:txBody>
        </p:sp>
        <p:graphicFrame>
          <p:nvGraphicFramePr>
            <p:cNvPr id="13" name="Object 5"/>
            <p:cNvGraphicFramePr>
              <a:graphicFrameLocks noChangeAspect="1"/>
            </p:cNvGraphicFramePr>
            <p:nvPr/>
          </p:nvGraphicFramePr>
          <p:xfrm>
            <a:off x="1589089" y="5445224"/>
            <a:ext cx="3486967" cy="1409600"/>
          </p:xfrm>
          <a:graphic>
            <a:graphicData uri="http://schemas.openxmlformats.org/presentationml/2006/ole">
              <mc:AlternateContent xmlns:mc="http://schemas.openxmlformats.org/markup-compatibility/2006">
                <mc:Choice xmlns:v="urn:schemas-microsoft-com:vml" Requires="v">
                  <p:oleObj spid="_x0000_s314384" name="Équation" r:id="rId3" imgW="1054080" imgH="495000" progId="Equation.3">
                    <p:embed/>
                  </p:oleObj>
                </mc:Choice>
                <mc:Fallback>
                  <p:oleObj name="Équation" r:id="rId3" imgW="1054080" imgH="4950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089" y="5445224"/>
                          <a:ext cx="3486967" cy="14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14379" name="Object 11"/>
          <p:cNvGraphicFramePr>
            <a:graphicFrameLocks noChangeAspect="1"/>
          </p:cNvGraphicFramePr>
          <p:nvPr/>
        </p:nvGraphicFramePr>
        <p:xfrm>
          <a:off x="1046162" y="3861048"/>
          <a:ext cx="8097838" cy="754063"/>
        </p:xfrm>
        <a:graphic>
          <a:graphicData uri="http://schemas.openxmlformats.org/presentationml/2006/ole">
            <mc:AlternateContent xmlns:mc="http://schemas.openxmlformats.org/markup-compatibility/2006">
              <mc:Choice xmlns:v="urn:schemas-microsoft-com:vml" Requires="v">
                <p:oleObj spid="_x0000_s314385" name="Équation" r:id="rId5" imgW="1765080" imgH="253800" progId="Equation.3">
                  <p:embed/>
                </p:oleObj>
              </mc:Choice>
              <mc:Fallback>
                <p:oleObj name="Équation" r:id="rId5" imgW="1765080" imgH="2538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162" y="3861048"/>
                        <a:ext cx="8097838" cy="754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4380" name="Object 12"/>
          <p:cNvGraphicFramePr>
            <a:graphicFrameLocks noChangeAspect="1"/>
          </p:cNvGraphicFramePr>
          <p:nvPr/>
        </p:nvGraphicFramePr>
        <p:xfrm>
          <a:off x="899592" y="4653136"/>
          <a:ext cx="8039100" cy="866775"/>
        </p:xfrm>
        <a:graphic>
          <a:graphicData uri="http://schemas.openxmlformats.org/presentationml/2006/ole">
            <mc:AlternateContent xmlns:mc="http://schemas.openxmlformats.org/markup-compatibility/2006">
              <mc:Choice xmlns:v="urn:schemas-microsoft-com:vml" Requires="v">
                <p:oleObj spid="_x0000_s314386" name="Équation" r:id="rId7" imgW="1752480" imgH="291960" progId="Equation.3">
                  <p:embed/>
                </p:oleObj>
              </mc:Choice>
              <mc:Fallback>
                <p:oleObj name="Équation" r:id="rId7" imgW="1752480" imgH="29196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4653136"/>
                        <a:ext cx="8039100" cy="866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14379"/>
                                        </p:tgtEl>
                                        <p:attrNameLst>
                                          <p:attrName>style.visibility</p:attrName>
                                        </p:attrNameLst>
                                      </p:cBhvr>
                                      <p:to>
                                        <p:strVal val="visible"/>
                                      </p:to>
                                    </p:set>
                                    <p:animEffect transition="in" filter="box(out)">
                                      <p:cBhvr>
                                        <p:cTn id="12" dur="2000"/>
                                        <p:tgtEl>
                                          <p:spTgt spid="314379"/>
                                        </p:tgtEl>
                                      </p:cBhvr>
                                    </p:animEffect>
                                  </p:childTnLst>
                                </p:cTn>
                              </p:par>
                            </p:childTnLst>
                          </p:cTn>
                        </p:par>
                        <p:par>
                          <p:cTn id="13" fill="hold">
                            <p:stCondLst>
                              <p:cond delay="2000"/>
                            </p:stCondLst>
                            <p:childTnLst>
                              <p:par>
                                <p:cTn id="14" presetID="4" presetClass="entr" presetSubtype="32" fill="hold" nodeType="afterEffect">
                                  <p:stCondLst>
                                    <p:cond delay="0"/>
                                  </p:stCondLst>
                                  <p:childTnLst>
                                    <p:set>
                                      <p:cBhvr>
                                        <p:cTn id="15" dur="1" fill="hold">
                                          <p:stCondLst>
                                            <p:cond delay="0"/>
                                          </p:stCondLst>
                                        </p:cTn>
                                        <p:tgtEl>
                                          <p:spTgt spid="314380"/>
                                        </p:tgtEl>
                                        <p:attrNameLst>
                                          <p:attrName>style.visibility</p:attrName>
                                        </p:attrNameLst>
                                      </p:cBhvr>
                                      <p:to>
                                        <p:strVal val="visible"/>
                                      </p:to>
                                    </p:set>
                                    <p:animEffect transition="in" filter="box(out)">
                                      <p:cBhvr>
                                        <p:cTn id="16" dur="2000"/>
                                        <p:tgtEl>
                                          <p:spTgt spid="31438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ou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9" name="Object 7"/>
          <p:cNvGraphicFramePr>
            <a:graphicFrameLocks noChangeAspect="1"/>
          </p:cNvGraphicFramePr>
          <p:nvPr/>
        </p:nvGraphicFramePr>
        <p:xfrm>
          <a:off x="933450" y="420688"/>
          <a:ext cx="6894513" cy="1466850"/>
        </p:xfrm>
        <a:graphic>
          <a:graphicData uri="http://schemas.openxmlformats.org/presentationml/2006/ole">
            <mc:AlternateContent xmlns:mc="http://schemas.openxmlformats.org/markup-compatibility/2006">
              <mc:Choice xmlns:v="urn:schemas-microsoft-com:vml" Requires="v">
                <p:oleObj spid="_x0000_s330771" name="Équation" r:id="rId3" imgW="2273040" imgH="495000" progId="Equation.3">
                  <p:embed/>
                </p:oleObj>
              </mc:Choice>
              <mc:Fallback>
                <p:oleObj name="Équation" r:id="rId3" imgW="2273040" imgH="4950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20688"/>
                        <a:ext cx="6894513" cy="1466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0" name="Object 8"/>
          <p:cNvGraphicFramePr>
            <a:graphicFrameLocks noChangeAspect="1"/>
          </p:cNvGraphicFramePr>
          <p:nvPr/>
        </p:nvGraphicFramePr>
        <p:xfrm>
          <a:off x="611560" y="148299"/>
          <a:ext cx="460375" cy="339725"/>
        </p:xfrm>
        <a:graphic>
          <a:graphicData uri="http://schemas.openxmlformats.org/presentationml/2006/ole">
            <mc:AlternateContent xmlns:mc="http://schemas.openxmlformats.org/markup-compatibility/2006">
              <mc:Choice xmlns:v="urn:schemas-microsoft-com:vml" Requires="v">
                <p:oleObj spid="_x0000_s330772" name="Équation" r:id="rId5" imgW="126720" imgH="114120" progId="Equation.3">
                  <p:embed/>
                </p:oleObj>
              </mc:Choice>
              <mc:Fallback>
                <p:oleObj name="Équation" r:id="rId5" imgW="126720" imgH="11412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48299"/>
                        <a:ext cx="460375"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ZoneTexte 15"/>
          <p:cNvSpPr txBox="1"/>
          <p:nvPr/>
        </p:nvSpPr>
        <p:spPr>
          <a:xfrm>
            <a:off x="971600" y="116632"/>
            <a:ext cx="3567964" cy="369332"/>
          </a:xfrm>
          <a:prstGeom prst="rect">
            <a:avLst/>
          </a:prstGeom>
          <a:noFill/>
        </p:spPr>
        <p:txBody>
          <a:bodyPr wrap="none" rtlCol="0">
            <a:spAutoFit/>
          </a:bodyPr>
          <a:lstStyle/>
          <a:p>
            <a:r>
              <a:rPr lang="fr-FR" dirty="0" smtClean="0"/>
              <a:t>Les forces d’inertie peuvent s’écrire:</a:t>
            </a:r>
            <a:endParaRPr lang="fr-FR" dirty="0"/>
          </a:p>
        </p:txBody>
      </p:sp>
      <p:sp>
        <p:nvSpPr>
          <p:cNvPr id="17" name="Rectangle 16"/>
          <p:cNvSpPr/>
          <p:nvPr/>
        </p:nvSpPr>
        <p:spPr>
          <a:xfrm>
            <a:off x="611560" y="2780928"/>
            <a:ext cx="6438109" cy="369332"/>
          </a:xfrm>
          <a:prstGeom prst="rect">
            <a:avLst/>
          </a:prstGeom>
        </p:spPr>
        <p:txBody>
          <a:bodyPr wrap="none">
            <a:spAutoFit/>
          </a:bodyPr>
          <a:lstStyle/>
          <a:p>
            <a:r>
              <a:rPr lang="fr-FR" b="1" dirty="0" smtClean="0">
                <a:solidFill>
                  <a:srgbClr val="002060"/>
                </a:solidFill>
              </a:rPr>
              <a:t>II.1.3- Forces de pression normales (forces normales aux surfaces)</a:t>
            </a:r>
            <a:endParaRPr lang="fr-FR" dirty="0">
              <a:solidFill>
                <a:srgbClr val="002060"/>
              </a:solidFill>
            </a:endParaRPr>
          </a:p>
        </p:txBody>
      </p:sp>
      <p:sp>
        <p:nvSpPr>
          <p:cNvPr id="18" name="Rectangle 17"/>
          <p:cNvSpPr/>
          <p:nvPr/>
        </p:nvSpPr>
        <p:spPr>
          <a:xfrm>
            <a:off x="1043608" y="3212976"/>
            <a:ext cx="7344816" cy="646331"/>
          </a:xfrm>
          <a:prstGeom prst="rect">
            <a:avLst/>
          </a:prstGeom>
        </p:spPr>
        <p:txBody>
          <a:bodyPr wrap="square">
            <a:spAutoFit/>
          </a:bodyPr>
          <a:lstStyle/>
          <a:p>
            <a:r>
              <a:rPr lang="fr-FR" dirty="0" smtClean="0"/>
              <a:t>Considérons, un élément de volume fluide de forme parallélépipédique et de volume </a:t>
            </a:r>
            <a:r>
              <a:rPr lang="fr-FR" dirty="0" err="1" smtClean="0"/>
              <a:t>dV</a:t>
            </a:r>
            <a:r>
              <a:rPr lang="fr-FR" dirty="0" smtClean="0"/>
              <a:t>=</a:t>
            </a:r>
            <a:r>
              <a:rPr lang="fr-FR" dirty="0" err="1" smtClean="0"/>
              <a:t>dx</a:t>
            </a:r>
            <a:r>
              <a:rPr lang="fr-FR" dirty="0" smtClean="0"/>
              <a:t> </a:t>
            </a:r>
            <a:r>
              <a:rPr lang="fr-FR" dirty="0" err="1" smtClean="0"/>
              <a:t>dy</a:t>
            </a:r>
            <a:r>
              <a:rPr lang="fr-FR" dirty="0" smtClean="0"/>
              <a:t> dz</a:t>
            </a:r>
            <a:endParaRPr lang="fr-FR" dirty="0"/>
          </a:p>
        </p:txBody>
      </p:sp>
      <p:pic>
        <p:nvPicPr>
          <p:cNvPr id="19" name="Image 18" descr="http://res-nlp.univ-lemans.fr/NLP_C_M02_G02/res/fig_02_1.jpg"/>
          <p:cNvPicPr/>
          <p:nvPr/>
        </p:nvPicPr>
        <p:blipFill>
          <a:blip r:embed="rId7" cstate="print"/>
          <a:srcRect/>
          <a:stretch>
            <a:fillRect/>
          </a:stretch>
        </p:blipFill>
        <p:spPr bwMode="auto">
          <a:xfrm>
            <a:off x="5602843" y="3861048"/>
            <a:ext cx="3541157" cy="2664296"/>
          </a:xfrm>
          <a:prstGeom prst="rect">
            <a:avLst/>
          </a:prstGeom>
          <a:noFill/>
          <a:ln w="9525">
            <a:noFill/>
            <a:miter lim="800000"/>
            <a:headEnd/>
            <a:tailEnd/>
          </a:ln>
        </p:spPr>
      </p:pic>
      <p:sp>
        <p:nvSpPr>
          <p:cNvPr id="20" name="ZoneTexte 19"/>
          <p:cNvSpPr txBox="1"/>
          <p:nvPr/>
        </p:nvSpPr>
        <p:spPr>
          <a:xfrm>
            <a:off x="1043608" y="3933056"/>
            <a:ext cx="4176464" cy="646331"/>
          </a:xfrm>
          <a:prstGeom prst="rect">
            <a:avLst/>
          </a:prstGeom>
          <a:noFill/>
        </p:spPr>
        <p:txBody>
          <a:bodyPr wrap="square" rtlCol="0">
            <a:spAutoFit/>
          </a:bodyPr>
          <a:lstStyle/>
          <a:p>
            <a:r>
              <a:rPr lang="fr-FR" dirty="0" smtClean="0"/>
              <a:t>Si l’on note </a:t>
            </a:r>
            <a:r>
              <a:rPr lang="fr-FR" dirty="0" err="1" smtClean="0"/>
              <a:t>dFz</a:t>
            </a:r>
            <a:r>
              <a:rPr lang="fr-FR" dirty="0" smtClean="0"/>
              <a:t> la composante suivant Z de la force de pression</a:t>
            </a:r>
            <a:endParaRPr lang="fr-FR" dirty="0"/>
          </a:p>
        </p:txBody>
      </p:sp>
      <p:graphicFrame>
        <p:nvGraphicFramePr>
          <p:cNvPr id="330761" name="Object 9"/>
          <p:cNvGraphicFramePr>
            <a:graphicFrameLocks noChangeAspect="1"/>
          </p:cNvGraphicFramePr>
          <p:nvPr/>
        </p:nvGraphicFramePr>
        <p:xfrm>
          <a:off x="1115616" y="4725144"/>
          <a:ext cx="4536504" cy="1274763"/>
        </p:xfrm>
        <a:graphic>
          <a:graphicData uri="http://schemas.openxmlformats.org/presentationml/2006/ole">
            <mc:AlternateContent xmlns:mc="http://schemas.openxmlformats.org/markup-compatibility/2006">
              <mc:Choice xmlns:v="urn:schemas-microsoft-com:vml" Requires="v">
                <p:oleObj spid="_x0000_s330773" name="Équation" r:id="rId8" imgW="1269720" imgH="419040" progId="Equation.3">
                  <p:embed/>
                </p:oleObj>
              </mc:Choice>
              <mc:Fallback>
                <p:oleObj name="Équation" r:id="rId8" imgW="1269720" imgH="41904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4725144"/>
                        <a:ext cx="4536504" cy="127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62" name="Object 10"/>
          <p:cNvGraphicFramePr>
            <a:graphicFrameLocks noChangeAspect="1"/>
          </p:cNvGraphicFramePr>
          <p:nvPr/>
        </p:nvGraphicFramePr>
        <p:xfrm>
          <a:off x="1475656" y="6021288"/>
          <a:ext cx="3888432" cy="836712"/>
        </p:xfrm>
        <a:graphic>
          <a:graphicData uri="http://schemas.openxmlformats.org/presentationml/2006/ole">
            <mc:AlternateContent xmlns:mc="http://schemas.openxmlformats.org/markup-compatibility/2006">
              <mc:Choice xmlns:v="urn:schemas-microsoft-com:vml" Requires="v">
                <p:oleObj spid="_x0000_s330774" name="Équation" r:id="rId10" imgW="1091880" imgH="266400" progId="Equation.3">
                  <p:embed/>
                </p:oleObj>
              </mc:Choice>
              <mc:Fallback>
                <p:oleObj name="Équation" r:id="rId10" imgW="1091880" imgH="26640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5656" y="6021288"/>
                        <a:ext cx="3888432" cy="83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63" name="Object 11"/>
          <p:cNvGraphicFramePr>
            <a:graphicFrameLocks noChangeAspect="1"/>
          </p:cNvGraphicFramePr>
          <p:nvPr/>
        </p:nvGraphicFramePr>
        <p:xfrm>
          <a:off x="1081956" y="6319540"/>
          <a:ext cx="393700" cy="277812"/>
        </p:xfrm>
        <a:graphic>
          <a:graphicData uri="http://schemas.openxmlformats.org/presentationml/2006/ole">
            <mc:AlternateContent xmlns:mc="http://schemas.openxmlformats.org/markup-compatibility/2006">
              <mc:Choice xmlns:v="urn:schemas-microsoft-com:vml" Requires="v">
                <p:oleObj spid="_x0000_s330775" name="Équation" r:id="rId12" imgW="126720" imgH="114120" progId="Equation.3">
                  <p:embed/>
                </p:oleObj>
              </mc:Choice>
              <mc:Fallback>
                <p:oleObj name="Équation" r:id="rId12" imgW="126720" imgH="11412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1956" y="6319540"/>
                        <a:ext cx="393700" cy="27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64" name="Object 12"/>
          <p:cNvGraphicFramePr>
            <a:graphicFrameLocks noChangeAspect="1"/>
          </p:cNvGraphicFramePr>
          <p:nvPr/>
        </p:nvGraphicFramePr>
        <p:xfrm>
          <a:off x="1916113" y="1844824"/>
          <a:ext cx="3967162" cy="809476"/>
        </p:xfrm>
        <a:graphic>
          <a:graphicData uri="http://schemas.openxmlformats.org/presentationml/2006/ole">
            <mc:AlternateContent xmlns:mc="http://schemas.openxmlformats.org/markup-compatibility/2006">
              <mc:Choice xmlns:v="urn:schemas-microsoft-com:vml" Requires="v">
                <p:oleObj spid="_x0000_s330776" name="Équation" r:id="rId14" imgW="1307880" imgH="291960" progId="Equation.3">
                  <p:embed/>
                </p:oleObj>
              </mc:Choice>
              <mc:Fallback>
                <p:oleObj name="Équation" r:id="rId14" imgW="1307880" imgH="291960" progId="Equation.3">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6113" y="1844824"/>
                        <a:ext cx="3967162" cy="809476"/>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ZoneTexte 12"/>
          <p:cNvSpPr txBox="1"/>
          <p:nvPr/>
        </p:nvSpPr>
        <p:spPr>
          <a:xfrm>
            <a:off x="1187624" y="2099221"/>
            <a:ext cx="674865" cy="369332"/>
          </a:xfrm>
          <a:prstGeom prst="rect">
            <a:avLst/>
          </a:prstGeom>
          <a:noFill/>
        </p:spPr>
        <p:txBody>
          <a:bodyPr wrap="none" rtlCol="0">
            <a:spAutoFit/>
          </a:bodyPr>
          <a:lstStyle/>
          <a:p>
            <a:r>
              <a:rPr lang="fr-FR" dirty="0" smtClean="0"/>
              <a:t>D’où:</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20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2000"/>
                                        <p:tgtEl>
                                          <p:spTgt spid="18"/>
                                        </p:tgtEl>
                                      </p:cBhvr>
                                    </p:animEffect>
                                  </p:childTnLst>
                                </p:cTn>
                              </p:par>
                              <p:par>
                                <p:cTn id="11" presetID="18" presetClass="entr" presetSubtype="1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downLeft)">
                                      <p:cBhvr>
                                        <p:cTn id="13" dur="2000"/>
                                        <p:tgtEl>
                                          <p:spTgt spid="1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Left)">
                                      <p:cBhvr>
                                        <p:cTn id="16" dur="2000"/>
                                        <p:tgtEl>
                                          <p:spTgt spid="20"/>
                                        </p:tgtEl>
                                      </p:cBhvr>
                                    </p:animEffect>
                                  </p:childTnLst>
                                </p:cTn>
                              </p:par>
                            </p:childTnLst>
                          </p:cTn>
                        </p:par>
                        <p:par>
                          <p:cTn id="17" fill="hold">
                            <p:stCondLst>
                              <p:cond delay="2000"/>
                            </p:stCondLst>
                            <p:childTnLst>
                              <p:par>
                                <p:cTn id="18" presetID="18" presetClass="entr" presetSubtype="6" fill="hold" nodeType="afterEffect">
                                  <p:stCondLst>
                                    <p:cond delay="0"/>
                                  </p:stCondLst>
                                  <p:childTnLst>
                                    <p:set>
                                      <p:cBhvr>
                                        <p:cTn id="19" dur="1" fill="hold">
                                          <p:stCondLst>
                                            <p:cond delay="0"/>
                                          </p:stCondLst>
                                        </p:cTn>
                                        <p:tgtEl>
                                          <p:spTgt spid="330761"/>
                                        </p:tgtEl>
                                        <p:attrNameLst>
                                          <p:attrName>style.visibility</p:attrName>
                                        </p:attrNameLst>
                                      </p:cBhvr>
                                      <p:to>
                                        <p:strVal val="visible"/>
                                      </p:to>
                                    </p:set>
                                    <p:animEffect transition="in" filter="strips(downRight)">
                                      <p:cBhvr>
                                        <p:cTn id="20" dur="2000"/>
                                        <p:tgtEl>
                                          <p:spTgt spid="33076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330762"/>
                                        </p:tgtEl>
                                        <p:attrNameLst>
                                          <p:attrName>style.visibility</p:attrName>
                                        </p:attrNameLst>
                                      </p:cBhvr>
                                      <p:to>
                                        <p:strVal val="visible"/>
                                      </p:to>
                                    </p:set>
                                    <p:animEffect transition="in" filter="strips(downRight)">
                                      <p:cBhvr>
                                        <p:cTn id="25" dur="2000"/>
                                        <p:tgtEl>
                                          <p:spTgt spid="330762"/>
                                        </p:tgtEl>
                                      </p:cBhvr>
                                    </p:animEffect>
                                  </p:childTnLst>
                                </p:cTn>
                              </p:par>
                              <p:par>
                                <p:cTn id="26" presetID="18" presetClass="entr" presetSubtype="12" fill="hold" nodeType="withEffect">
                                  <p:stCondLst>
                                    <p:cond delay="0"/>
                                  </p:stCondLst>
                                  <p:childTnLst>
                                    <p:set>
                                      <p:cBhvr>
                                        <p:cTn id="27" dur="1" fill="hold">
                                          <p:stCondLst>
                                            <p:cond delay="0"/>
                                          </p:stCondLst>
                                        </p:cTn>
                                        <p:tgtEl>
                                          <p:spTgt spid="330763"/>
                                        </p:tgtEl>
                                        <p:attrNameLst>
                                          <p:attrName>style.visibility</p:attrName>
                                        </p:attrNameLst>
                                      </p:cBhvr>
                                      <p:to>
                                        <p:strVal val="visible"/>
                                      </p:to>
                                    </p:set>
                                    <p:animEffect transition="in" filter="strips(downLeft)">
                                      <p:cBhvr>
                                        <p:cTn id="28" dur="2000"/>
                                        <p:tgtEl>
                                          <p:spTgt spid="330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87624" y="1916832"/>
            <a:ext cx="4084451" cy="369332"/>
          </a:xfrm>
          <a:prstGeom prst="rect">
            <a:avLst/>
          </a:prstGeom>
          <a:noFill/>
        </p:spPr>
        <p:txBody>
          <a:bodyPr wrap="none" rtlCol="0">
            <a:spAutoFit/>
          </a:bodyPr>
          <a:lstStyle/>
          <a:p>
            <a:r>
              <a:rPr lang="fr-FR" dirty="0" smtClean="0"/>
              <a:t>La projection dans les 3 directions donne:</a:t>
            </a:r>
            <a:endParaRPr lang="fr-FR" dirty="0"/>
          </a:p>
        </p:txBody>
      </p:sp>
      <p:graphicFrame>
        <p:nvGraphicFramePr>
          <p:cNvPr id="312321" name="Object 1"/>
          <p:cNvGraphicFramePr>
            <a:graphicFrameLocks noChangeAspect="1"/>
          </p:cNvGraphicFramePr>
          <p:nvPr/>
        </p:nvGraphicFramePr>
        <p:xfrm>
          <a:off x="1247775" y="2359645"/>
          <a:ext cx="6700838" cy="2149475"/>
        </p:xfrm>
        <a:graphic>
          <a:graphicData uri="http://schemas.openxmlformats.org/presentationml/2006/ole">
            <mc:AlternateContent xmlns:mc="http://schemas.openxmlformats.org/markup-compatibility/2006">
              <mc:Choice xmlns:v="urn:schemas-microsoft-com:vml" Requires="v">
                <p:oleObj spid="_x0000_s312330" name="Équation" r:id="rId3" imgW="1422360" imgH="825480" progId="Equation.3">
                  <p:embed/>
                </p:oleObj>
              </mc:Choice>
              <mc:Fallback>
                <p:oleObj name="Équation" r:id="rId3" imgW="1422360" imgH="8254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75" y="2359645"/>
                        <a:ext cx="6700838" cy="2149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2322" name="Object 2"/>
          <p:cNvGraphicFramePr>
            <a:graphicFrameLocks noChangeAspect="1"/>
          </p:cNvGraphicFramePr>
          <p:nvPr/>
        </p:nvGraphicFramePr>
        <p:xfrm>
          <a:off x="1043608" y="116632"/>
          <a:ext cx="7488832" cy="639762"/>
        </p:xfrm>
        <a:graphic>
          <a:graphicData uri="http://schemas.openxmlformats.org/presentationml/2006/ole">
            <mc:AlternateContent xmlns:mc="http://schemas.openxmlformats.org/markup-compatibility/2006">
              <mc:Choice xmlns:v="urn:schemas-microsoft-com:vml" Requires="v">
                <p:oleObj spid="_x0000_s312331" name="Équation" r:id="rId5" imgW="2019240" imgH="190440" progId="Equation.3">
                  <p:embed/>
                </p:oleObj>
              </mc:Choice>
              <mc:Fallback>
                <p:oleObj name="Équation" r:id="rId5" imgW="2019240" imgH="1904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16632"/>
                        <a:ext cx="7488832" cy="639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2323" name="Object 3"/>
          <p:cNvGraphicFramePr>
            <a:graphicFrameLocks noChangeAspect="1"/>
          </p:cNvGraphicFramePr>
          <p:nvPr/>
        </p:nvGraphicFramePr>
        <p:xfrm>
          <a:off x="663426" y="4428009"/>
          <a:ext cx="8229054" cy="1665287"/>
        </p:xfrm>
        <a:graphic>
          <a:graphicData uri="http://schemas.openxmlformats.org/presentationml/2006/ole">
            <mc:AlternateContent xmlns:mc="http://schemas.openxmlformats.org/markup-compatibility/2006">
              <mc:Choice xmlns:v="urn:schemas-microsoft-com:vml" Requires="v">
                <p:oleObj spid="_x0000_s312332" name="Équation" r:id="rId7" imgW="2882880" imgH="558720" progId="Equation.3">
                  <p:embed/>
                </p:oleObj>
              </mc:Choice>
              <mc:Fallback>
                <p:oleObj name="Équation" r:id="rId7" imgW="2882880" imgH="55872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426" y="4428009"/>
                        <a:ext cx="8229054" cy="166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1043608" y="6165304"/>
            <a:ext cx="7842147" cy="369332"/>
          </a:xfrm>
          <a:prstGeom prst="rect">
            <a:avLst/>
          </a:prstGeom>
          <a:noFill/>
        </p:spPr>
        <p:txBody>
          <a:bodyPr wrap="none" rtlCol="0">
            <a:spAutoFit/>
          </a:bodyPr>
          <a:lstStyle/>
          <a:p>
            <a:r>
              <a:rPr lang="fr-FR" i="1" dirty="0" smtClean="0">
                <a:solidFill>
                  <a:srgbClr val="FF0000"/>
                </a:solidFill>
              </a:rPr>
              <a:t>Conclusion</a:t>
            </a:r>
            <a:r>
              <a:rPr lang="fr-FR" dirty="0" smtClean="0"/>
              <a:t>: </a:t>
            </a:r>
            <a:r>
              <a:rPr lang="fr-FR" b="1" i="1" dirty="0" smtClean="0"/>
              <a:t>La charge varie linéairement avec la distance parcourue par le fluide</a:t>
            </a:r>
            <a:endParaRPr lang="fr-FR" b="1" i="1" dirty="0"/>
          </a:p>
        </p:txBody>
      </p:sp>
      <p:grpSp>
        <p:nvGrpSpPr>
          <p:cNvPr id="10" name="Groupe 9"/>
          <p:cNvGrpSpPr/>
          <p:nvPr/>
        </p:nvGrpSpPr>
        <p:grpSpPr>
          <a:xfrm>
            <a:off x="1115616" y="764704"/>
            <a:ext cx="5794945" cy="1222375"/>
            <a:chOff x="1115616" y="764704"/>
            <a:chExt cx="5794945" cy="1222375"/>
          </a:xfrm>
        </p:grpSpPr>
        <p:graphicFrame>
          <p:nvGraphicFramePr>
            <p:cNvPr id="312325" name="Object 5"/>
            <p:cNvGraphicFramePr>
              <a:graphicFrameLocks noChangeAspect="1"/>
            </p:cNvGraphicFramePr>
            <p:nvPr/>
          </p:nvGraphicFramePr>
          <p:xfrm>
            <a:off x="1115616" y="764704"/>
            <a:ext cx="3711575" cy="1222375"/>
          </p:xfrm>
          <a:graphic>
            <a:graphicData uri="http://schemas.openxmlformats.org/presentationml/2006/ole">
              <mc:AlternateContent xmlns:mc="http://schemas.openxmlformats.org/markup-compatibility/2006">
                <mc:Choice xmlns:v="urn:schemas-microsoft-com:vml" Requires="v">
                  <p:oleObj spid="_x0000_s312333" name="Équation" r:id="rId9" imgW="787320" imgH="469800" progId="Equation.3">
                    <p:embed/>
                  </p:oleObj>
                </mc:Choice>
                <mc:Fallback>
                  <p:oleObj name="Équation" r:id="rId9" imgW="787320" imgH="469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764704"/>
                          <a:ext cx="3711575" cy="1222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2326" name="Picture 6"/>
            <p:cNvPicPr>
              <a:picLocks noChangeAspect="1" noChangeArrowheads="1"/>
            </p:cNvPicPr>
            <p:nvPr/>
          </p:nvPicPr>
          <p:blipFill>
            <a:blip r:embed="rId11" cstate="print"/>
            <a:srcRect/>
            <a:stretch>
              <a:fillRect/>
            </a:stretch>
          </p:blipFill>
          <p:spPr bwMode="auto">
            <a:xfrm>
              <a:off x="5796136" y="764704"/>
              <a:ext cx="1114425" cy="10191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box(in)">
                                      <p:cBhvr>
                                        <p:cTn id="7" dur="1000"/>
                                        <p:tgtEl>
                                          <p:spTgt spid="31232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2000"/>
                                        <p:tgtEl>
                                          <p:spTgt spid="3"/>
                                        </p:tgtEl>
                                      </p:cBhvr>
                                    </p:animEffect>
                                  </p:childTnLst>
                                </p:cTn>
                              </p:par>
                            </p:childTnLst>
                          </p:cTn>
                        </p:par>
                        <p:par>
                          <p:cTn id="17" fill="hold">
                            <p:stCondLst>
                              <p:cond delay="2000"/>
                            </p:stCondLst>
                            <p:childTnLst>
                              <p:par>
                                <p:cTn id="18" presetID="4" presetClass="entr" presetSubtype="32" fill="hold" nodeType="afterEffect">
                                  <p:stCondLst>
                                    <p:cond delay="0"/>
                                  </p:stCondLst>
                                  <p:childTnLst>
                                    <p:set>
                                      <p:cBhvr>
                                        <p:cTn id="19" dur="1" fill="hold">
                                          <p:stCondLst>
                                            <p:cond delay="0"/>
                                          </p:stCondLst>
                                        </p:cTn>
                                        <p:tgtEl>
                                          <p:spTgt spid="312321"/>
                                        </p:tgtEl>
                                        <p:attrNameLst>
                                          <p:attrName>style.visibility</p:attrName>
                                        </p:attrNameLst>
                                      </p:cBhvr>
                                      <p:to>
                                        <p:strVal val="visible"/>
                                      </p:to>
                                    </p:set>
                                    <p:animEffect transition="in" filter="box(out)">
                                      <p:cBhvr>
                                        <p:cTn id="20" dur="500"/>
                                        <p:tgtEl>
                                          <p:spTgt spid="312321"/>
                                        </p:tgtEl>
                                      </p:cBhvr>
                                    </p:animEffect>
                                  </p:childTnLst>
                                </p:cTn>
                              </p:par>
                            </p:childTnLst>
                          </p:cTn>
                        </p:par>
                        <p:par>
                          <p:cTn id="21" fill="hold">
                            <p:stCondLst>
                              <p:cond delay="2500"/>
                            </p:stCondLst>
                            <p:childTnLst>
                              <p:par>
                                <p:cTn id="22" presetID="4" presetClass="entr" presetSubtype="32" fill="hold" nodeType="afterEffect">
                                  <p:stCondLst>
                                    <p:cond delay="0"/>
                                  </p:stCondLst>
                                  <p:childTnLst>
                                    <p:set>
                                      <p:cBhvr>
                                        <p:cTn id="23" dur="1" fill="hold">
                                          <p:stCondLst>
                                            <p:cond delay="0"/>
                                          </p:stCondLst>
                                        </p:cTn>
                                        <p:tgtEl>
                                          <p:spTgt spid="312323"/>
                                        </p:tgtEl>
                                        <p:attrNameLst>
                                          <p:attrName>style.visibility</p:attrName>
                                        </p:attrNameLst>
                                      </p:cBhvr>
                                      <p:to>
                                        <p:strVal val="visible"/>
                                      </p:to>
                                    </p:set>
                                    <p:animEffect transition="in" filter="box(out)">
                                      <p:cBhvr>
                                        <p:cTn id="24" dur="2000"/>
                                        <p:tgtEl>
                                          <p:spTgt spid="3123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44624"/>
            <a:ext cx="8280920" cy="880369"/>
          </a:xfrm>
          <a:prstGeom prst="rect">
            <a:avLst/>
          </a:prstGeom>
        </p:spPr>
        <p:txBody>
          <a:bodyPr wrap="square">
            <a:spAutoFit/>
          </a:bodyPr>
          <a:lstStyle/>
          <a:p>
            <a:pPr algn="just">
              <a:lnSpc>
                <a:spcPct val="150000"/>
              </a:lnSpc>
            </a:pPr>
            <a:r>
              <a:rPr lang="fr-FR" dirty="0" smtClean="0"/>
              <a:t>Puisque les frottements visqueux sont responsables d'une dissipation d'énergie, il s'ensuit logiquement que la charge décroît avec la progression de l'écoulement</a:t>
            </a:r>
            <a:endParaRPr lang="fr-FR" dirty="0"/>
          </a:p>
        </p:txBody>
      </p:sp>
      <p:graphicFrame>
        <p:nvGraphicFramePr>
          <p:cNvPr id="311300" name="Object 4"/>
          <p:cNvGraphicFramePr>
            <a:graphicFrameLocks noChangeAspect="1"/>
          </p:cNvGraphicFramePr>
          <p:nvPr/>
        </p:nvGraphicFramePr>
        <p:xfrm>
          <a:off x="7884368" y="404664"/>
          <a:ext cx="1187624" cy="648072"/>
        </p:xfrm>
        <a:graphic>
          <a:graphicData uri="http://schemas.openxmlformats.org/presentationml/2006/ole">
            <mc:AlternateContent xmlns:mc="http://schemas.openxmlformats.org/markup-compatibility/2006">
              <mc:Choice xmlns:v="urn:schemas-microsoft-com:vml" Requires="v">
                <p:oleObj spid="_x0000_s311308" name="Équation" r:id="rId3" imgW="571320" imgH="266400" progId="Equation.3">
                  <p:embed/>
                </p:oleObj>
              </mc:Choice>
              <mc:Fallback>
                <p:oleObj name="Équation" r:id="rId3" imgW="57132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404664"/>
                        <a:ext cx="1187624" cy="648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e 3"/>
          <p:cNvGrpSpPr/>
          <p:nvPr/>
        </p:nvGrpSpPr>
        <p:grpSpPr>
          <a:xfrm>
            <a:off x="4283968" y="1124744"/>
            <a:ext cx="4381579" cy="2088232"/>
            <a:chOff x="2123728" y="404664"/>
            <a:chExt cx="5497195" cy="3393440"/>
          </a:xfrm>
        </p:grpSpPr>
        <p:pic>
          <p:nvPicPr>
            <p:cNvPr id="5" name="Image 4" descr="http://res-nlp.univ-lemans.fr/NLP_C_M02_G02/res/fig_28.png"/>
            <p:cNvPicPr/>
            <p:nvPr/>
          </p:nvPicPr>
          <p:blipFill>
            <a:blip r:embed="rId5" cstate="print"/>
            <a:srcRect/>
            <a:stretch>
              <a:fillRect/>
            </a:stretch>
          </p:blipFill>
          <p:spPr bwMode="auto">
            <a:xfrm>
              <a:off x="2123728" y="404664"/>
              <a:ext cx="5497195" cy="3393440"/>
            </a:xfrm>
            <a:prstGeom prst="rect">
              <a:avLst/>
            </a:prstGeom>
            <a:noFill/>
            <a:ln w="9525">
              <a:noFill/>
              <a:miter lim="800000"/>
              <a:headEnd/>
              <a:tailEnd/>
            </a:ln>
          </p:spPr>
        </p:pic>
        <p:sp>
          <p:nvSpPr>
            <p:cNvPr id="6" name="ZoneTexte 5"/>
            <p:cNvSpPr txBox="1"/>
            <p:nvPr/>
          </p:nvSpPr>
          <p:spPr>
            <a:xfrm>
              <a:off x="2915816" y="431558"/>
              <a:ext cx="1460400" cy="369332"/>
            </a:xfrm>
            <a:prstGeom prst="rect">
              <a:avLst/>
            </a:prstGeom>
            <a:noFill/>
          </p:spPr>
          <p:txBody>
            <a:bodyPr wrap="none" rtlCol="0">
              <a:spAutoFit/>
            </a:bodyPr>
            <a:lstStyle/>
            <a:p>
              <a:r>
                <a:rPr lang="fr-FR" dirty="0" smtClean="0"/>
                <a:t>Charge totale</a:t>
              </a:r>
              <a:endParaRPr lang="fr-FR" dirty="0"/>
            </a:p>
          </p:txBody>
        </p:sp>
      </p:grpSp>
      <p:graphicFrame>
        <p:nvGraphicFramePr>
          <p:cNvPr id="8" name="Object 1"/>
          <p:cNvGraphicFramePr>
            <a:graphicFrameLocks noChangeAspect="1"/>
          </p:cNvGraphicFramePr>
          <p:nvPr/>
        </p:nvGraphicFramePr>
        <p:xfrm>
          <a:off x="565101" y="1124744"/>
          <a:ext cx="2998787" cy="1157287"/>
        </p:xfrm>
        <a:graphic>
          <a:graphicData uri="http://schemas.openxmlformats.org/presentationml/2006/ole">
            <mc:AlternateContent xmlns:mc="http://schemas.openxmlformats.org/markup-compatibility/2006">
              <mc:Choice xmlns:v="urn:schemas-microsoft-com:vml" Requires="v">
                <p:oleObj spid="_x0000_s311309" name="Équation" r:id="rId6" imgW="990360" imgH="444240" progId="Equation.3">
                  <p:embed/>
                </p:oleObj>
              </mc:Choice>
              <mc:Fallback>
                <p:oleObj name="Équation" r:id="rId6" imgW="990360" imgH="4442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01" y="1124744"/>
                        <a:ext cx="2998787" cy="1157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a:spLocks noChangeArrowheads="1"/>
          </p:cNvSpPr>
          <p:nvPr/>
        </p:nvSpPr>
        <p:spPr bwMode="auto">
          <a:xfrm>
            <a:off x="611560" y="3140968"/>
            <a:ext cx="8136904" cy="878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il est commode de généraliser l'équation de </a:t>
            </a:r>
            <a:r>
              <a:rPr kumimoji="0" lang="fr-FR"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Bernoulli</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en y faisant apparaître les pertes de charges linéaires de la manière suivante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Object 3"/>
          <p:cNvGraphicFramePr>
            <a:graphicFrameLocks noChangeAspect="1"/>
          </p:cNvGraphicFramePr>
          <p:nvPr/>
        </p:nvGraphicFramePr>
        <p:xfrm>
          <a:off x="755576" y="4005064"/>
          <a:ext cx="7848872" cy="2088232"/>
        </p:xfrm>
        <a:graphic>
          <a:graphicData uri="http://schemas.openxmlformats.org/presentationml/2006/ole">
            <mc:AlternateContent xmlns:mc="http://schemas.openxmlformats.org/markup-compatibility/2006">
              <mc:Choice xmlns:v="urn:schemas-microsoft-com:vml" Requires="v">
                <p:oleObj spid="_x0000_s311310" name="Équation" r:id="rId8" imgW="2958840" imgH="749160" progId="Equation.3">
                  <p:embed/>
                </p:oleObj>
              </mc:Choice>
              <mc:Fallback>
                <p:oleObj name="Équation" r:id="rId8" imgW="2958840" imgH="74916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4005064"/>
                        <a:ext cx="7848872" cy="20882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ZoneTexte 10"/>
          <p:cNvSpPr txBox="1"/>
          <p:nvPr/>
        </p:nvSpPr>
        <p:spPr>
          <a:xfrm>
            <a:off x="902712" y="6309320"/>
            <a:ext cx="2805192" cy="369332"/>
          </a:xfrm>
          <a:prstGeom prst="rect">
            <a:avLst/>
          </a:prstGeom>
          <a:noFill/>
        </p:spPr>
        <p:txBody>
          <a:bodyPr wrap="none" rtlCol="0">
            <a:spAutoFit/>
          </a:bodyPr>
          <a:lstStyle/>
          <a:p>
            <a:r>
              <a:rPr lang="fr-FR" i="1" dirty="0" smtClean="0">
                <a:solidFill>
                  <a:srgbClr val="FF0000"/>
                </a:solidFill>
              </a:rPr>
              <a:t>Il reste alors à caractériser : </a:t>
            </a:r>
            <a:endParaRPr lang="fr-FR" i="1" dirty="0">
              <a:solidFill>
                <a:srgbClr val="FF0000"/>
              </a:solidFill>
            </a:endParaRPr>
          </a:p>
        </p:txBody>
      </p:sp>
      <p:graphicFrame>
        <p:nvGraphicFramePr>
          <p:cNvPr id="12" name="Object 4"/>
          <p:cNvGraphicFramePr>
            <a:graphicFrameLocks noChangeAspect="1"/>
          </p:cNvGraphicFramePr>
          <p:nvPr/>
        </p:nvGraphicFramePr>
        <p:xfrm>
          <a:off x="3693616" y="6177359"/>
          <a:ext cx="576263" cy="693737"/>
        </p:xfrm>
        <a:graphic>
          <a:graphicData uri="http://schemas.openxmlformats.org/presentationml/2006/ole">
            <mc:AlternateContent xmlns:mc="http://schemas.openxmlformats.org/markup-compatibility/2006">
              <mc:Choice xmlns:v="urn:schemas-microsoft-com:vml" Requires="v">
                <p:oleObj spid="_x0000_s311311" name="Équation" r:id="rId10" imgW="190440" imgH="266400" progId="Equation.3">
                  <p:embed/>
                </p:oleObj>
              </mc:Choice>
              <mc:Fallback>
                <p:oleObj name="Équation" r:id="rId10" imgW="190440" imgH="2664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3616" y="6177359"/>
                        <a:ext cx="576263" cy="693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out)">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1000"/>
                                        <p:tgtEl>
                                          <p:spTgt spid="11"/>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out)">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1"/>
          <p:cNvSpPr>
            <a:spLocks noChangeArrowheads="1"/>
          </p:cNvSpPr>
          <p:nvPr/>
        </p:nvSpPr>
        <p:spPr bwMode="auto">
          <a:xfrm>
            <a:off x="251520" y="44624"/>
            <a:ext cx="298222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rgbClr val="0066FF"/>
                </a:solidFill>
                <a:effectLst/>
                <a:latin typeface="Calibri" pitchFamily="34" charset="0"/>
                <a:ea typeface="Times New Roman" pitchFamily="18" charset="0"/>
                <a:cs typeface="Arial" pitchFamily="34" charset="0"/>
              </a:rPr>
              <a:t>- Écoulement de Poiseuille</a:t>
            </a:r>
            <a:endParaRPr kumimoji="0" lang="fr-FR" sz="2000" b="0" i="0" u="none" strike="noStrike" cap="none" normalizeH="0" baseline="0" dirty="0" smtClean="0">
              <a:ln>
                <a:noFill/>
              </a:ln>
              <a:solidFill>
                <a:srgbClr val="0066FF"/>
              </a:solidFill>
              <a:effectLst/>
              <a:latin typeface="Arial" pitchFamily="34" charset="0"/>
              <a:cs typeface="Arial" pitchFamily="34" charset="0"/>
            </a:endParaRPr>
          </a:p>
        </p:txBody>
      </p:sp>
      <p:sp>
        <p:nvSpPr>
          <p:cNvPr id="3" name="Rectangle 2"/>
          <p:cNvSpPr/>
          <p:nvPr/>
        </p:nvSpPr>
        <p:spPr>
          <a:xfrm>
            <a:off x="467544" y="332656"/>
            <a:ext cx="8280920" cy="2169825"/>
          </a:xfrm>
          <a:prstGeom prst="rect">
            <a:avLst/>
          </a:prstGeom>
        </p:spPr>
        <p:txBody>
          <a:bodyPr wrap="square">
            <a:spAutoFit/>
          </a:bodyPr>
          <a:lstStyle/>
          <a:p>
            <a:pPr algn="just">
              <a:lnSpc>
                <a:spcPct val="150000"/>
              </a:lnSpc>
            </a:pPr>
            <a:r>
              <a:rPr lang="fr-FR" dirty="0" smtClean="0"/>
              <a:t>L'objectif est ici de caractériser les pertes de charge linéaires en considérant un écoulement spécifique. Considérons alors l'écoulement laminaire d'un fluide de viscosité </a:t>
            </a:r>
            <a:r>
              <a:rPr lang="fr-FR" dirty="0" smtClean="0">
                <a:sym typeface="Symbol"/>
              </a:rPr>
              <a:t> </a:t>
            </a:r>
            <a:r>
              <a:rPr lang="fr-FR" dirty="0" smtClean="0"/>
              <a:t>et de masse volumique </a:t>
            </a:r>
            <a:r>
              <a:rPr lang="fr-FR" dirty="0" smtClean="0">
                <a:sym typeface="Symbol"/>
              </a:rPr>
              <a:t> </a:t>
            </a:r>
            <a:r>
              <a:rPr lang="fr-FR" dirty="0" smtClean="0"/>
              <a:t>, dans une conduite cylindrique de rayon  R posée horizontalement défini dan un repère cylindrique dont l'axe de révolution est celui de la conduite et correspond à la direction de l'écoulement laminaire.</a:t>
            </a:r>
            <a:endParaRPr lang="fr-FR" dirty="0"/>
          </a:p>
        </p:txBody>
      </p:sp>
      <p:sp>
        <p:nvSpPr>
          <p:cNvPr id="10" name="Rectangle 9"/>
          <p:cNvSpPr/>
          <p:nvPr/>
        </p:nvSpPr>
        <p:spPr>
          <a:xfrm>
            <a:off x="611560" y="5014917"/>
            <a:ext cx="8136904" cy="646331"/>
          </a:xfrm>
          <a:prstGeom prst="rect">
            <a:avLst/>
          </a:prstGeom>
        </p:spPr>
        <p:txBody>
          <a:bodyPr wrap="square">
            <a:spAutoFit/>
          </a:bodyPr>
          <a:lstStyle/>
          <a:p>
            <a:r>
              <a:rPr lang="fr-FR" i="1" dirty="0" smtClean="0">
                <a:solidFill>
                  <a:srgbClr val="0066FF"/>
                </a:solidFill>
              </a:rPr>
              <a:t>la vitesse n'évolue pas le long de l'axe de la conduite; le vecteur vitesse est purement axial et ne dépend que de r </a:t>
            </a:r>
            <a:endParaRPr lang="fr-FR" i="1" dirty="0">
              <a:solidFill>
                <a:srgbClr val="0066FF"/>
              </a:solidFill>
            </a:endParaRPr>
          </a:p>
        </p:txBody>
      </p:sp>
      <p:graphicFrame>
        <p:nvGraphicFramePr>
          <p:cNvPr id="329734" name="Object 6"/>
          <p:cNvGraphicFramePr>
            <a:graphicFrameLocks noChangeAspect="1"/>
          </p:cNvGraphicFramePr>
          <p:nvPr/>
        </p:nvGraphicFramePr>
        <p:xfrm>
          <a:off x="683569" y="5589240"/>
          <a:ext cx="3888431" cy="792088"/>
        </p:xfrm>
        <a:graphic>
          <a:graphicData uri="http://schemas.openxmlformats.org/presentationml/2006/ole">
            <mc:AlternateContent xmlns:mc="http://schemas.openxmlformats.org/markup-compatibility/2006">
              <mc:Choice xmlns:v="urn:schemas-microsoft-com:vml" Requires="v">
                <p:oleObj spid="_x0000_s329738" name="Équation" r:id="rId3" imgW="1282680" imgH="291960" progId="Equation.3">
                  <p:embed/>
                </p:oleObj>
              </mc:Choice>
              <mc:Fallback>
                <p:oleObj name="Équation" r:id="rId3" imgW="1282680" imgH="29196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5589240"/>
                        <a:ext cx="3888431" cy="792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ZoneTexte 12"/>
          <p:cNvSpPr txBox="1"/>
          <p:nvPr/>
        </p:nvSpPr>
        <p:spPr>
          <a:xfrm>
            <a:off x="755576" y="6381328"/>
            <a:ext cx="7254102" cy="369332"/>
          </a:xfrm>
          <a:prstGeom prst="rect">
            <a:avLst/>
          </a:prstGeom>
          <a:noFill/>
        </p:spPr>
        <p:txBody>
          <a:bodyPr wrap="none" rtlCol="0">
            <a:spAutoFit/>
          </a:bodyPr>
          <a:lstStyle/>
          <a:p>
            <a:r>
              <a:rPr lang="fr-FR" dirty="0" smtClean="0"/>
              <a:t>Il et donc possible d’en déduire le profil de vitesse par simple intégration:</a:t>
            </a:r>
            <a:endParaRPr lang="fr-FR" dirty="0"/>
          </a:p>
        </p:txBody>
      </p:sp>
      <p:grpSp>
        <p:nvGrpSpPr>
          <p:cNvPr id="12" name="Groupe 11"/>
          <p:cNvGrpSpPr/>
          <p:nvPr/>
        </p:nvGrpSpPr>
        <p:grpSpPr>
          <a:xfrm>
            <a:off x="551730" y="2276872"/>
            <a:ext cx="8016206" cy="2880320"/>
            <a:chOff x="551730" y="2276872"/>
            <a:chExt cx="8016206" cy="2880320"/>
          </a:xfrm>
        </p:grpSpPr>
        <p:pic>
          <p:nvPicPr>
            <p:cNvPr id="4" name="Image 3" descr="http://res-nlp.univ-lemans.fr/NLP_C_M02_G02/res/fig_29.png"/>
            <p:cNvPicPr/>
            <p:nvPr/>
          </p:nvPicPr>
          <p:blipFill>
            <a:blip r:embed="rId5" cstate="print"/>
            <a:srcRect/>
            <a:stretch>
              <a:fillRect/>
            </a:stretch>
          </p:blipFill>
          <p:spPr bwMode="auto">
            <a:xfrm>
              <a:off x="4932040" y="2276872"/>
              <a:ext cx="3635896" cy="1806575"/>
            </a:xfrm>
            <a:prstGeom prst="rect">
              <a:avLst/>
            </a:prstGeom>
            <a:noFill/>
            <a:ln w="9525">
              <a:noFill/>
              <a:miter lim="800000"/>
              <a:headEnd/>
              <a:tailEnd/>
            </a:ln>
          </p:spPr>
        </p:pic>
        <p:graphicFrame>
          <p:nvGraphicFramePr>
            <p:cNvPr id="329732" name="Object 4"/>
            <p:cNvGraphicFramePr>
              <a:graphicFrameLocks noChangeAspect="1"/>
            </p:cNvGraphicFramePr>
            <p:nvPr/>
          </p:nvGraphicFramePr>
          <p:xfrm>
            <a:off x="611560" y="2924944"/>
            <a:ext cx="3672408" cy="1368152"/>
          </p:xfrm>
          <a:graphic>
            <a:graphicData uri="http://schemas.openxmlformats.org/presentationml/2006/ole">
              <mc:AlternateContent xmlns:mc="http://schemas.openxmlformats.org/markup-compatibility/2006">
                <mc:Choice xmlns:v="urn:schemas-microsoft-com:vml" Requires="v">
                  <p:oleObj spid="_x0000_s329739" name="Équation" r:id="rId6" imgW="990360" imgH="444240" progId="Equation.3">
                    <p:embed/>
                  </p:oleObj>
                </mc:Choice>
                <mc:Fallback>
                  <p:oleObj name="Équation" r:id="rId6" imgW="990360" imgH="4442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2924944"/>
                          <a:ext cx="3672408" cy="13681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nvGraphicFramePr>
          <p:xfrm>
            <a:off x="551730" y="4163417"/>
            <a:ext cx="5532438" cy="993775"/>
          </p:xfrm>
          <a:graphic>
            <a:graphicData uri="http://schemas.openxmlformats.org/presentationml/2006/ole">
              <mc:AlternateContent xmlns:mc="http://schemas.openxmlformats.org/markup-compatibility/2006">
                <mc:Choice xmlns:v="urn:schemas-microsoft-com:vml" Requires="v">
                  <p:oleObj spid="_x0000_s329740" name="Équation" r:id="rId8" imgW="1828800" imgH="380880" progId="Equation.3">
                    <p:embed/>
                  </p:oleObj>
                </mc:Choice>
                <mc:Fallback>
                  <p:oleObj name="Équation" r:id="rId8" imgW="1828800" imgH="3808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730" y="4163417"/>
                          <a:ext cx="5532438" cy="993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ZoneTexte 10"/>
            <p:cNvSpPr txBox="1"/>
            <p:nvPr/>
          </p:nvSpPr>
          <p:spPr>
            <a:xfrm>
              <a:off x="611560" y="2555612"/>
              <a:ext cx="2122248" cy="369332"/>
            </a:xfrm>
            <a:prstGeom prst="rect">
              <a:avLst/>
            </a:prstGeom>
            <a:noFill/>
          </p:spPr>
          <p:txBody>
            <a:bodyPr wrap="none" rtlCol="0">
              <a:spAutoFit/>
            </a:bodyPr>
            <a:lstStyle/>
            <a:p>
              <a:pPr>
                <a:buFont typeface="Wingdings" pitchFamily="2" charset="2"/>
                <a:buChar char="Ø"/>
              </a:pPr>
              <a:r>
                <a:rPr lang="fr-FR" b="1" i="1" dirty="0" smtClean="0">
                  <a:solidFill>
                    <a:srgbClr val="0066FF"/>
                  </a:solidFill>
                </a:rPr>
                <a:t>Profil des vitesses:</a:t>
              </a:r>
              <a:endParaRPr lang="fr-FR" b="1" i="1" dirty="0">
                <a:solidFill>
                  <a:srgbClr val="0066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329734"/>
                                        </p:tgtEl>
                                        <p:attrNameLst>
                                          <p:attrName>style.visibility</p:attrName>
                                        </p:attrNameLst>
                                      </p:cBhvr>
                                      <p:to>
                                        <p:strVal val="visible"/>
                                      </p:to>
                                    </p:set>
                                    <p:animEffect transition="in" filter="box(in)">
                                      <p:cBhvr>
                                        <p:cTn id="16" dur="2000"/>
                                        <p:tgtEl>
                                          <p:spTgt spid="32973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6194" name="Object 2"/>
          <p:cNvGraphicFramePr>
            <a:graphicFrameLocks noChangeAspect="1"/>
          </p:cNvGraphicFramePr>
          <p:nvPr/>
        </p:nvGraphicFramePr>
        <p:xfrm>
          <a:off x="467544" y="0"/>
          <a:ext cx="4757737" cy="792162"/>
        </p:xfrm>
        <a:graphic>
          <a:graphicData uri="http://schemas.openxmlformats.org/presentationml/2006/ole">
            <mc:AlternateContent xmlns:mc="http://schemas.openxmlformats.org/markup-compatibility/2006">
              <mc:Choice xmlns:v="urn:schemas-microsoft-com:vml" Requires="v">
                <p:oleObj spid="_x0000_s776211" name="Équation" r:id="rId3" imgW="1282680" imgH="291960" progId="Equation.3">
                  <p:embed/>
                </p:oleObj>
              </mc:Choice>
              <mc:Fallback>
                <p:oleObj name="Équation" r:id="rId3" imgW="128268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0"/>
                        <a:ext cx="4757737"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6195" name="Object 3"/>
          <p:cNvGraphicFramePr>
            <a:graphicFrameLocks noChangeAspect="1"/>
          </p:cNvGraphicFramePr>
          <p:nvPr/>
        </p:nvGraphicFramePr>
        <p:xfrm>
          <a:off x="539552" y="764704"/>
          <a:ext cx="5511800" cy="792162"/>
        </p:xfrm>
        <a:graphic>
          <a:graphicData uri="http://schemas.openxmlformats.org/presentationml/2006/ole">
            <mc:AlternateContent xmlns:mc="http://schemas.openxmlformats.org/markup-compatibility/2006">
              <mc:Choice xmlns:v="urn:schemas-microsoft-com:vml" Requires="v">
                <p:oleObj spid="_x0000_s776212" name="Équation" r:id="rId5" imgW="1485720" imgH="291960" progId="Equation.3">
                  <p:embed/>
                </p:oleObj>
              </mc:Choice>
              <mc:Fallback>
                <p:oleObj name="Équation" r:id="rId5" imgW="1485720" imgH="291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764704"/>
                        <a:ext cx="5511800"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6196" name="Object 4"/>
          <p:cNvGraphicFramePr>
            <a:graphicFrameLocks noChangeAspect="1"/>
          </p:cNvGraphicFramePr>
          <p:nvPr/>
        </p:nvGraphicFramePr>
        <p:xfrm>
          <a:off x="611560" y="1628800"/>
          <a:ext cx="3108325" cy="827087"/>
        </p:xfrm>
        <a:graphic>
          <a:graphicData uri="http://schemas.openxmlformats.org/presentationml/2006/ole">
            <mc:AlternateContent xmlns:mc="http://schemas.openxmlformats.org/markup-compatibility/2006">
              <mc:Choice xmlns:v="urn:schemas-microsoft-com:vml" Requires="v">
                <p:oleObj spid="_x0000_s776213" name="Équation" r:id="rId7" imgW="838080" imgH="304560" progId="Equation.3">
                  <p:embed/>
                </p:oleObj>
              </mc:Choice>
              <mc:Fallback>
                <p:oleObj name="Équation" r:id="rId7" imgW="838080" imgH="304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1628800"/>
                        <a:ext cx="3108325"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6198" name="Object 6"/>
          <p:cNvGraphicFramePr>
            <a:graphicFrameLocks noChangeAspect="1"/>
          </p:cNvGraphicFramePr>
          <p:nvPr/>
        </p:nvGraphicFramePr>
        <p:xfrm>
          <a:off x="4067944" y="1705495"/>
          <a:ext cx="2825750" cy="758825"/>
        </p:xfrm>
        <a:graphic>
          <a:graphicData uri="http://schemas.openxmlformats.org/presentationml/2006/ole">
            <mc:AlternateContent xmlns:mc="http://schemas.openxmlformats.org/markup-compatibility/2006">
              <mc:Choice xmlns:v="urn:schemas-microsoft-com:vml" Requires="v">
                <p:oleObj spid="_x0000_s776214" name="Équation" r:id="rId9" imgW="761760" imgH="279360" progId="Equation.3">
                  <p:embed/>
                </p:oleObj>
              </mc:Choice>
              <mc:Fallback>
                <p:oleObj name="Équation" r:id="rId9" imgW="761760" imgH="27936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1705495"/>
                        <a:ext cx="2825750" cy="758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6199" name="Object 7"/>
          <p:cNvGraphicFramePr>
            <a:graphicFrameLocks noChangeAspect="1"/>
          </p:cNvGraphicFramePr>
          <p:nvPr/>
        </p:nvGraphicFramePr>
        <p:xfrm>
          <a:off x="755576" y="2420888"/>
          <a:ext cx="6048672" cy="1171575"/>
        </p:xfrm>
        <a:graphic>
          <a:graphicData uri="http://schemas.openxmlformats.org/presentationml/2006/ole">
            <mc:AlternateContent xmlns:mc="http://schemas.openxmlformats.org/markup-compatibility/2006">
              <mc:Choice xmlns:v="urn:schemas-microsoft-com:vml" Requires="v">
                <p:oleObj spid="_x0000_s776215" name="Équation" r:id="rId11" imgW="2133360" imgH="431640" progId="Equation.3">
                  <p:embed/>
                </p:oleObj>
              </mc:Choice>
              <mc:Fallback>
                <p:oleObj name="Équation" r:id="rId11" imgW="2133360" imgH="4316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2420888"/>
                        <a:ext cx="6048672" cy="1171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e 12"/>
          <p:cNvGrpSpPr/>
          <p:nvPr/>
        </p:nvGrpSpPr>
        <p:grpSpPr>
          <a:xfrm>
            <a:off x="755576" y="3924845"/>
            <a:ext cx="5200142" cy="1115119"/>
            <a:chOff x="755576" y="3672408"/>
            <a:chExt cx="5200142" cy="1115119"/>
          </a:xfrm>
        </p:grpSpPr>
        <p:sp>
          <p:nvSpPr>
            <p:cNvPr id="10" name="ZoneTexte 9"/>
            <p:cNvSpPr txBox="1"/>
            <p:nvPr/>
          </p:nvSpPr>
          <p:spPr>
            <a:xfrm>
              <a:off x="755576" y="3672408"/>
              <a:ext cx="5200142" cy="369332"/>
            </a:xfrm>
            <a:prstGeom prst="rect">
              <a:avLst/>
            </a:prstGeom>
            <a:noFill/>
          </p:spPr>
          <p:txBody>
            <a:bodyPr wrap="none" rtlCol="0">
              <a:spAutoFit/>
            </a:bodyPr>
            <a:lstStyle/>
            <a:p>
              <a:pPr>
                <a:buFont typeface="Wingdings" pitchFamily="2" charset="2"/>
                <a:buChar char="ü"/>
              </a:pPr>
              <a:r>
                <a:rPr lang="fr-FR" dirty="0" smtClean="0"/>
                <a:t> Au contact de la paroi  </a:t>
              </a:r>
              <a:r>
                <a:rPr lang="fr-FR" dirty="0" smtClean="0">
                  <a:solidFill>
                    <a:srgbClr val="FF0000"/>
                  </a:solidFill>
                </a:rPr>
                <a:t>r = R</a:t>
              </a:r>
              <a:r>
                <a:rPr lang="fr-FR" dirty="0" smtClean="0"/>
                <a:t>, le fluide est immobile:</a:t>
              </a:r>
              <a:endParaRPr lang="fr-FR" dirty="0"/>
            </a:p>
          </p:txBody>
        </p:sp>
        <p:graphicFrame>
          <p:nvGraphicFramePr>
            <p:cNvPr id="776200" name="Object 8"/>
            <p:cNvGraphicFramePr>
              <a:graphicFrameLocks noChangeAspect="1"/>
            </p:cNvGraphicFramePr>
            <p:nvPr/>
          </p:nvGraphicFramePr>
          <p:xfrm>
            <a:off x="1115616" y="3960440"/>
            <a:ext cx="4319587" cy="827087"/>
          </p:xfrm>
          <a:graphic>
            <a:graphicData uri="http://schemas.openxmlformats.org/presentationml/2006/ole">
              <mc:AlternateContent xmlns:mc="http://schemas.openxmlformats.org/markup-compatibility/2006">
                <mc:Choice xmlns:v="urn:schemas-microsoft-com:vml" Requires="v">
                  <p:oleObj spid="_x0000_s776216" name="Équation" r:id="rId13" imgW="1523880" imgH="304560" progId="Equation.3">
                    <p:embed/>
                  </p:oleObj>
                </mc:Choice>
                <mc:Fallback>
                  <p:oleObj name="Équation" r:id="rId13" imgW="1523880" imgH="30456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5616" y="3960440"/>
                          <a:ext cx="4319587"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5" name="Groupe 14"/>
          <p:cNvGrpSpPr/>
          <p:nvPr/>
        </p:nvGrpSpPr>
        <p:grpSpPr>
          <a:xfrm>
            <a:off x="755576" y="5211697"/>
            <a:ext cx="6984602" cy="1169631"/>
            <a:chOff x="755576" y="4815244"/>
            <a:chExt cx="6984602" cy="1169631"/>
          </a:xfrm>
        </p:grpSpPr>
        <p:sp>
          <p:nvSpPr>
            <p:cNvPr id="12" name="ZoneTexte 11"/>
            <p:cNvSpPr txBox="1"/>
            <p:nvPr/>
          </p:nvSpPr>
          <p:spPr>
            <a:xfrm>
              <a:off x="755576" y="4815244"/>
              <a:ext cx="5855064" cy="369332"/>
            </a:xfrm>
            <a:prstGeom prst="rect">
              <a:avLst/>
            </a:prstGeom>
            <a:noFill/>
          </p:spPr>
          <p:txBody>
            <a:bodyPr wrap="none" rtlCol="0">
              <a:spAutoFit/>
            </a:bodyPr>
            <a:lstStyle/>
            <a:p>
              <a:pPr>
                <a:buFont typeface="Wingdings" pitchFamily="2" charset="2"/>
                <a:buChar char="ü"/>
              </a:pPr>
              <a:r>
                <a:rPr lang="fr-FR" dirty="0" smtClean="0"/>
                <a:t> Sur l’axe de la conduite  </a:t>
              </a:r>
              <a:r>
                <a:rPr lang="fr-FR" dirty="0" smtClean="0">
                  <a:solidFill>
                    <a:srgbClr val="FF0000"/>
                  </a:solidFill>
                </a:rPr>
                <a:t>r = 0</a:t>
              </a:r>
              <a:r>
                <a:rPr lang="fr-FR" dirty="0" smtClean="0"/>
                <a:t>, la vitesse est de valeur finie:</a:t>
              </a:r>
              <a:endParaRPr lang="fr-FR" dirty="0"/>
            </a:p>
          </p:txBody>
        </p:sp>
        <p:graphicFrame>
          <p:nvGraphicFramePr>
            <p:cNvPr id="776201" name="Object 9"/>
            <p:cNvGraphicFramePr>
              <a:graphicFrameLocks noChangeAspect="1"/>
            </p:cNvGraphicFramePr>
            <p:nvPr/>
          </p:nvGraphicFramePr>
          <p:xfrm>
            <a:off x="6516216" y="4824536"/>
            <a:ext cx="1223962" cy="344488"/>
          </p:xfrm>
          <a:graphic>
            <a:graphicData uri="http://schemas.openxmlformats.org/presentationml/2006/ole">
              <mc:AlternateContent xmlns:mc="http://schemas.openxmlformats.org/markup-compatibility/2006">
                <mc:Choice xmlns:v="urn:schemas-microsoft-com:vml" Requires="v">
                  <p:oleObj spid="_x0000_s776217" name="Équation" r:id="rId15" imgW="431640" imgH="126720" progId="Equation.3">
                    <p:embed/>
                  </p:oleObj>
                </mc:Choice>
                <mc:Fallback>
                  <p:oleObj name="Équation" r:id="rId15" imgW="431640" imgH="12672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216" y="4824536"/>
                          <a:ext cx="1223962" cy="344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ZoneTexte 13"/>
            <p:cNvSpPr txBox="1"/>
            <p:nvPr/>
          </p:nvSpPr>
          <p:spPr>
            <a:xfrm>
              <a:off x="1043608" y="5373216"/>
              <a:ext cx="674865" cy="369332"/>
            </a:xfrm>
            <a:prstGeom prst="rect">
              <a:avLst/>
            </a:prstGeom>
            <a:noFill/>
          </p:spPr>
          <p:txBody>
            <a:bodyPr wrap="none" rtlCol="0">
              <a:spAutoFit/>
            </a:bodyPr>
            <a:lstStyle/>
            <a:p>
              <a:r>
                <a:rPr lang="fr-FR" dirty="0" smtClean="0"/>
                <a:t>D’où:</a:t>
              </a:r>
              <a:endParaRPr lang="fr-FR" dirty="0"/>
            </a:p>
          </p:txBody>
        </p:sp>
        <p:graphicFrame>
          <p:nvGraphicFramePr>
            <p:cNvPr id="776202" name="Object 10"/>
            <p:cNvGraphicFramePr>
              <a:graphicFrameLocks noChangeAspect="1"/>
            </p:cNvGraphicFramePr>
            <p:nvPr/>
          </p:nvGraphicFramePr>
          <p:xfrm>
            <a:off x="1691680" y="5157788"/>
            <a:ext cx="2447925" cy="827087"/>
          </p:xfrm>
          <a:graphic>
            <a:graphicData uri="http://schemas.openxmlformats.org/presentationml/2006/ole">
              <mc:AlternateContent xmlns:mc="http://schemas.openxmlformats.org/markup-compatibility/2006">
                <mc:Choice xmlns:v="urn:schemas-microsoft-com:vml" Requires="v">
                  <p:oleObj spid="_x0000_s776218" name="Équation" r:id="rId17" imgW="863280" imgH="304560" progId="Equation.3">
                    <p:embed/>
                  </p:oleObj>
                </mc:Choice>
                <mc:Fallback>
                  <p:oleObj name="Équation" r:id="rId17" imgW="863280" imgH="304560" progId="Equation.3">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91680" y="5157788"/>
                          <a:ext cx="2447925"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76195"/>
                                        </p:tgtEl>
                                        <p:attrNameLst>
                                          <p:attrName>style.visibility</p:attrName>
                                        </p:attrNameLst>
                                      </p:cBhvr>
                                      <p:to>
                                        <p:strVal val="visible"/>
                                      </p:to>
                                    </p:set>
                                    <p:animEffect transition="in" filter="box(out)">
                                      <p:cBhvr>
                                        <p:cTn id="7" dur="2000"/>
                                        <p:tgtEl>
                                          <p:spTgt spid="776195"/>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776196"/>
                                        </p:tgtEl>
                                        <p:attrNameLst>
                                          <p:attrName>style.visibility</p:attrName>
                                        </p:attrNameLst>
                                      </p:cBhvr>
                                      <p:to>
                                        <p:strVal val="visible"/>
                                      </p:to>
                                    </p:set>
                                    <p:animEffect transition="in" filter="box(out)">
                                      <p:cBhvr>
                                        <p:cTn id="11" dur="2000"/>
                                        <p:tgtEl>
                                          <p:spTgt spid="776196"/>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776198"/>
                                        </p:tgtEl>
                                        <p:attrNameLst>
                                          <p:attrName>style.visibility</p:attrName>
                                        </p:attrNameLst>
                                      </p:cBhvr>
                                      <p:to>
                                        <p:strVal val="visible"/>
                                      </p:to>
                                    </p:set>
                                    <p:animEffect transition="in" filter="box(out)">
                                      <p:cBhvr>
                                        <p:cTn id="15" dur="2000"/>
                                        <p:tgtEl>
                                          <p:spTgt spid="776198"/>
                                        </p:tgtEl>
                                      </p:cBhvr>
                                    </p:animEffect>
                                  </p:childTnLst>
                                </p:cTn>
                              </p:par>
                            </p:childTnLst>
                          </p:cTn>
                        </p:par>
                        <p:par>
                          <p:cTn id="16" fill="hold">
                            <p:stCondLst>
                              <p:cond delay="6000"/>
                            </p:stCondLst>
                            <p:childTnLst>
                              <p:par>
                                <p:cTn id="17" presetID="4" presetClass="entr" presetSubtype="32" fill="hold" nodeType="afterEffect">
                                  <p:stCondLst>
                                    <p:cond delay="0"/>
                                  </p:stCondLst>
                                  <p:childTnLst>
                                    <p:set>
                                      <p:cBhvr>
                                        <p:cTn id="18" dur="1" fill="hold">
                                          <p:stCondLst>
                                            <p:cond delay="0"/>
                                          </p:stCondLst>
                                        </p:cTn>
                                        <p:tgtEl>
                                          <p:spTgt spid="776199"/>
                                        </p:tgtEl>
                                        <p:attrNameLst>
                                          <p:attrName>style.visibility</p:attrName>
                                        </p:attrNameLst>
                                      </p:cBhvr>
                                      <p:to>
                                        <p:strVal val="visible"/>
                                      </p:to>
                                    </p:set>
                                    <p:animEffect transition="in" filter="box(out)">
                                      <p:cBhvr>
                                        <p:cTn id="19" dur="2000"/>
                                        <p:tgtEl>
                                          <p:spTgt spid="77619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res-nlp.univ-lemans.fr/NLP_C_M02_G02/res/fig_30.png"/>
          <p:cNvPicPr/>
          <p:nvPr/>
        </p:nvPicPr>
        <p:blipFill>
          <a:blip r:embed="rId3" cstate="print"/>
          <a:srcRect/>
          <a:stretch>
            <a:fillRect/>
          </a:stretch>
        </p:blipFill>
        <p:spPr bwMode="auto">
          <a:xfrm>
            <a:off x="4716016" y="620688"/>
            <a:ext cx="4427984" cy="2016224"/>
          </a:xfrm>
          <a:prstGeom prst="rect">
            <a:avLst/>
          </a:prstGeom>
          <a:noFill/>
          <a:ln w="9525">
            <a:noFill/>
            <a:miter lim="800000"/>
            <a:headEnd/>
            <a:tailEnd/>
          </a:ln>
        </p:spPr>
      </p:pic>
      <p:sp>
        <p:nvSpPr>
          <p:cNvPr id="5" name="ZoneTexte 4"/>
          <p:cNvSpPr txBox="1"/>
          <p:nvPr/>
        </p:nvSpPr>
        <p:spPr>
          <a:xfrm>
            <a:off x="489163" y="332656"/>
            <a:ext cx="698461" cy="369332"/>
          </a:xfrm>
          <a:prstGeom prst="rect">
            <a:avLst/>
          </a:prstGeom>
          <a:noFill/>
        </p:spPr>
        <p:txBody>
          <a:bodyPr wrap="none" rtlCol="0">
            <a:spAutoFit/>
          </a:bodyPr>
          <a:lstStyle/>
          <a:p>
            <a:r>
              <a:rPr lang="fr-FR" dirty="0" smtClean="0"/>
              <a:t>alors:</a:t>
            </a:r>
            <a:endParaRPr lang="fr-FR" dirty="0"/>
          </a:p>
        </p:txBody>
      </p:sp>
      <p:graphicFrame>
        <p:nvGraphicFramePr>
          <p:cNvPr id="6" name="Object 11"/>
          <p:cNvGraphicFramePr>
            <a:graphicFrameLocks noChangeAspect="1"/>
          </p:cNvGraphicFramePr>
          <p:nvPr/>
        </p:nvGraphicFramePr>
        <p:xfrm>
          <a:off x="1409229" y="188640"/>
          <a:ext cx="5106987" cy="758825"/>
        </p:xfrm>
        <a:graphic>
          <a:graphicData uri="http://schemas.openxmlformats.org/presentationml/2006/ole">
            <mc:AlternateContent xmlns:mc="http://schemas.openxmlformats.org/markup-compatibility/2006">
              <mc:Choice xmlns:v="urn:schemas-microsoft-com:vml" Requires="v">
                <p:oleObj spid="_x0000_s777226" name="Équation" r:id="rId4" imgW="1879560" imgH="279360" progId="Equation.3">
                  <p:embed/>
                </p:oleObj>
              </mc:Choice>
              <mc:Fallback>
                <p:oleObj name="Équation" r:id="rId4" imgW="1879560" imgH="2793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229" y="188640"/>
                        <a:ext cx="5106987" cy="758825"/>
                      </a:xfrm>
                      <a:prstGeom prst="rect">
                        <a:avLst/>
                      </a:prstGeom>
                      <a:solidFill>
                        <a:srgbClr val="FFFF99"/>
                      </a:soli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539552" y="1396503"/>
            <a:ext cx="4104456" cy="1015663"/>
          </a:xfrm>
          <a:prstGeom prst="rect">
            <a:avLst/>
          </a:prstGeom>
          <a:noFill/>
        </p:spPr>
        <p:txBody>
          <a:bodyPr wrap="square" rtlCol="0">
            <a:spAutoFit/>
          </a:bodyPr>
          <a:lstStyle/>
          <a:p>
            <a:pPr>
              <a:lnSpc>
                <a:spcPct val="150000"/>
              </a:lnSpc>
            </a:pPr>
            <a:r>
              <a:rPr lang="fr-FR" sz="2000" dirty="0" smtClean="0"/>
              <a:t>Pour avoir v(r) &gt; 0  quelque soit  r &lt; R, il faut que A &lt; 0</a:t>
            </a:r>
            <a:endParaRPr lang="fr-FR" sz="2000" dirty="0"/>
          </a:p>
        </p:txBody>
      </p:sp>
      <p:sp>
        <p:nvSpPr>
          <p:cNvPr id="8" name="ZoneTexte 7"/>
          <p:cNvSpPr txBox="1"/>
          <p:nvPr/>
        </p:nvSpPr>
        <p:spPr>
          <a:xfrm>
            <a:off x="611560" y="2672333"/>
            <a:ext cx="2918876" cy="369332"/>
          </a:xfrm>
          <a:prstGeom prst="rect">
            <a:avLst/>
          </a:prstGeom>
          <a:noFill/>
        </p:spPr>
        <p:txBody>
          <a:bodyPr wrap="none" rtlCol="0">
            <a:spAutoFit/>
          </a:bodyPr>
          <a:lstStyle/>
          <a:p>
            <a:pPr>
              <a:buFont typeface="Wingdings" pitchFamily="2" charset="2"/>
              <a:buChar char="Ø"/>
            </a:pPr>
            <a:r>
              <a:rPr lang="fr-FR" b="1" i="1" dirty="0" smtClean="0">
                <a:solidFill>
                  <a:srgbClr val="0066FF"/>
                </a:solidFill>
              </a:rPr>
              <a:t>Calcul du débit volumique:</a:t>
            </a:r>
            <a:endParaRPr lang="fr-FR" b="1" i="1" dirty="0">
              <a:solidFill>
                <a:srgbClr val="0066FF"/>
              </a:solidFill>
            </a:endParaRPr>
          </a:p>
        </p:txBody>
      </p:sp>
      <p:graphicFrame>
        <p:nvGraphicFramePr>
          <p:cNvPr id="777219" name="Object 3"/>
          <p:cNvGraphicFramePr>
            <a:graphicFrameLocks noChangeAspect="1"/>
          </p:cNvGraphicFramePr>
          <p:nvPr/>
        </p:nvGraphicFramePr>
        <p:xfrm>
          <a:off x="827584" y="3104381"/>
          <a:ext cx="6299200" cy="2308225"/>
        </p:xfrm>
        <a:graphic>
          <a:graphicData uri="http://schemas.openxmlformats.org/presentationml/2006/ole">
            <mc:AlternateContent xmlns:mc="http://schemas.openxmlformats.org/markup-compatibility/2006">
              <mc:Choice xmlns:v="urn:schemas-microsoft-com:vml" Requires="v">
                <p:oleObj spid="_x0000_s777227" name="Équation" r:id="rId6" imgW="2222280" imgH="850680" progId="Equation.3">
                  <p:embed/>
                </p:oleObj>
              </mc:Choice>
              <mc:Fallback>
                <p:oleObj name="Équation" r:id="rId6" imgW="2222280" imgH="8506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3104381"/>
                        <a:ext cx="6299200" cy="2308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ZoneTexte 9"/>
          <p:cNvSpPr txBox="1"/>
          <p:nvPr/>
        </p:nvSpPr>
        <p:spPr>
          <a:xfrm>
            <a:off x="971600" y="5651956"/>
            <a:ext cx="1402435" cy="369332"/>
          </a:xfrm>
          <a:prstGeom prst="rect">
            <a:avLst/>
          </a:prstGeom>
          <a:noFill/>
        </p:spPr>
        <p:txBody>
          <a:bodyPr wrap="none" rtlCol="0">
            <a:spAutoFit/>
          </a:bodyPr>
          <a:lstStyle/>
          <a:p>
            <a:r>
              <a:rPr lang="fr-FR" dirty="0" smtClean="0"/>
              <a:t>Sachant que:</a:t>
            </a:r>
            <a:endParaRPr lang="fr-FR" dirty="0"/>
          </a:p>
        </p:txBody>
      </p:sp>
      <p:graphicFrame>
        <p:nvGraphicFramePr>
          <p:cNvPr id="777220" name="Object 4"/>
          <p:cNvGraphicFramePr>
            <a:graphicFrameLocks noChangeAspect="1"/>
          </p:cNvGraphicFramePr>
          <p:nvPr/>
        </p:nvGraphicFramePr>
        <p:xfrm>
          <a:off x="4923234" y="5408637"/>
          <a:ext cx="3105150" cy="828675"/>
        </p:xfrm>
        <a:graphic>
          <a:graphicData uri="http://schemas.openxmlformats.org/presentationml/2006/ole">
            <mc:AlternateContent xmlns:mc="http://schemas.openxmlformats.org/markup-compatibility/2006">
              <mc:Choice xmlns:v="urn:schemas-microsoft-com:vml" Requires="v">
                <p:oleObj spid="_x0000_s777228" name="Équation" r:id="rId8" imgW="1143000" imgH="304560" progId="Equation.3">
                  <p:embed/>
                </p:oleObj>
              </mc:Choice>
              <mc:Fallback>
                <p:oleObj name="Équation" r:id="rId8" imgW="1143000" imgH="3045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3234" y="5408637"/>
                        <a:ext cx="3105150" cy="828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1" name="Object 5"/>
          <p:cNvGraphicFramePr>
            <a:graphicFrameLocks noChangeAspect="1"/>
          </p:cNvGraphicFramePr>
          <p:nvPr/>
        </p:nvGraphicFramePr>
        <p:xfrm>
          <a:off x="2267744" y="5473800"/>
          <a:ext cx="2346325" cy="723900"/>
        </p:xfrm>
        <a:graphic>
          <a:graphicData uri="http://schemas.openxmlformats.org/presentationml/2006/ole">
            <mc:AlternateContent xmlns:mc="http://schemas.openxmlformats.org/markup-compatibility/2006">
              <mc:Choice xmlns:v="urn:schemas-microsoft-com:vml" Requires="v">
                <p:oleObj spid="_x0000_s777229" name="Équation" r:id="rId10" imgW="863280" imgH="266400" progId="Equation.3">
                  <p:embed/>
                </p:oleObj>
              </mc:Choice>
              <mc:Fallback>
                <p:oleObj name="Équation" r:id="rId10" imgW="863280" imgH="2664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7744" y="5473800"/>
                        <a:ext cx="2346325"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777219"/>
                                        </p:tgtEl>
                                        <p:attrNameLst>
                                          <p:attrName>style.visibility</p:attrName>
                                        </p:attrNameLst>
                                      </p:cBhvr>
                                      <p:to>
                                        <p:strVal val="visible"/>
                                      </p:to>
                                    </p:set>
                                    <p:animEffect transition="in" filter="box(out)">
                                      <p:cBhvr>
                                        <p:cTn id="21" dur="2000"/>
                                        <p:tgtEl>
                                          <p:spTgt spid="77721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2000"/>
                                        <p:tgtEl>
                                          <p:spTgt spid="10"/>
                                        </p:tgtEl>
                                      </p:cBhvr>
                                    </p:animEffect>
                                  </p:childTnLst>
                                </p:cTn>
                              </p:par>
                            </p:childTnLst>
                          </p:cTn>
                        </p:par>
                        <p:par>
                          <p:cTn id="27" fill="hold">
                            <p:stCondLst>
                              <p:cond delay="2000"/>
                            </p:stCondLst>
                            <p:childTnLst>
                              <p:par>
                                <p:cTn id="28" presetID="5" presetClass="entr" presetSubtype="10" fill="hold" nodeType="afterEffect">
                                  <p:stCondLst>
                                    <p:cond delay="0"/>
                                  </p:stCondLst>
                                  <p:childTnLst>
                                    <p:set>
                                      <p:cBhvr>
                                        <p:cTn id="29" dur="1" fill="hold">
                                          <p:stCondLst>
                                            <p:cond delay="0"/>
                                          </p:stCondLst>
                                        </p:cTn>
                                        <p:tgtEl>
                                          <p:spTgt spid="777221"/>
                                        </p:tgtEl>
                                        <p:attrNameLst>
                                          <p:attrName>style.visibility</p:attrName>
                                        </p:attrNameLst>
                                      </p:cBhvr>
                                      <p:to>
                                        <p:strVal val="visible"/>
                                      </p:to>
                                    </p:set>
                                    <p:animEffect transition="in" filter="checkerboard(across)">
                                      <p:cBhvr>
                                        <p:cTn id="30" dur="2000"/>
                                        <p:tgtEl>
                                          <p:spTgt spid="777221"/>
                                        </p:tgtEl>
                                      </p:cBhvr>
                                    </p:animEffect>
                                  </p:childTnLst>
                                </p:cTn>
                              </p:par>
                            </p:childTnLst>
                          </p:cTn>
                        </p:par>
                        <p:par>
                          <p:cTn id="31" fill="hold">
                            <p:stCondLst>
                              <p:cond delay="4000"/>
                            </p:stCondLst>
                            <p:childTnLst>
                              <p:par>
                                <p:cTn id="32" presetID="5" presetClass="entr" presetSubtype="10" fill="hold" nodeType="afterEffect">
                                  <p:stCondLst>
                                    <p:cond delay="0"/>
                                  </p:stCondLst>
                                  <p:childTnLst>
                                    <p:set>
                                      <p:cBhvr>
                                        <p:cTn id="33" dur="1" fill="hold">
                                          <p:stCondLst>
                                            <p:cond delay="0"/>
                                          </p:stCondLst>
                                        </p:cTn>
                                        <p:tgtEl>
                                          <p:spTgt spid="777220"/>
                                        </p:tgtEl>
                                        <p:attrNameLst>
                                          <p:attrName>style.visibility</p:attrName>
                                        </p:attrNameLst>
                                      </p:cBhvr>
                                      <p:to>
                                        <p:strVal val="visible"/>
                                      </p:to>
                                    </p:set>
                                    <p:animEffect transition="in" filter="checkerboard(across)">
                                      <p:cBhvr>
                                        <p:cTn id="34" dur="2000"/>
                                        <p:tgtEl>
                                          <p:spTgt spid="77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2420888"/>
            <a:ext cx="8136904" cy="646331"/>
          </a:xfrm>
          <a:prstGeom prst="rect">
            <a:avLst/>
          </a:prstGeom>
        </p:spPr>
        <p:txBody>
          <a:bodyPr wrap="square">
            <a:spAutoFit/>
          </a:bodyPr>
          <a:lstStyle/>
          <a:p>
            <a:r>
              <a:rPr lang="fr-FR" i="1" dirty="0" smtClean="0">
                <a:solidFill>
                  <a:srgbClr val="0066FF"/>
                </a:solidFill>
              </a:rPr>
              <a:t>La perte de charge est proportionnelle à la distance parcourue: </a:t>
            </a:r>
            <a:r>
              <a:rPr lang="fr-FR" i="1" dirty="0" smtClean="0">
                <a:solidFill>
                  <a:srgbClr val="FF00FF"/>
                </a:solidFill>
              </a:rPr>
              <a:t>« perte de charge linéaire » </a:t>
            </a:r>
            <a:endParaRPr lang="fr-FR" i="1" dirty="0">
              <a:solidFill>
                <a:srgbClr val="FF00FF"/>
              </a:solidFill>
            </a:endParaRPr>
          </a:p>
        </p:txBody>
      </p:sp>
      <p:grpSp>
        <p:nvGrpSpPr>
          <p:cNvPr id="14" name="Groupe 13"/>
          <p:cNvGrpSpPr/>
          <p:nvPr/>
        </p:nvGrpSpPr>
        <p:grpSpPr>
          <a:xfrm>
            <a:off x="683568" y="3040384"/>
            <a:ext cx="5976664" cy="828675"/>
            <a:chOff x="683568" y="3040384"/>
            <a:chExt cx="5976664" cy="828675"/>
          </a:xfrm>
        </p:grpSpPr>
        <p:graphicFrame>
          <p:nvGraphicFramePr>
            <p:cNvPr id="778243" name="Object 3"/>
            <p:cNvGraphicFramePr>
              <a:graphicFrameLocks noChangeAspect="1"/>
            </p:cNvGraphicFramePr>
            <p:nvPr/>
          </p:nvGraphicFramePr>
          <p:xfrm>
            <a:off x="3059832" y="3040384"/>
            <a:ext cx="3600400" cy="828675"/>
          </p:xfrm>
          <a:graphic>
            <a:graphicData uri="http://schemas.openxmlformats.org/presentationml/2006/ole">
              <mc:AlternateContent xmlns:mc="http://schemas.openxmlformats.org/markup-compatibility/2006">
                <mc:Choice xmlns:v="urn:schemas-microsoft-com:vml" Requires="v">
                  <p:oleObj spid="_x0000_s778254" name="Équation" r:id="rId3" imgW="927000" imgH="304560" progId="Equation.3">
                    <p:embed/>
                  </p:oleObj>
                </mc:Choice>
                <mc:Fallback>
                  <p:oleObj name="Équation" r:id="rId3" imgW="927000" imgH="3045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040384"/>
                          <a:ext cx="3600400" cy="828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ZoneTexte 7"/>
            <p:cNvSpPr txBox="1"/>
            <p:nvPr/>
          </p:nvSpPr>
          <p:spPr>
            <a:xfrm>
              <a:off x="683568" y="3284984"/>
              <a:ext cx="2567178" cy="369332"/>
            </a:xfrm>
            <a:prstGeom prst="rect">
              <a:avLst/>
            </a:prstGeom>
            <a:noFill/>
          </p:spPr>
          <p:txBody>
            <a:bodyPr wrap="none" rtlCol="0">
              <a:spAutoFit/>
            </a:bodyPr>
            <a:lstStyle/>
            <a:p>
              <a:r>
                <a:rPr lang="fr-FR" dirty="0" smtClean="0"/>
                <a:t>Remplaçons             dans: </a:t>
              </a:r>
              <a:endParaRPr lang="fr-FR" dirty="0"/>
            </a:p>
          </p:txBody>
        </p:sp>
        <p:graphicFrame>
          <p:nvGraphicFramePr>
            <p:cNvPr id="778244" name="Object 4"/>
            <p:cNvGraphicFramePr>
              <a:graphicFrameLocks noChangeAspect="1"/>
            </p:cNvGraphicFramePr>
            <p:nvPr/>
          </p:nvGraphicFramePr>
          <p:xfrm>
            <a:off x="1835696" y="3140968"/>
            <a:ext cx="618927" cy="677216"/>
          </p:xfrm>
          <a:graphic>
            <a:graphicData uri="http://schemas.openxmlformats.org/presentationml/2006/ole">
              <mc:AlternateContent xmlns:mc="http://schemas.openxmlformats.org/markup-compatibility/2006">
                <mc:Choice xmlns:v="urn:schemas-microsoft-com:vml" Requires="v">
                  <p:oleObj spid="_x0000_s778255" name="Équation" r:id="rId5" imgW="241200" imgH="266400" progId="Equation.3">
                    <p:embed/>
                  </p:oleObj>
                </mc:Choice>
                <mc:Fallback>
                  <p:oleObj name="Équation" r:id="rId5" imgW="241200" imgH="266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140968"/>
                          <a:ext cx="618927" cy="677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 name="ZoneTexte 9"/>
          <p:cNvSpPr txBox="1"/>
          <p:nvPr/>
        </p:nvSpPr>
        <p:spPr>
          <a:xfrm>
            <a:off x="827584" y="4211796"/>
            <a:ext cx="773802" cy="369332"/>
          </a:xfrm>
          <a:prstGeom prst="rect">
            <a:avLst/>
          </a:prstGeom>
          <a:noFill/>
        </p:spPr>
        <p:txBody>
          <a:bodyPr wrap="none" rtlCol="0">
            <a:spAutoFit/>
          </a:bodyPr>
          <a:lstStyle/>
          <a:p>
            <a:r>
              <a:rPr lang="fr-FR" dirty="0" smtClean="0"/>
              <a:t>Alors: </a:t>
            </a:r>
            <a:endParaRPr lang="fr-FR" dirty="0"/>
          </a:p>
        </p:txBody>
      </p:sp>
      <p:graphicFrame>
        <p:nvGraphicFramePr>
          <p:cNvPr id="778245" name="Object 5"/>
          <p:cNvGraphicFramePr>
            <a:graphicFrameLocks noChangeAspect="1"/>
          </p:cNvGraphicFramePr>
          <p:nvPr/>
        </p:nvGraphicFramePr>
        <p:xfrm>
          <a:off x="1733550" y="3933130"/>
          <a:ext cx="2910458" cy="936029"/>
        </p:xfrm>
        <a:graphic>
          <a:graphicData uri="http://schemas.openxmlformats.org/presentationml/2006/ole">
            <mc:AlternateContent xmlns:mc="http://schemas.openxmlformats.org/markup-compatibility/2006">
              <mc:Choice xmlns:v="urn:schemas-microsoft-com:vml" Requires="v">
                <p:oleObj spid="_x0000_s778256" name="Équation" r:id="rId7" imgW="799920" imgH="291960" progId="Equation.3">
                  <p:embed/>
                </p:oleObj>
              </mc:Choice>
              <mc:Fallback>
                <p:oleObj name="Équation" r:id="rId7" imgW="799920" imgH="2919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550" y="3933130"/>
                        <a:ext cx="2910458" cy="936029"/>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ZoneTexte 11"/>
          <p:cNvSpPr txBox="1"/>
          <p:nvPr/>
        </p:nvSpPr>
        <p:spPr>
          <a:xfrm>
            <a:off x="5148064" y="4211796"/>
            <a:ext cx="2196692" cy="369332"/>
          </a:xfrm>
          <a:prstGeom prst="rect">
            <a:avLst/>
          </a:prstGeom>
          <a:noFill/>
        </p:spPr>
        <p:txBody>
          <a:bodyPr wrap="none" rtlCol="0">
            <a:spAutoFit/>
          </a:bodyPr>
          <a:lstStyle/>
          <a:p>
            <a:r>
              <a:rPr lang="fr-FR" b="1" i="1" dirty="0" smtClean="0">
                <a:solidFill>
                  <a:srgbClr val="FF0000"/>
                </a:solidFill>
              </a:rPr>
              <a:t>Formule de Poiseuille</a:t>
            </a:r>
            <a:endParaRPr lang="fr-FR" b="1" i="1" dirty="0">
              <a:solidFill>
                <a:srgbClr val="FF0000"/>
              </a:solidFill>
            </a:endParaRPr>
          </a:p>
        </p:txBody>
      </p:sp>
      <p:graphicFrame>
        <p:nvGraphicFramePr>
          <p:cNvPr id="778246" name="Object 6"/>
          <p:cNvGraphicFramePr>
            <a:graphicFrameLocks noChangeAspect="1"/>
          </p:cNvGraphicFramePr>
          <p:nvPr/>
        </p:nvGraphicFramePr>
        <p:xfrm>
          <a:off x="899592" y="4985469"/>
          <a:ext cx="4186237" cy="1539875"/>
        </p:xfrm>
        <a:graphic>
          <a:graphicData uri="http://schemas.openxmlformats.org/presentationml/2006/ole">
            <mc:AlternateContent xmlns:mc="http://schemas.openxmlformats.org/markup-compatibility/2006">
              <mc:Choice xmlns:v="urn:schemas-microsoft-com:vml" Requires="v">
                <p:oleObj spid="_x0000_s778257" name="Équation" r:id="rId9" imgW="1282680" imgH="533160" progId="Equation.3">
                  <p:embed/>
                </p:oleObj>
              </mc:Choice>
              <mc:Fallback>
                <p:oleObj name="Équation" r:id="rId9" imgW="1282680" imgH="53316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4985469"/>
                        <a:ext cx="4186237" cy="153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e 12"/>
          <p:cNvGrpSpPr/>
          <p:nvPr/>
        </p:nvGrpSpPr>
        <p:grpSpPr>
          <a:xfrm>
            <a:off x="755576" y="260648"/>
            <a:ext cx="7992888" cy="2031925"/>
            <a:chOff x="755576" y="260648"/>
            <a:chExt cx="7992888" cy="2031925"/>
          </a:xfrm>
        </p:grpSpPr>
        <p:graphicFrame>
          <p:nvGraphicFramePr>
            <p:cNvPr id="778242" name="Object 2"/>
            <p:cNvGraphicFramePr>
              <a:graphicFrameLocks noChangeAspect="1"/>
            </p:cNvGraphicFramePr>
            <p:nvPr/>
          </p:nvGraphicFramePr>
          <p:xfrm>
            <a:off x="755576" y="260648"/>
            <a:ext cx="1368152" cy="722312"/>
          </p:xfrm>
          <a:graphic>
            <a:graphicData uri="http://schemas.openxmlformats.org/presentationml/2006/ole">
              <mc:AlternateContent xmlns:mc="http://schemas.openxmlformats.org/markup-compatibility/2006">
                <mc:Choice xmlns:v="urn:schemas-microsoft-com:vml" Requires="v">
                  <p:oleObj spid="_x0000_s778258" name="Équation" r:id="rId11" imgW="406080" imgH="266400" progId="Equation.3">
                    <p:embed/>
                  </p:oleObj>
                </mc:Choice>
                <mc:Fallback>
                  <p:oleObj name="Équation" r:id="rId11" imgW="406080" imgH="266400" progId="Equation.3">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260648"/>
                          <a:ext cx="1368152" cy="722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47" name="Object 7"/>
            <p:cNvGraphicFramePr>
              <a:graphicFrameLocks noChangeAspect="1"/>
            </p:cNvGraphicFramePr>
            <p:nvPr/>
          </p:nvGraphicFramePr>
          <p:xfrm>
            <a:off x="827584" y="908720"/>
            <a:ext cx="7920880" cy="1383853"/>
          </p:xfrm>
          <a:graphic>
            <a:graphicData uri="http://schemas.openxmlformats.org/presentationml/2006/ole">
              <mc:AlternateContent xmlns:mc="http://schemas.openxmlformats.org/markup-compatibility/2006">
                <mc:Choice xmlns:v="urn:schemas-microsoft-com:vml" Requires="v">
                  <p:oleObj spid="_x0000_s778259" name="Équation" r:id="rId13" imgW="2603160" imgH="457200" progId="Equation.3">
                    <p:embed/>
                  </p:oleObj>
                </mc:Choice>
                <mc:Fallback>
                  <p:oleObj name="Équation" r:id="rId13" imgW="2603160" imgH="457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584" y="908720"/>
                          <a:ext cx="7920880" cy="138385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2000"/>
                                        <p:tgtEl>
                                          <p:spTgt spid="14"/>
                                        </p:tgtEl>
                                      </p:cBhvr>
                                    </p:animEffect>
                                  </p:childTnLst>
                                </p:cTn>
                              </p:par>
                            </p:childTnLst>
                          </p:cTn>
                        </p:par>
                        <p:par>
                          <p:cTn id="13" fill="hold">
                            <p:stCondLst>
                              <p:cond delay="200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1000"/>
                                        <p:tgtEl>
                                          <p:spTgt spid="10"/>
                                        </p:tgtEl>
                                      </p:cBhvr>
                                    </p:animEffect>
                                  </p:childTnLst>
                                </p:cTn>
                              </p:par>
                            </p:childTnLst>
                          </p:cTn>
                        </p:par>
                        <p:par>
                          <p:cTn id="17" fill="hold">
                            <p:stCondLst>
                              <p:cond delay="3000"/>
                            </p:stCondLst>
                            <p:childTnLst>
                              <p:par>
                                <p:cTn id="18" presetID="4" presetClass="entr" presetSubtype="32" fill="hold" nodeType="afterEffect">
                                  <p:stCondLst>
                                    <p:cond delay="0"/>
                                  </p:stCondLst>
                                  <p:childTnLst>
                                    <p:set>
                                      <p:cBhvr>
                                        <p:cTn id="19" dur="1" fill="hold">
                                          <p:stCondLst>
                                            <p:cond delay="0"/>
                                          </p:stCondLst>
                                        </p:cTn>
                                        <p:tgtEl>
                                          <p:spTgt spid="778245"/>
                                        </p:tgtEl>
                                        <p:attrNameLst>
                                          <p:attrName>style.visibility</p:attrName>
                                        </p:attrNameLst>
                                      </p:cBhvr>
                                      <p:to>
                                        <p:strVal val="visible"/>
                                      </p:to>
                                    </p:set>
                                    <p:animEffect transition="in" filter="box(out)">
                                      <p:cBhvr>
                                        <p:cTn id="20" dur="2000"/>
                                        <p:tgtEl>
                                          <p:spTgt spid="77824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78246"/>
                                        </p:tgtEl>
                                        <p:attrNameLst>
                                          <p:attrName>style.visibility</p:attrName>
                                        </p:attrNameLst>
                                      </p:cBhvr>
                                      <p:to>
                                        <p:strVal val="visible"/>
                                      </p:to>
                                    </p:set>
                                    <p:animEffect transition="in" filter="checkerboard(across)">
                                      <p:cBhvr>
                                        <p:cTn id="30" dur="2000"/>
                                        <p:tgtEl>
                                          <p:spTgt spid="778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2" name="Rectangle 6"/>
          <p:cNvSpPr>
            <a:spLocks noChangeArrowheads="1"/>
          </p:cNvSpPr>
          <p:nvPr/>
        </p:nvSpPr>
        <p:spPr bwMode="auto">
          <a:xfrm>
            <a:off x="899592" y="542285"/>
            <a:ext cx="7848872" cy="1711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Il est d'usage d'exprimer une perte de charge en fonction de la pression cinétique de l'écoulement dans la conduite. La pression cinétique est générée par le mouvement (elle correspond à l'énergie cinétique par unité de volume) et s'exprime :</a:t>
            </a:r>
            <a:r>
              <a:rPr kumimoji="0" lang="fr-FR" b="0" i="0" u="none" strike="noStrike" cap="none" normalizeH="0" baseline="0" dirty="0" smtClean="0">
                <a:ln>
                  <a:noFill/>
                </a:ln>
                <a:solidFill>
                  <a:schemeClr val="tx1"/>
                </a:solidFill>
                <a:effectLst/>
                <a:cs typeface="Arial" pitchFamily="34" charset="0"/>
              </a:rPr>
              <a:t> </a:t>
            </a:r>
          </a:p>
        </p:txBody>
      </p:sp>
      <p:graphicFrame>
        <p:nvGraphicFramePr>
          <p:cNvPr id="326663" name="Object 7"/>
          <p:cNvGraphicFramePr>
            <a:graphicFrameLocks noChangeAspect="1"/>
          </p:cNvGraphicFramePr>
          <p:nvPr/>
        </p:nvGraphicFramePr>
        <p:xfrm>
          <a:off x="2267744" y="1725613"/>
          <a:ext cx="1038225" cy="661987"/>
        </p:xfrm>
        <a:graphic>
          <a:graphicData uri="http://schemas.openxmlformats.org/presentationml/2006/ole">
            <mc:AlternateContent xmlns:mc="http://schemas.openxmlformats.org/markup-compatibility/2006">
              <mc:Choice xmlns:v="urn:schemas-microsoft-com:vml" Requires="v">
                <p:oleObj spid="_x0000_s326671" name="Équation" r:id="rId3" imgW="342720" imgH="253800" progId="Equation.3">
                  <p:embed/>
                </p:oleObj>
              </mc:Choice>
              <mc:Fallback>
                <p:oleObj name="Équation" r:id="rId3" imgW="342720" imgH="2538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725613"/>
                        <a:ext cx="1038225" cy="661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a:xfrm>
            <a:off x="899592" y="2492896"/>
            <a:ext cx="6120680" cy="369332"/>
          </a:xfrm>
          <a:prstGeom prst="rect">
            <a:avLst/>
          </a:prstGeom>
        </p:spPr>
        <p:txBody>
          <a:bodyPr wrap="square">
            <a:spAutoFit/>
          </a:bodyPr>
          <a:lstStyle/>
          <a:p>
            <a:r>
              <a:rPr lang="fr-FR" dirty="0" smtClean="0"/>
              <a:t>On peut formuler la perte de charge sur une longueur comme: </a:t>
            </a:r>
            <a:endParaRPr lang="fr-FR" dirty="0"/>
          </a:p>
        </p:txBody>
      </p:sp>
      <p:sp>
        <p:nvSpPr>
          <p:cNvPr id="12" name="Rectangle 1"/>
          <p:cNvSpPr>
            <a:spLocks noChangeArrowheads="1"/>
          </p:cNvSpPr>
          <p:nvPr/>
        </p:nvSpPr>
        <p:spPr bwMode="auto">
          <a:xfrm>
            <a:off x="467544" y="116632"/>
            <a:ext cx="623395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rgbClr val="0066FF"/>
                </a:solidFill>
                <a:effectLst/>
                <a:latin typeface="Calibri" pitchFamily="34" charset="0"/>
                <a:ea typeface="Times New Roman" pitchFamily="18" charset="0"/>
                <a:cs typeface="Arial" pitchFamily="34" charset="0"/>
              </a:rPr>
              <a:t>- Coefficient de perte de charge en écoulement laminaire</a:t>
            </a:r>
            <a:endParaRPr kumimoji="0" lang="fr-FR" sz="2000" b="0" i="0" u="none" strike="noStrike" cap="none" normalizeH="0" baseline="0" dirty="0" smtClean="0">
              <a:ln>
                <a:noFill/>
              </a:ln>
              <a:solidFill>
                <a:srgbClr val="0066FF"/>
              </a:solidFill>
              <a:effectLst/>
              <a:latin typeface="Arial" pitchFamily="34" charset="0"/>
              <a:cs typeface="Arial" pitchFamily="34" charset="0"/>
            </a:endParaRPr>
          </a:p>
        </p:txBody>
      </p:sp>
      <p:graphicFrame>
        <p:nvGraphicFramePr>
          <p:cNvPr id="326664" name="Object 8"/>
          <p:cNvGraphicFramePr>
            <a:graphicFrameLocks noChangeAspect="1"/>
          </p:cNvGraphicFramePr>
          <p:nvPr/>
        </p:nvGraphicFramePr>
        <p:xfrm>
          <a:off x="1182688" y="2932113"/>
          <a:ext cx="7212012" cy="2322512"/>
        </p:xfrm>
        <a:graphic>
          <a:graphicData uri="http://schemas.openxmlformats.org/presentationml/2006/ole">
            <mc:AlternateContent xmlns:mc="http://schemas.openxmlformats.org/markup-compatibility/2006">
              <mc:Choice xmlns:v="urn:schemas-microsoft-com:vml" Requires="v">
                <p:oleObj spid="_x0000_s326672" name="Équation" r:id="rId5" imgW="1790640" imgH="672840" progId="Equation.3">
                  <p:embed/>
                </p:oleObj>
              </mc:Choice>
              <mc:Fallback>
                <p:oleObj name="Équation" r:id="rId5" imgW="1790640" imgH="6728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2932113"/>
                        <a:ext cx="7212012" cy="2322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5" name="Object 9"/>
          <p:cNvGraphicFramePr>
            <a:graphicFrameLocks noChangeAspect="1"/>
          </p:cNvGraphicFramePr>
          <p:nvPr/>
        </p:nvGraphicFramePr>
        <p:xfrm>
          <a:off x="1115616" y="5805264"/>
          <a:ext cx="4608512" cy="864096"/>
        </p:xfrm>
        <a:graphic>
          <a:graphicData uri="http://schemas.openxmlformats.org/presentationml/2006/ole">
            <mc:AlternateContent xmlns:mc="http://schemas.openxmlformats.org/markup-compatibility/2006">
              <mc:Choice xmlns:v="urn:schemas-microsoft-com:vml" Requires="v">
                <p:oleObj spid="_x0000_s326673" name="Équation" r:id="rId7" imgW="1422360" imgH="304560" progId="Equation.3">
                  <p:embed/>
                </p:oleObj>
              </mc:Choice>
              <mc:Fallback>
                <p:oleObj name="Équation" r:id="rId7" imgW="1422360" imgH="30456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5805264"/>
                        <a:ext cx="4608512" cy="8640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ZoneTexte 14"/>
          <p:cNvSpPr txBox="1"/>
          <p:nvPr/>
        </p:nvSpPr>
        <p:spPr>
          <a:xfrm>
            <a:off x="899592" y="5301208"/>
            <a:ext cx="3597460" cy="369332"/>
          </a:xfrm>
          <a:prstGeom prst="rect">
            <a:avLst/>
          </a:prstGeom>
          <a:noFill/>
        </p:spPr>
        <p:txBody>
          <a:bodyPr wrap="none" rtlCol="0">
            <a:spAutoFit/>
          </a:bodyPr>
          <a:lstStyle/>
          <a:p>
            <a:r>
              <a:rPr lang="fr-FR" b="1" i="1" u="sng" dirty="0" smtClean="0">
                <a:solidFill>
                  <a:srgbClr val="FF0000"/>
                </a:solidFill>
              </a:rPr>
              <a:t>Résumé</a:t>
            </a:r>
            <a:r>
              <a:rPr lang="fr-FR" dirty="0" smtClean="0"/>
              <a:t>: Pour un </a:t>
            </a:r>
            <a:r>
              <a:rPr lang="fr-FR" b="1" i="1" dirty="0" smtClean="0">
                <a:solidFill>
                  <a:srgbClr val="0066FF"/>
                </a:solidFill>
              </a:rPr>
              <a:t>régime laminaire </a:t>
            </a:r>
            <a:r>
              <a:rPr lang="fr-FR" dirty="0" smtClean="0"/>
              <a:t>:</a:t>
            </a:r>
            <a:endParaRPr lang="fr-FR" dirty="0"/>
          </a:p>
        </p:txBody>
      </p:sp>
      <p:graphicFrame>
        <p:nvGraphicFramePr>
          <p:cNvPr id="326666" name="Object 10"/>
          <p:cNvGraphicFramePr>
            <a:graphicFrameLocks noChangeAspect="1"/>
          </p:cNvGraphicFramePr>
          <p:nvPr/>
        </p:nvGraphicFramePr>
        <p:xfrm>
          <a:off x="4253855" y="5157192"/>
          <a:ext cx="1038225" cy="661987"/>
        </p:xfrm>
        <a:graphic>
          <a:graphicData uri="http://schemas.openxmlformats.org/presentationml/2006/ole">
            <mc:AlternateContent xmlns:mc="http://schemas.openxmlformats.org/markup-compatibility/2006">
              <mc:Choice xmlns:v="urn:schemas-microsoft-com:vml" Requires="v">
                <p:oleObj spid="_x0000_s326674" name="Équation" r:id="rId9" imgW="342720" imgH="253800" progId="Equation.3">
                  <p:embed/>
                </p:oleObj>
              </mc:Choice>
              <mc:Fallback>
                <p:oleObj name="Équation" r:id="rId9" imgW="342720" imgH="2538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3855" y="5157192"/>
                        <a:ext cx="1038225" cy="661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ZoneTexte 17"/>
          <p:cNvSpPr txBox="1"/>
          <p:nvPr/>
        </p:nvSpPr>
        <p:spPr>
          <a:xfrm>
            <a:off x="6084168" y="6021288"/>
            <a:ext cx="2925801" cy="369332"/>
          </a:xfrm>
          <a:prstGeom prst="rect">
            <a:avLst/>
          </a:prstGeom>
          <a:noFill/>
        </p:spPr>
        <p:txBody>
          <a:bodyPr wrap="none" rtlCol="0">
            <a:spAutoFit/>
          </a:bodyPr>
          <a:lstStyle/>
          <a:p>
            <a:r>
              <a:rPr lang="fr-FR" b="1" i="1" dirty="0" smtClean="0">
                <a:solidFill>
                  <a:srgbClr val="FF0000"/>
                </a:solidFill>
              </a:rPr>
              <a:t>Equation de Darcy-</a:t>
            </a:r>
            <a:r>
              <a:rPr lang="fr-FR" b="1" i="1" dirty="0" err="1" smtClean="0">
                <a:solidFill>
                  <a:srgbClr val="FF0000"/>
                </a:solidFill>
              </a:rPr>
              <a:t>Weisbach</a:t>
            </a:r>
            <a:endParaRPr lang="fr-FR"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6664"/>
                                        </p:tgtEl>
                                        <p:attrNameLst>
                                          <p:attrName>style.visibility</p:attrName>
                                        </p:attrNameLst>
                                      </p:cBhvr>
                                      <p:to>
                                        <p:strVal val="visible"/>
                                      </p:to>
                                    </p:set>
                                    <p:animEffect transition="in" filter="box(out)">
                                      <p:cBhvr>
                                        <p:cTn id="7" dur="2000"/>
                                        <p:tgtEl>
                                          <p:spTgt spid="3266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2000"/>
                                        <p:tgtEl>
                                          <p:spTgt spid="15"/>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326666"/>
                                        </p:tgtEl>
                                        <p:attrNameLst>
                                          <p:attrName>style.visibility</p:attrName>
                                        </p:attrNameLst>
                                      </p:cBhvr>
                                      <p:to>
                                        <p:strVal val="visible"/>
                                      </p:to>
                                    </p:set>
                                    <p:animEffect transition="in" filter="box(in)">
                                      <p:cBhvr>
                                        <p:cTn id="16" dur="2000"/>
                                        <p:tgtEl>
                                          <p:spTgt spid="32666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326665"/>
                                        </p:tgtEl>
                                        <p:attrNameLst>
                                          <p:attrName>style.visibility</p:attrName>
                                        </p:attrNameLst>
                                      </p:cBhvr>
                                      <p:to>
                                        <p:strVal val="visible"/>
                                      </p:to>
                                    </p:set>
                                    <p:animEffect transition="in" filter="box(out)">
                                      <p:cBhvr>
                                        <p:cTn id="21" dur="500"/>
                                        <p:tgtEl>
                                          <p:spTgt spid="32666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424936" cy="1900777"/>
          </a:xfrm>
          <a:prstGeom prst="rect">
            <a:avLst/>
          </a:prstGeom>
        </p:spPr>
        <p:txBody>
          <a:bodyPr wrap="square">
            <a:spAutoFit/>
          </a:bodyPr>
          <a:lstStyle/>
          <a:p>
            <a:pPr algn="just">
              <a:lnSpc>
                <a:spcPct val="150000"/>
              </a:lnSpc>
            </a:pPr>
            <a:r>
              <a:rPr lang="fr-FR" sz="1600" dirty="0" smtClean="0"/>
              <a:t>Lorsqu'un écoulement en conduite est turbulent, le profil de vitesse n'est plus parabolique comme c'est le cas en régime laminaire. </a:t>
            </a:r>
          </a:p>
          <a:p>
            <a:pPr algn="just">
              <a:lnSpc>
                <a:spcPct val="150000"/>
              </a:lnSpc>
            </a:pPr>
            <a:r>
              <a:rPr lang="fr-FR" sz="1600" dirty="0" smtClean="0"/>
              <a:t>Les pertes de charge linéaires sont essentiellement dues aux frottements visqueux entre les particules fluides situées près des parois de la conduite. Il en résulte que les propriétés de la paroi jouent un rôle important et que notamment sa rugosité devient un paramètre non négligeable. </a:t>
            </a:r>
            <a:endParaRPr lang="fr-FR" sz="1600" dirty="0"/>
          </a:p>
        </p:txBody>
      </p:sp>
      <p:sp>
        <p:nvSpPr>
          <p:cNvPr id="5" name="Rectangle 4"/>
          <p:cNvSpPr/>
          <p:nvPr/>
        </p:nvSpPr>
        <p:spPr>
          <a:xfrm>
            <a:off x="539552" y="5013176"/>
            <a:ext cx="8280920" cy="1754326"/>
          </a:xfrm>
          <a:prstGeom prst="rect">
            <a:avLst/>
          </a:prstGeom>
        </p:spPr>
        <p:txBody>
          <a:bodyPr wrap="square">
            <a:spAutoFit/>
          </a:bodyPr>
          <a:lstStyle/>
          <a:p>
            <a:pPr>
              <a:lnSpc>
                <a:spcPct val="150000"/>
              </a:lnSpc>
            </a:pPr>
            <a:r>
              <a:rPr lang="fr-FR" dirty="0" smtClean="0"/>
              <a:t>Dans ce cadre, la détermination des pertes de charge linéaires ne peut pas s'obtenir à partir d'une formulation analytique ; on a donc recours à des </a:t>
            </a:r>
            <a:r>
              <a:rPr lang="fr-FR" i="1" dirty="0" smtClean="0">
                <a:solidFill>
                  <a:srgbClr val="0066FF"/>
                </a:solidFill>
              </a:rPr>
              <a:t>abaques</a:t>
            </a:r>
            <a:r>
              <a:rPr lang="fr-FR" dirty="0" smtClean="0"/>
              <a:t> construits sur la base de </a:t>
            </a:r>
            <a:r>
              <a:rPr lang="fr-FR" i="1" u="sng" dirty="0" smtClean="0">
                <a:solidFill>
                  <a:srgbClr val="0066FF"/>
                </a:solidFill>
              </a:rPr>
              <a:t>mesures expérimentales</a:t>
            </a:r>
            <a:r>
              <a:rPr lang="fr-FR" dirty="0" smtClean="0">
                <a:solidFill>
                  <a:srgbClr val="0066FF"/>
                </a:solidFill>
              </a:rPr>
              <a:t>  </a:t>
            </a:r>
            <a:r>
              <a:rPr lang="fr-FR" dirty="0" smtClean="0"/>
              <a:t>ou des </a:t>
            </a:r>
            <a:r>
              <a:rPr lang="fr-FR" dirty="0" smtClean="0">
                <a:solidFill>
                  <a:srgbClr val="0066FF"/>
                </a:solidFill>
              </a:rPr>
              <a:t>lois  empiriques</a:t>
            </a:r>
            <a:r>
              <a:rPr lang="fr-FR" dirty="0" smtClean="0"/>
              <a:t>: concernant l'écoulement en conduite cylindrique, on utilise classiquement le « diagramme de </a:t>
            </a:r>
            <a:r>
              <a:rPr lang="fr-FR" b="1" i="1" dirty="0" smtClean="0"/>
              <a:t>Moody</a:t>
            </a:r>
            <a:r>
              <a:rPr lang="fr-FR" dirty="0" smtClean="0"/>
              <a:t> » </a:t>
            </a:r>
            <a:endParaRPr lang="fr-FR" dirty="0"/>
          </a:p>
        </p:txBody>
      </p:sp>
      <p:pic>
        <p:nvPicPr>
          <p:cNvPr id="762882" name="Picture 2"/>
          <p:cNvPicPr>
            <a:picLocks noChangeAspect="1" noChangeArrowheads="1"/>
          </p:cNvPicPr>
          <p:nvPr/>
        </p:nvPicPr>
        <p:blipFill>
          <a:blip r:embed="rId3" cstate="print"/>
          <a:srcRect/>
          <a:stretch>
            <a:fillRect/>
          </a:stretch>
        </p:blipFill>
        <p:spPr bwMode="auto">
          <a:xfrm>
            <a:off x="6039172" y="2348880"/>
            <a:ext cx="2781300" cy="1584176"/>
          </a:xfrm>
          <a:prstGeom prst="rect">
            <a:avLst/>
          </a:prstGeom>
          <a:noFill/>
          <a:ln w="9525">
            <a:noFill/>
            <a:miter lim="800000"/>
            <a:headEnd/>
            <a:tailEnd/>
          </a:ln>
        </p:spPr>
      </p:pic>
      <p:grpSp>
        <p:nvGrpSpPr>
          <p:cNvPr id="11" name="Groupe 10"/>
          <p:cNvGrpSpPr/>
          <p:nvPr/>
        </p:nvGrpSpPr>
        <p:grpSpPr>
          <a:xfrm>
            <a:off x="899592" y="2348880"/>
            <a:ext cx="2809875" cy="2159620"/>
            <a:chOff x="899592" y="2348880"/>
            <a:chExt cx="2809875" cy="2159620"/>
          </a:xfrm>
        </p:grpSpPr>
        <p:pic>
          <p:nvPicPr>
            <p:cNvPr id="762881" name="Picture 1"/>
            <p:cNvPicPr>
              <a:picLocks noChangeAspect="1" noChangeArrowheads="1"/>
            </p:cNvPicPr>
            <p:nvPr/>
          </p:nvPicPr>
          <p:blipFill>
            <a:blip r:embed="rId4" cstate="print"/>
            <a:srcRect/>
            <a:stretch>
              <a:fillRect/>
            </a:stretch>
          </p:blipFill>
          <p:spPr bwMode="auto">
            <a:xfrm>
              <a:off x="899592" y="2348880"/>
              <a:ext cx="2809875" cy="1659260"/>
            </a:xfrm>
            <a:prstGeom prst="rect">
              <a:avLst/>
            </a:prstGeom>
            <a:noFill/>
            <a:ln w="9525">
              <a:noFill/>
              <a:miter lim="800000"/>
              <a:headEnd/>
              <a:tailEnd/>
            </a:ln>
          </p:spPr>
        </p:pic>
        <p:graphicFrame>
          <p:nvGraphicFramePr>
            <p:cNvPr id="762883" name="Object 3"/>
            <p:cNvGraphicFramePr>
              <a:graphicFrameLocks noChangeAspect="1"/>
            </p:cNvGraphicFramePr>
            <p:nvPr/>
          </p:nvGraphicFramePr>
          <p:xfrm>
            <a:off x="1281113" y="3933825"/>
            <a:ext cx="1973262" cy="574675"/>
          </p:xfrm>
          <a:graphic>
            <a:graphicData uri="http://schemas.openxmlformats.org/presentationml/2006/ole">
              <mc:AlternateContent xmlns:mc="http://schemas.openxmlformats.org/markup-compatibility/2006">
                <mc:Choice xmlns:v="urn:schemas-microsoft-com:vml" Requires="v">
                  <p:oleObj spid="_x0000_s762889" name="Équation" r:id="rId5" imgW="799920" imgH="253800" progId="Equation.3">
                    <p:embed/>
                  </p:oleObj>
                </mc:Choice>
                <mc:Fallback>
                  <p:oleObj name="Équation" r:id="rId5" imgW="79992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1113" y="3933825"/>
                          <a:ext cx="1973262" cy="574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62884" name="Object 4"/>
          <p:cNvGraphicFramePr>
            <a:graphicFrameLocks noChangeAspect="1"/>
          </p:cNvGraphicFramePr>
          <p:nvPr/>
        </p:nvGraphicFramePr>
        <p:xfrm>
          <a:off x="6215063" y="3860800"/>
          <a:ext cx="2473325" cy="576263"/>
        </p:xfrm>
        <a:graphic>
          <a:graphicData uri="http://schemas.openxmlformats.org/presentationml/2006/ole">
            <mc:AlternateContent xmlns:mc="http://schemas.openxmlformats.org/markup-compatibility/2006">
              <mc:Choice xmlns:v="urn:schemas-microsoft-com:vml" Requires="v">
                <p:oleObj spid="_x0000_s762890" name="Équation" r:id="rId7" imgW="1002960" imgH="253800" progId="Equation.3">
                  <p:embed/>
                </p:oleObj>
              </mc:Choice>
              <mc:Fallback>
                <p:oleObj name="Équation" r:id="rId7" imgW="100296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5063" y="3860800"/>
                        <a:ext cx="247332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ZoneTexte 9"/>
          <p:cNvSpPr txBox="1"/>
          <p:nvPr/>
        </p:nvSpPr>
        <p:spPr>
          <a:xfrm>
            <a:off x="395536" y="44624"/>
            <a:ext cx="5526513" cy="400110"/>
          </a:xfrm>
          <a:prstGeom prst="rect">
            <a:avLst/>
          </a:prstGeom>
          <a:noFill/>
        </p:spPr>
        <p:txBody>
          <a:bodyPr wrap="none" rtlCol="0">
            <a:spAutoFit/>
          </a:bodyPr>
          <a:lstStyle/>
          <a:p>
            <a:r>
              <a:rPr lang="fr-FR" sz="2000" b="1" dirty="0" smtClean="0">
                <a:solidFill>
                  <a:srgbClr val="0066FF"/>
                </a:solidFill>
              </a:rPr>
              <a:t>IV.3.2- Ecoulement  turbulent et pertes de charge :</a:t>
            </a:r>
            <a:endParaRPr lang="fr-FR" sz="2000" b="1" dirty="0">
              <a:solidFill>
                <a:srgbClr val="0066FF"/>
              </a:solidFill>
            </a:endParaRPr>
          </a:p>
        </p:txBody>
      </p:sp>
      <p:graphicFrame>
        <p:nvGraphicFramePr>
          <p:cNvPr id="762885" name="Object 5"/>
          <p:cNvGraphicFramePr>
            <a:graphicFrameLocks noChangeAspect="1"/>
          </p:cNvGraphicFramePr>
          <p:nvPr/>
        </p:nvGraphicFramePr>
        <p:xfrm>
          <a:off x="6012160" y="4338613"/>
          <a:ext cx="2952328" cy="674563"/>
        </p:xfrm>
        <a:graphic>
          <a:graphicData uri="http://schemas.openxmlformats.org/presentationml/2006/ole">
            <mc:AlternateContent xmlns:mc="http://schemas.openxmlformats.org/markup-compatibility/2006">
              <mc:Choice xmlns:v="urn:schemas-microsoft-com:vml" Requires="v">
                <p:oleObj spid="_x0000_s762891" name="Équation" r:id="rId9" imgW="1511280" imgH="393480" progId="Equation.3">
                  <p:embed/>
                </p:oleObj>
              </mc:Choice>
              <mc:Fallback>
                <p:oleObj name="Équation" r:id="rId9" imgW="151128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2160" y="4338613"/>
                        <a:ext cx="2952328" cy="674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2000"/>
                                        <p:tgtEl>
                                          <p:spTgt spid="11"/>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762882"/>
                                        </p:tgtEl>
                                        <p:attrNameLst>
                                          <p:attrName>style.visibility</p:attrName>
                                        </p:attrNameLst>
                                      </p:cBhvr>
                                      <p:to>
                                        <p:strVal val="visible"/>
                                      </p:to>
                                    </p:set>
                                    <p:animEffect transition="in" filter="checkerboard(across)">
                                      <p:cBhvr>
                                        <p:cTn id="11" dur="2000"/>
                                        <p:tgtEl>
                                          <p:spTgt spid="762882"/>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762884"/>
                                        </p:tgtEl>
                                        <p:attrNameLst>
                                          <p:attrName>style.visibility</p:attrName>
                                        </p:attrNameLst>
                                      </p:cBhvr>
                                      <p:to>
                                        <p:strVal val="visible"/>
                                      </p:to>
                                    </p:set>
                                    <p:animEffect transition="in" filter="checkerboard(across)">
                                      <p:cBhvr>
                                        <p:cTn id="15" dur="2000"/>
                                        <p:tgtEl>
                                          <p:spTgt spid="762884"/>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762885"/>
                                        </p:tgtEl>
                                        <p:attrNameLst>
                                          <p:attrName>style.visibility</p:attrName>
                                        </p:attrNameLst>
                                      </p:cBhvr>
                                      <p:to>
                                        <p:strVal val="visible"/>
                                      </p:to>
                                    </p:set>
                                    <p:animEffect transition="in" filter="checkerboard(across)">
                                      <p:cBhvr>
                                        <p:cTn id="19" dur="2000"/>
                                        <p:tgtEl>
                                          <p:spTgt spid="76288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827584" y="548680"/>
            <a:ext cx="7344816" cy="5616624"/>
            <a:chOff x="827584" y="548680"/>
            <a:chExt cx="7344816" cy="5616624"/>
          </a:xfrm>
        </p:grpSpPr>
        <p:pic>
          <p:nvPicPr>
            <p:cNvPr id="703490" name="Picture 2"/>
            <p:cNvPicPr>
              <a:picLocks noChangeAspect="1" noChangeArrowheads="1"/>
            </p:cNvPicPr>
            <p:nvPr/>
          </p:nvPicPr>
          <p:blipFill>
            <a:blip r:embed="rId2" cstate="print"/>
            <a:srcRect/>
            <a:stretch>
              <a:fillRect/>
            </a:stretch>
          </p:blipFill>
          <p:spPr bwMode="auto">
            <a:xfrm>
              <a:off x="827584" y="548680"/>
              <a:ext cx="7344816" cy="5616624"/>
            </a:xfrm>
            <a:prstGeom prst="rect">
              <a:avLst/>
            </a:prstGeom>
            <a:noFill/>
            <a:ln w="9525">
              <a:noFill/>
              <a:miter lim="800000"/>
              <a:headEnd/>
              <a:tailEnd/>
            </a:ln>
          </p:spPr>
        </p:pic>
        <p:sp>
          <p:nvSpPr>
            <p:cNvPr id="3" name="ZoneTexte 2"/>
            <p:cNvSpPr txBox="1"/>
            <p:nvPr/>
          </p:nvSpPr>
          <p:spPr>
            <a:xfrm>
              <a:off x="6933976" y="634976"/>
              <a:ext cx="110608" cy="276999"/>
            </a:xfrm>
            <a:prstGeom prst="rect">
              <a:avLst/>
            </a:prstGeom>
            <a:solidFill>
              <a:schemeClr val="bg1"/>
            </a:solidFill>
          </p:spPr>
          <p:txBody>
            <a:bodyPr wrap="none" lIns="0" tIns="0" rIns="0" bIns="0" rtlCol="0">
              <a:spAutoFit/>
            </a:bodyPr>
            <a:lstStyle/>
            <a:p>
              <a:r>
                <a:rPr lang="fr-FR" b="1" dirty="0" smtClean="0"/>
                <a:t>k</a:t>
              </a:r>
              <a:endParaRPr lang="fr-FR" b="1"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ody"/>
          <p:cNvPicPr/>
          <p:nvPr/>
        </p:nvPicPr>
        <p:blipFill>
          <a:blip r:embed="rId2" cstate="print"/>
          <a:srcRect/>
          <a:stretch>
            <a:fillRect/>
          </a:stretch>
        </p:blipFill>
        <p:spPr bwMode="auto">
          <a:xfrm>
            <a:off x="-108520" y="-47625"/>
            <a:ext cx="9324528" cy="690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1"/>
          <p:cNvSpPr>
            <a:spLocks noChangeArrowheads="1"/>
          </p:cNvSpPr>
          <p:nvPr/>
        </p:nvSpPr>
        <p:spPr bwMode="auto">
          <a:xfrm>
            <a:off x="530077" y="179348"/>
            <a:ext cx="519405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Par analogie, suivant les autres directions, on trouve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31778" name="Object 2"/>
          <p:cNvGraphicFramePr>
            <a:graphicFrameLocks noChangeAspect="1"/>
          </p:cNvGraphicFramePr>
          <p:nvPr/>
        </p:nvGraphicFramePr>
        <p:xfrm>
          <a:off x="625723" y="640804"/>
          <a:ext cx="7978725" cy="843980"/>
        </p:xfrm>
        <a:graphic>
          <a:graphicData uri="http://schemas.openxmlformats.org/presentationml/2006/ole">
            <mc:AlternateContent xmlns:mc="http://schemas.openxmlformats.org/markup-compatibility/2006">
              <mc:Choice xmlns:v="urn:schemas-microsoft-com:vml" Requires="v">
                <p:oleObj spid="_x0000_s331785" name="Équation" r:id="rId3" imgW="2514600" imgH="291960" progId="Equation.3">
                  <p:embed/>
                </p:oleObj>
              </mc:Choice>
              <mc:Fallback>
                <p:oleObj name="Équation" r:id="rId3" imgW="251460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23" y="640804"/>
                        <a:ext cx="7978725" cy="843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1779" name="Object 3"/>
          <p:cNvGraphicFramePr>
            <a:graphicFrameLocks noChangeAspect="1"/>
          </p:cNvGraphicFramePr>
          <p:nvPr/>
        </p:nvGraphicFramePr>
        <p:xfrm>
          <a:off x="1304925" y="2349500"/>
          <a:ext cx="3546475" cy="585788"/>
        </p:xfrm>
        <a:graphic>
          <a:graphicData uri="http://schemas.openxmlformats.org/presentationml/2006/ole">
            <mc:AlternateContent xmlns:mc="http://schemas.openxmlformats.org/markup-compatibility/2006">
              <mc:Choice xmlns:v="urn:schemas-microsoft-com:vml" Requires="v">
                <p:oleObj spid="_x0000_s331786" name="Équation" r:id="rId5" imgW="1117440" imgH="203040" progId="Equation.3">
                  <p:embed/>
                </p:oleObj>
              </mc:Choice>
              <mc:Fallback>
                <p:oleObj name="Équation" r:id="rId5" imgW="11174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925" y="2349500"/>
                        <a:ext cx="3546475" cy="585788"/>
                      </a:xfrm>
                      <a:prstGeom prst="rect">
                        <a:avLst/>
                      </a:prstGeom>
                      <a:solidFill>
                        <a:srgbClr val="FFFF99"/>
                      </a:solidFill>
                      <a:ln w="9525">
                        <a:solidFill>
                          <a:srgbClr val="FF00FF"/>
                        </a:solidFill>
                        <a:miter lim="800000"/>
                        <a:headEnd/>
                        <a:tailEnd/>
                      </a:ln>
                    </p:spPr>
                  </p:pic>
                </p:oleObj>
              </mc:Fallback>
            </mc:AlternateContent>
          </a:graphicData>
        </a:graphic>
      </p:graphicFrame>
      <p:sp>
        <p:nvSpPr>
          <p:cNvPr id="7" name="Rectangle 6"/>
          <p:cNvSpPr/>
          <p:nvPr/>
        </p:nvSpPr>
        <p:spPr>
          <a:xfrm>
            <a:off x="467544" y="3212976"/>
            <a:ext cx="4966168" cy="369332"/>
          </a:xfrm>
          <a:prstGeom prst="rect">
            <a:avLst/>
          </a:prstGeom>
        </p:spPr>
        <p:txBody>
          <a:bodyPr wrap="none">
            <a:spAutoFit/>
          </a:bodyPr>
          <a:lstStyle/>
          <a:p>
            <a:r>
              <a:rPr lang="fr-FR" b="1" dirty="0" smtClean="0">
                <a:solidFill>
                  <a:srgbClr val="002060"/>
                </a:solidFill>
              </a:rPr>
              <a:t>II.1.4- Forces de surface et tenseur des contraintes</a:t>
            </a:r>
            <a:endParaRPr lang="fr-FR" dirty="0">
              <a:solidFill>
                <a:srgbClr val="002060"/>
              </a:solidFill>
            </a:endParaRPr>
          </a:p>
        </p:txBody>
      </p:sp>
      <p:sp>
        <p:nvSpPr>
          <p:cNvPr id="8" name="Rectangle 7"/>
          <p:cNvSpPr/>
          <p:nvPr/>
        </p:nvSpPr>
        <p:spPr>
          <a:xfrm>
            <a:off x="899592" y="3645024"/>
            <a:ext cx="8064896" cy="1754326"/>
          </a:xfrm>
          <a:prstGeom prst="rect">
            <a:avLst/>
          </a:prstGeom>
        </p:spPr>
        <p:txBody>
          <a:bodyPr wrap="square">
            <a:spAutoFit/>
          </a:bodyPr>
          <a:lstStyle/>
          <a:p>
            <a:pPr algn="just">
              <a:lnSpc>
                <a:spcPct val="150000"/>
              </a:lnSpc>
            </a:pPr>
            <a:r>
              <a:rPr lang="fr-FR" dirty="0" smtClean="0"/>
              <a:t>Les forces de </a:t>
            </a:r>
            <a:r>
              <a:rPr lang="fr-FR" b="1" dirty="0" smtClean="0"/>
              <a:t>frottement</a:t>
            </a:r>
            <a:r>
              <a:rPr lang="fr-FR" dirty="0" smtClean="0"/>
              <a:t> (</a:t>
            </a:r>
            <a:r>
              <a:rPr lang="fr-FR" b="1" dirty="0" smtClean="0"/>
              <a:t>viscosité</a:t>
            </a:r>
            <a:r>
              <a:rPr lang="fr-FR" dirty="0" smtClean="0"/>
              <a:t>) s'exerçant entre les particules fluides en mouvement relatif  associées aux forces de pression normales aux surfaces, forment des contraintes comportant  </a:t>
            </a:r>
            <a:r>
              <a:rPr lang="fr-FR" b="1" i="1" u="sng" dirty="0" smtClean="0">
                <a:solidFill>
                  <a:srgbClr val="0070C0"/>
                </a:solidFill>
              </a:rPr>
              <a:t>une composante normale</a:t>
            </a:r>
            <a:r>
              <a:rPr lang="fr-FR" b="1" i="1" dirty="0" smtClean="0">
                <a:solidFill>
                  <a:srgbClr val="0070C0"/>
                </a:solidFill>
              </a:rPr>
              <a:t> </a:t>
            </a:r>
            <a:r>
              <a:rPr lang="fr-FR" dirty="0" smtClean="0"/>
              <a:t> (perpendiculaire à la surface) et </a:t>
            </a:r>
            <a:r>
              <a:rPr lang="fr-FR" b="1" i="1" u="sng" dirty="0" smtClean="0">
                <a:solidFill>
                  <a:srgbClr val="FF0000"/>
                </a:solidFill>
              </a:rPr>
              <a:t>une composante tangentielle</a:t>
            </a:r>
            <a:r>
              <a:rPr lang="fr-FR" dirty="0" smtClean="0">
                <a:solidFill>
                  <a:srgbClr val="FF0000"/>
                </a:solidFill>
              </a:rPr>
              <a:t>  </a:t>
            </a:r>
            <a:r>
              <a:rPr lang="fr-FR" dirty="0" smtClean="0"/>
              <a:t>(parallèle à la surface). </a:t>
            </a:r>
            <a:endParaRPr lang="fr-FR" dirty="0"/>
          </a:p>
        </p:txBody>
      </p:sp>
      <p:graphicFrame>
        <p:nvGraphicFramePr>
          <p:cNvPr id="331781" name="Object 5"/>
          <p:cNvGraphicFramePr>
            <a:graphicFrameLocks noChangeAspect="1"/>
          </p:cNvGraphicFramePr>
          <p:nvPr/>
        </p:nvGraphicFramePr>
        <p:xfrm>
          <a:off x="683568" y="1484784"/>
          <a:ext cx="6552728" cy="842963"/>
        </p:xfrm>
        <a:graphic>
          <a:graphicData uri="http://schemas.openxmlformats.org/presentationml/2006/ole">
            <mc:AlternateContent xmlns:mc="http://schemas.openxmlformats.org/markup-compatibility/2006">
              <mc:Choice xmlns:v="urn:schemas-microsoft-com:vml" Requires="v">
                <p:oleObj spid="_x0000_s331787" name="Équation" r:id="rId7" imgW="1955520" imgH="291960" progId="Equation.3">
                  <p:embed/>
                </p:oleObj>
              </mc:Choice>
              <mc:Fallback>
                <p:oleObj name="Équation" r:id="rId7" imgW="1955520" imgH="2919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484784"/>
                        <a:ext cx="6552728"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3"/>
          <p:cNvPicPr>
            <a:picLocks noChangeAspect="1" noChangeArrowheads="1"/>
          </p:cNvPicPr>
          <p:nvPr/>
        </p:nvPicPr>
        <p:blipFill>
          <a:blip r:embed="rId9" cstate="print"/>
          <a:srcRect/>
          <a:stretch>
            <a:fillRect/>
          </a:stretch>
        </p:blipFill>
        <p:spPr bwMode="auto">
          <a:xfrm>
            <a:off x="5615608" y="5373216"/>
            <a:ext cx="1944216" cy="1484784"/>
          </a:xfrm>
          <a:prstGeom prst="rect">
            <a:avLst/>
          </a:prstGeom>
          <a:noFill/>
          <a:ln w="9525">
            <a:noFill/>
            <a:miter lim="800000"/>
            <a:headEnd/>
            <a:tailEnd/>
          </a:ln>
        </p:spPr>
      </p:pic>
      <p:sp>
        <p:nvSpPr>
          <p:cNvPr id="12" name="Rectangle 11"/>
          <p:cNvSpPr/>
          <p:nvPr/>
        </p:nvSpPr>
        <p:spPr>
          <a:xfrm>
            <a:off x="971600" y="5517232"/>
            <a:ext cx="4355976" cy="707886"/>
          </a:xfrm>
          <a:prstGeom prst="rect">
            <a:avLst/>
          </a:prstGeom>
        </p:spPr>
        <p:txBody>
          <a:bodyPr wrap="square">
            <a:spAutoFit/>
          </a:bodyPr>
          <a:lstStyle/>
          <a:p>
            <a:r>
              <a:rPr lang="fr-FR" sz="2000" dirty="0" smtClean="0"/>
              <a:t>Il existe des </a:t>
            </a:r>
            <a:r>
              <a:rPr lang="fr-FR" sz="2000" b="1" i="1" dirty="0" smtClean="0">
                <a:solidFill>
                  <a:srgbClr val="FF0000"/>
                </a:solidFill>
              </a:rPr>
              <a:t>forces de surface normales et  tangentielles</a:t>
            </a:r>
            <a:r>
              <a:rPr lang="fr-FR" sz="2000" dirty="0" smtClean="0">
                <a:solidFill>
                  <a:srgbClr val="FF0000"/>
                </a:solidFill>
              </a:rPr>
              <a:t> </a:t>
            </a:r>
            <a:r>
              <a:rPr lang="fr-FR" sz="2000" dirty="0" smtClean="0"/>
              <a:t>dans le cas suivant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500"/>
                            </p:stCondLst>
                            <p:childTnLst>
                              <p:par>
                                <p:cTn id="17" presetID="18" presetClass="entr" presetSubtype="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p:nvPr/>
        </p:nvGrpSpPr>
        <p:grpSpPr>
          <a:xfrm>
            <a:off x="285750" y="548680"/>
            <a:ext cx="8686800" cy="6286730"/>
            <a:chOff x="285750" y="0"/>
            <a:chExt cx="8686800" cy="6835410"/>
          </a:xfrm>
        </p:grpSpPr>
        <p:pic>
          <p:nvPicPr>
            <p:cNvPr id="89090" name="Picture 2"/>
            <p:cNvPicPr>
              <a:picLocks noChangeAspect="1" noChangeArrowheads="1"/>
            </p:cNvPicPr>
            <p:nvPr/>
          </p:nvPicPr>
          <p:blipFill>
            <a:blip r:embed="rId3" cstate="print"/>
            <a:srcRect/>
            <a:stretch>
              <a:fillRect/>
            </a:stretch>
          </p:blipFill>
          <p:spPr bwMode="auto">
            <a:xfrm>
              <a:off x="285750" y="0"/>
              <a:ext cx="8686800" cy="6781800"/>
            </a:xfrm>
            <a:prstGeom prst="rect">
              <a:avLst/>
            </a:prstGeom>
            <a:noFill/>
            <a:ln w="9525">
              <a:noFill/>
              <a:miter lim="800000"/>
              <a:headEnd/>
              <a:tailEnd/>
            </a:ln>
          </p:spPr>
        </p:pic>
        <p:sp>
          <p:nvSpPr>
            <p:cNvPr id="3" name="ZoneTexte 2"/>
            <p:cNvSpPr txBox="1"/>
            <p:nvPr/>
          </p:nvSpPr>
          <p:spPr>
            <a:xfrm>
              <a:off x="2094138" y="5013176"/>
              <a:ext cx="1298304" cy="276999"/>
            </a:xfrm>
            <a:prstGeom prst="rect">
              <a:avLst/>
            </a:prstGeom>
            <a:solidFill>
              <a:schemeClr val="bg2"/>
            </a:solidFill>
          </p:spPr>
          <p:txBody>
            <a:bodyPr wrap="none" rtlCol="0">
              <a:spAutoFit/>
            </a:bodyPr>
            <a:lstStyle/>
            <a:p>
              <a:r>
                <a:rPr lang="fr-FR" sz="1200" b="1" i="1" dirty="0" smtClean="0">
                  <a:solidFill>
                    <a:srgbClr val="002060"/>
                  </a:solidFill>
                </a:rPr>
                <a:t>Régime turbulent</a:t>
              </a:r>
              <a:endParaRPr lang="fr-FR" sz="1200" b="1" i="1" dirty="0">
                <a:solidFill>
                  <a:srgbClr val="002060"/>
                </a:solidFill>
              </a:endParaRPr>
            </a:p>
          </p:txBody>
        </p:sp>
        <p:sp>
          <p:nvSpPr>
            <p:cNvPr id="4" name="ZoneTexte 3"/>
            <p:cNvSpPr txBox="1"/>
            <p:nvPr/>
          </p:nvSpPr>
          <p:spPr>
            <a:xfrm>
              <a:off x="710153" y="4999826"/>
              <a:ext cx="1312539" cy="276999"/>
            </a:xfrm>
            <a:prstGeom prst="rect">
              <a:avLst/>
            </a:prstGeom>
            <a:solidFill>
              <a:schemeClr val="bg2"/>
            </a:solidFill>
          </p:spPr>
          <p:txBody>
            <a:bodyPr wrap="none" rtlCol="0">
              <a:spAutoFit/>
            </a:bodyPr>
            <a:lstStyle/>
            <a:p>
              <a:r>
                <a:rPr lang="fr-FR" sz="1200" b="1" i="1" dirty="0" smtClean="0">
                  <a:solidFill>
                    <a:srgbClr val="002060"/>
                  </a:solidFill>
                </a:rPr>
                <a:t>Régime laminaire</a:t>
              </a:r>
              <a:endParaRPr lang="fr-FR" sz="1200" b="1" i="1" dirty="0">
                <a:solidFill>
                  <a:srgbClr val="002060"/>
                </a:solidFill>
              </a:endParaRPr>
            </a:p>
          </p:txBody>
        </p:sp>
        <p:sp>
          <p:nvSpPr>
            <p:cNvPr id="5" name="ZoneTexte 4"/>
            <p:cNvSpPr txBox="1"/>
            <p:nvPr/>
          </p:nvSpPr>
          <p:spPr>
            <a:xfrm>
              <a:off x="1951200" y="6562749"/>
              <a:ext cx="91372" cy="215444"/>
            </a:xfrm>
            <a:prstGeom prst="rect">
              <a:avLst/>
            </a:prstGeom>
            <a:solidFill>
              <a:schemeClr val="bg2"/>
            </a:solidFill>
          </p:spPr>
          <p:txBody>
            <a:bodyPr wrap="none" lIns="0" tIns="0" rIns="0" bIns="0" rtlCol="0">
              <a:spAutoFit/>
            </a:bodyPr>
            <a:lstStyle/>
            <a:p>
              <a:r>
                <a:rPr lang="fr-FR" sz="1400" b="1" dirty="0" smtClean="0">
                  <a:solidFill>
                    <a:srgbClr val="FF0000"/>
                  </a:solidFill>
                </a:rPr>
                <a:t>2</a:t>
              </a:r>
              <a:endParaRPr lang="fr-FR" sz="1400" b="1" dirty="0">
                <a:solidFill>
                  <a:srgbClr val="FF0000"/>
                </a:solidFill>
              </a:endParaRPr>
            </a:p>
          </p:txBody>
        </p:sp>
        <p:cxnSp>
          <p:nvCxnSpPr>
            <p:cNvPr id="7" name="Connecteur droit avec flèche 6"/>
            <p:cNvCxnSpPr/>
            <p:nvPr/>
          </p:nvCxnSpPr>
          <p:spPr>
            <a:xfrm flipH="1">
              <a:off x="2032670" y="5329783"/>
              <a:ext cx="136815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852095" y="5335116"/>
              <a:ext cx="1152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05954" name="Object 2"/>
            <p:cNvGraphicFramePr>
              <a:graphicFrameLocks noChangeAspect="1"/>
            </p:cNvGraphicFramePr>
            <p:nvPr/>
          </p:nvGraphicFramePr>
          <p:xfrm>
            <a:off x="4716016" y="548680"/>
            <a:ext cx="276274" cy="520278"/>
          </p:xfrm>
          <a:graphic>
            <a:graphicData uri="http://schemas.openxmlformats.org/presentationml/2006/ole">
              <mc:AlternateContent xmlns:mc="http://schemas.openxmlformats.org/markup-compatibility/2006">
                <mc:Choice xmlns:v="urn:schemas-microsoft-com:vml" Requires="v">
                  <p:oleObj spid="_x0000_s793607" name="Équation" r:id="rId4" imgW="190440" imgH="393480" progId="Equation.3">
                    <p:embed/>
                  </p:oleObj>
                </mc:Choice>
                <mc:Fallback>
                  <p:oleObj name="Équation" r:id="rId4" imgW="19044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548680"/>
                          <a:ext cx="276274" cy="520278"/>
                        </a:xfrm>
                        <a:prstGeom prst="rect">
                          <a:avLst/>
                        </a:prstGeom>
                        <a:solidFill>
                          <a:schemeClr val="bg1"/>
                        </a:solidFill>
                        <a:ln>
                          <a:noFill/>
                        </a:ln>
                        <a:extLs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1405955" name="Object 3"/>
            <p:cNvGraphicFramePr>
              <a:graphicFrameLocks noChangeAspect="1"/>
            </p:cNvGraphicFramePr>
            <p:nvPr/>
          </p:nvGraphicFramePr>
          <p:xfrm>
            <a:off x="8405242" y="404813"/>
            <a:ext cx="415230" cy="520700"/>
          </p:xfrm>
          <a:graphic>
            <a:graphicData uri="http://schemas.openxmlformats.org/presentationml/2006/ole">
              <mc:AlternateContent xmlns:mc="http://schemas.openxmlformats.org/markup-compatibility/2006">
                <mc:Choice xmlns:v="urn:schemas-microsoft-com:vml" Requires="v">
                  <p:oleObj spid="_x0000_s793608" name="Équation" r:id="rId6" imgW="190440" imgH="393480" progId="Equation.3">
                    <p:embed/>
                  </p:oleObj>
                </mc:Choice>
                <mc:Fallback>
                  <p:oleObj name="Équation" r:id="rId6" imgW="19044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5242" y="404813"/>
                          <a:ext cx="415230" cy="520700"/>
                        </a:xfrm>
                        <a:prstGeom prst="rect">
                          <a:avLst/>
                        </a:prstGeom>
                        <a:solidFill>
                          <a:schemeClr val="bg1"/>
                        </a:solidFill>
                        <a:ln>
                          <a:noFill/>
                        </a:ln>
                        <a:extLs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cxnSp>
          <p:nvCxnSpPr>
            <p:cNvPr id="13" name="Connecteur droit 12"/>
            <p:cNvCxnSpPr/>
            <p:nvPr/>
          </p:nvCxnSpPr>
          <p:spPr>
            <a:xfrm>
              <a:off x="2012763" y="3861048"/>
              <a:ext cx="0" cy="27017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604448" y="6589189"/>
              <a:ext cx="213392" cy="246221"/>
            </a:xfrm>
            <a:prstGeom prst="rect">
              <a:avLst/>
            </a:prstGeom>
            <a:solidFill>
              <a:schemeClr val="bg1"/>
            </a:solidFill>
          </p:spPr>
          <p:txBody>
            <a:bodyPr wrap="none" lIns="0" tIns="0" rIns="0" bIns="0" rtlCol="0">
              <a:spAutoFit/>
            </a:bodyPr>
            <a:lstStyle/>
            <a:p>
              <a:r>
                <a:rPr lang="fr-FR" sz="1600" b="1" i="1" dirty="0" err="1" smtClean="0"/>
                <a:t>Re</a:t>
              </a:r>
              <a:endParaRPr lang="fr-FR" sz="1600" b="1" i="1" dirty="0"/>
            </a:p>
          </p:txBody>
        </p:sp>
        <p:sp>
          <p:nvSpPr>
            <p:cNvPr id="15" name="ZoneTexte 14"/>
            <p:cNvSpPr txBox="1"/>
            <p:nvPr/>
          </p:nvSpPr>
          <p:spPr>
            <a:xfrm>
              <a:off x="395536" y="144572"/>
              <a:ext cx="216024" cy="307777"/>
            </a:xfrm>
            <a:prstGeom prst="rect">
              <a:avLst/>
            </a:prstGeom>
            <a:solidFill>
              <a:schemeClr val="bg1"/>
            </a:solidFill>
          </p:spPr>
          <p:txBody>
            <a:bodyPr wrap="square" lIns="0" tIns="0" rIns="0" bIns="0" rtlCol="0">
              <a:spAutoFit/>
            </a:bodyPr>
            <a:lstStyle/>
            <a:p>
              <a:pPr algn="ctr"/>
              <a:r>
                <a:rPr lang="fr-FR" sz="2000" b="1" dirty="0" smtClean="0">
                  <a:sym typeface="Symbol"/>
                </a:rPr>
                <a:t></a:t>
              </a:r>
              <a:endParaRPr lang="fr-FR" sz="2000" b="1" dirty="0"/>
            </a:p>
          </p:txBody>
        </p:sp>
        <p:sp>
          <p:nvSpPr>
            <p:cNvPr id="16" name="ZoneTexte 15"/>
            <p:cNvSpPr txBox="1"/>
            <p:nvPr/>
          </p:nvSpPr>
          <p:spPr>
            <a:xfrm>
              <a:off x="6660232" y="469755"/>
              <a:ext cx="1622367" cy="368102"/>
            </a:xfrm>
            <a:prstGeom prst="rect">
              <a:avLst/>
            </a:prstGeom>
            <a:solidFill>
              <a:schemeClr val="bg1"/>
            </a:solidFill>
          </p:spPr>
          <p:txBody>
            <a:bodyPr wrap="none" rtlCol="0">
              <a:spAutoFit/>
            </a:bodyPr>
            <a:lstStyle/>
            <a:p>
              <a:pPr algn="ctr"/>
              <a:r>
                <a:rPr lang="fr-FR" sz="1600" b="1" i="1" dirty="0" smtClean="0"/>
                <a:t>Rugosité relative</a:t>
              </a:r>
              <a:endParaRPr lang="fr-FR" sz="1600" b="1" i="1" dirty="0"/>
            </a:p>
          </p:txBody>
        </p:sp>
      </p:grpSp>
      <p:sp>
        <p:nvSpPr>
          <p:cNvPr id="23" name="Arc 22"/>
          <p:cNvSpPr/>
          <p:nvPr/>
        </p:nvSpPr>
        <p:spPr>
          <a:xfrm rot="12727476">
            <a:off x="1952553" y="2562049"/>
            <a:ext cx="8484019" cy="2161019"/>
          </a:xfrm>
          <a:prstGeom prst="arc">
            <a:avLst>
              <a:gd name="adj1" fmla="val 11655800"/>
              <a:gd name="adj2" fmla="val 21426168"/>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27"/>
          <p:cNvSpPr txBox="1"/>
          <p:nvPr/>
        </p:nvSpPr>
        <p:spPr>
          <a:xfrm rot="1901813">
            <a:off x="2307619" y="3671881"/>
            <a:ext cx="3291286" cy="369332"/>
          </a:xfrm>
          <a:prstGeom prst="rect">
            <a:avLst/>
          </a:prstGeom>
          <a:noFill/>
          <a:ln>
            <a:noFill/>
          </a:ln>
        </p:spPr>
        <p:txBody>
          <a:bodyPr wrap="none" rtlCol="0">
            <a:spAutoFit/>
          </a:bodyPr>
          <a:lstStyle/>
          <a:p>
            <a:r>
              <a:rPr lang="fr-FR" b="1" i="1" dirty="0" smtClean="0">
                <a:solidFill>
                  <a:srgbClr val="C00000"/>
                </a:solidFill>
              </a:rPr>
              <a:t>Zone de turbulence de transition</a:t>
            </a:r>
            <a:endParaRPr lang="fr-FR" b="1" i="1" dirty="0">
              <a:solidFill>
                <a:srgbClr val="C00000"/>
              </a:solidFill>
            </a:endParaRPr>
          </a:p>
        </p:txBody>
      </p:sp>
      <p:sp>
        <p:nvSpPr>
          <p:cNvPr id="29" name="ZoneTexte 28"/>
          <p:cNvSpPr txBox="1"/>
          <p:nvPr/>
        </p:nvSpPr>
        <p:spPr>
          <a:xfrm>
            <a:off x="3418828" y="2109050"/>
            <a:ext cx="3063659" cy="369332"/>
          </a:xfrm>
          <a:prstGeom prst="rect">
            <a:avLst/>
          </a:prstGeom>
          <a:noFill/>
          <a:ln>
            <a:noFill/>
          </a:ln>
        </p:spPr>
        <p:txBody>
          <a:bodyPr wrap="none" rtlCol="0">
            <a:spAutoFit/>
          </a:bodyPr>
          <a:lstStyle/>
          <a:p>
            <a:r>
              <a:rPr lang="fr-FR" b="1" i="1" dirty="0" smtClean="0">
                <a:solidFill>
                  <a:srgbClr val="C00000"/>
                </a:solidFill>
              </a:rPr>
              <a:t>Zone  de  turbulence rugueuse</a:t>
            </a:r>
            <a:endParaRPr lang="fr-FR" b="1" i="1" dirty="0">
              <a:solidFill>
                <a:srgbClr val="C00000"/>
              </a:solidFill>
            </a:endParaRPr>
          </a:p>
        </p:txBody>
      </p:sp>
      <p:sp>
        <p:nvSpPr>
          <p:cNvPr id="30" name="ZoneTexte 29"/>
          <p:cNvSpPr txBox="1"/>
          <p:nvPr/>
        </p:nvSpPr>
        <p:spPr>
          <a:xfrm rot="1515790">
            <a:off x="1994617" y="4282419"/>
            <a:ext cx="2531462" cy="369332"/>
          </a:xfrm>
          <a:prstGeom prst="rect">
            <a:avLst/>
          </a:prstGeom>
          <a:noFill/>
          <a:ln>
            <a:noFill/>
          </a:ln>
        </p:spPr>
        <p:txBody>
          <a:bodyPr wrap="none" rtlCol="0">
            <a:spAutoFit/>
          </a:bodyPr>
          <a:lstStyle/>
          <a:p>
            <a:r>
              <a:rPr lang="fr-FR" b="1" i="1" dirty="0" smtClean="0">
                <a:solidFill>
                  <a:srgbClr val="C00000"/>
                </a:solidFill>
              </a:rPr>
              <a:t>Zone de turbulence  lisse</a:t>
            </a:r>
            <a:endParaRPr lang="fr-FR" b="1" i="1" dirty="0">
              <a:solidFill>
                <a:srgbClr val="C00000"/>
              </a:solidFill>
            </a:endParaRPr>
          </a:p>
        </p:txBody>
      </p:sp>
      <p:sp>
        <p:nvSpPr>
          <p:cNvPr id="32" name="ZoneTexte 31"/>
          <p:cNvSpPr txBox="1"/>
          <p:nvPr/>
        </p:nvSpPr>
        <p:spPr>
          <a:xfrm>
            <a:off x="2771800" y="187516"/>
            <a:ext cx="3290709" cy="461665"/>
          </a:xfrm>
          <a:prstGeom prst="rect">
            <a:avLst/>
          </a:prstGeom>
          <a:noFill/>
          <a:ln>
            <a:solidFill>
              <a:srgbClr val="FF00FF"/>
            </a:solidFill>
          </a:ln>
        </p:spPr>
        <p:txBody>
          <a:bodyPr wrap="none" rtlCol="0">
            <a:spAutoFit/>
          </a:bodyPr>
          <a:lstStyle/>
          <a:p>
            <a:r>
              <a:rPr lang="fr-FR" sz="2400" b="1" dirty="0" smtClean="0">
                <a:solidFill>
                  <a:srgbClr val="002060"/>
                </a:solidFill>
              </a:rPr>
              <a:t>Diagramme  de  MOODY</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76672"/>
            <a:ext cx="2808312" cy="369332"/>
          </a:xfrm>
          <a:prstGeom prst="rect">
            <a:avLst/>
          </a:prstGeom>
        </p:spPr>
        <p:txBody>
          <a:bodyPr wrap="square">
            <a:spAutoFit/>
          </a:bodyPr>
          <a:lstStyle/>
          <a:p>
            <a:r>
              <a:rPr lang="fr-FR" b="1" i="1" dirty="0" smtClean="0">
                <a:solidFill>
                  <a:srgbClr val="0066FF"/>
                </a:solidFill>
              </a:rPr>
              <a:t>Darcy – </a:t>
            </a:r>
            <a:r>
              <a:rPr lang="fr-FR" b="1" i="1" dirty="0" err="1" smtClean="0">
                <a:solidFill>
                  <a:srgbClr val="0066FF"/>
                </a:solidFill>
              </a:rPr>
              <a:t>Weisbach</a:t>
            </a:r>
            <a:r>
              <a:rPr lang="fr-FR" b="1" i="1" dirty="0" smtClean="0">
                <a:solidFill>
                  <a:srgbClr val="0066FF"/>
                </a:solidFill>
              </a:rPr>
              <a:t> ( 1857 ) </a:t>
            </a:r>
            <a:r>
              <a:rPr lang="fr-FR" dirty="0" smtClean="0">
                <a:solidFill>
                  <a:srgbClr val="0066FF"/>
                </a:solidFill>
              </a:rPr>
              <a:t>:</a:t>
            </a:r>
            <a:endParaRPr lang="fr-FR" dirty="0">
              <a:solidFill>
                <a:srgbClr val="0066FF"/>
              </a:solidFill>
            </a:endParaRPr>
          </a:p>
        </p:txBody>
      </p:sp>
      <p:sp>
        <p:nvSpPr>
          <p:cNvPr id="7" name="Rectangle 6"/>
          <p:cNvSpPr/>
          <p:nvPr/>
        </p:nvSpPr>
        <p:spPr>
          <a:xfrm>
            <a:off x="827584" y="2298358"/>
            <a:ext cx="8064896" cy="338554"/>
          </a:xfrm>
          <a:prstGeom prst="rect">
            <a:avLst/>
          </a:prstGeom>
        </p:spPr>
        <p:txBody>
          <a:bodyPr wrap="square">
            <a:spAutoFit/>
          </a:bodyPr>
          <a:lstStyle/>
          <a:p>
            <a:r>
              <a:rPr lang="fr-FR" sz="1600" dirty="0" smtClean="0"/>
              <a:t>Plusieurs formules sont proposées pour le calcul de </a:t>
            </a:r>
            <a:r>
              <a:rPr lang="fr-FR" sz="1600" i="1" dirty="0" smtClean="0">
                <a:sym typeface="Symbol"/>
              </a:rPr>
              <a:t></a:t>
            </a:r>
            <a:r>
              <a:rPr lang="fr-FR" sz="1600" i="1" dirty="0" smtClean="0"/>
              <a:t> et dépendent du régime d’écoulement :</a:t>
            </a:r>
            <a:endParaRPr lang="fr-FR" sz="1600" dirty="0"/>
          </a:p>
        </p:txBody>
      </p:sp>
      <p:graphicFrame>
        <p:nvGraphicFramePr>
          <p:cNvPr id="1389569" name="Object 4"/>
          <p:cNvGraphicFramePr>
            <a:graphicFrameLocks noChangeAspect="1"/>
          </p:cNvGraphicFramePr>
          <p:nvPr/>
        </p:nvGraphicFramePr>
        <p:xfrm>
          <a:off x="1619672" y="964773"/>
          <a:ext cx="1965325" cy="592019"/>
        </p:xfrm>
        <a:graphic>
          <a:graphicData uri="http://schemas.openxmlformats.org/presentationml/2006/ole">
            <mc:AlternateContent xmlns:mc="http://schemas.openxmlformats.org/markup-compatibility/2006">
              <mc:Choice xmlns:v="urn:schemas-microsoft-com:vml" Requires="v">
                <p:oleObj spid="_x0000_s792590" name="Équation" r:id="rId3" imgW="990360" imgH="444240" progId="Equation.3">
                  <p:embed/>
                </p:oleObj>
              </mc:Choice>
              <mc:Fallback>
                <p:oleObj name="Équation" r:id="rId3" imgW="99036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964773"/>
                        <a:ext cx="1965325" cy="592019"/>
                      </a:xfrm>
                      <a:prstGeom prst="rect">
                        <a:avLst/>
                      </a:prstGeom>
                      <a:solidFill>
                        <a:srgbClr val="FFFF99"/>
                      </a:solidFill>
                      <a:ln w="9525">
                        <a:solidFill>
                          <a:srgbClr val="FF00FF"/>
                        </a:solidFill>
                        <a:miter lim="800000"/>
                        <a:headEnd/>
                        <a:tailEnd/>
                      </a:ln>
                    </p:spPr>
                  </p:pic>
                </p:oleObj>
              </mc:Fallback>
            </mc:AlternateContent>
          </a:graphicData>
        </a:graphic>
      </p:graphicFrame>
      <p:sp>
        <p:nvSpPr>
          <p:cNvPr id="10" name="Rectangle 9"/>
          <p:cNvSpPr/>
          <p:nvPr/>
        </p:nvSpPr>
        <p:spPr>
          <a:xfrm>
            <a:off x="395536" y="116632"/>
            <a:ext cx="5097999" cy="369332"/>
          </a:xfrm>
          <a:prstGeom prst="rect">
            <a:avLst/>
          </a:prstGeom>
        </p:spPr>
        <p:txBody>
          <a:bodyPr wrap="none">
            <a:spAutoFit/>
          </a:bodyPr>
          <a:lstStyle/>
          <a:p>
            <a:r>
              <a:rPr lang="fr-FR" b="1" dirty="0" smtClean="0">
                <a:solidFill>
                  <a:srgbClr val="FF0000"/>
                </a:solidFill>
              </a:rPr>
              <a:t>- Expression générale de la perte de charge linéaire:</a:t>
            </a:r>
          </a:p>
        </p:txBody>
      </p:sp>
      <p:grpSp>
        <p:nvGrpSpPr>
          <p:cNvPr id="2" name="Groupe 11"/>
          <p:cNvGrpSpPr/>
          <p:nvPr/>
        </p:nvGrpSpPr>
        <p:grpSpPr>
          <a:xfrm>
            <a:off x="3563888" y="764704"/>
            <a:ext cx="5040560" cy="1108696"/>
            <a:chOff x="3851920" y="1484784"/>
            <a:chExt cx="5040560" cy="1108696"/>
          </a:xfrm>
        </p:grpSpPr>
        <p:sp>
          <p:nvSpPr>
            <p:cNvPr id="6" name="Rectangle 5"/>
            <p:cNvSpPr/>
            <p:nvPr/>
          </p:nvSpPr>
          <p:spPr>
            <a:xfrm>
              <a:off x="3851920" y="1484784"/>
              <a:ext cx="5040560" cy="1077218"/>
            </a:xfrm>
            <a:prstGeom prst="rect">
              <a:avLst/>
            </a:prstGeom>
          </p:spPr>
          <p:txBody>
            <a:bodyPr wrap="square">
              <a:spAutoFit/>
            </a:bodyPr>
            <a:lstStyle/>
            <a:p>
              <a:pPr lvl="1"/>
              <a:r>
                <a:rPr lang="fr-FR" sz="1600" dirty="0" smtClean="0"/>
                <a:t>- </a:t>
              </a:r>
              <a:r>
                <a:rPr lang="fr-FR" sz="1600" i="1" dirty="0" smtClean="0"/>
                <a:t>L = Diamètre de la section d’écoulement ( m )</a:t>
              </a:r>
            </a:p>
            <a:p>
              <a:pPr lvl="1"/>
              <a:r>
                <a:rPr lang="fr-FR" sz="1600" dirty="0" smtClean="0"/>
                <a:t>- </a:t>
              </a:r>
              <a:r>
                <a:rPr lang="fr-FR" sz="1600" i="1" dirty="0" smtClean="0"/>
                <a:t>L = Longueur de la conduite ( m )</a:t>
              </a:r>
            </a:p>
            <a:p>
              <a:pPr lvl="1"/>
              <a:r>
                <a:rPr lang="fr-FR" sz="1600" dirty="0" smtClean="0"/>
                <a:t>- </a:t>
              </a:r>
              <a:r>
                <a:rPr lang="fr-FR" sz="1600" i="1" dirty="0" smtClean="0"/>
                <a:t>V = Vitesse moyenne d’écoulement ( m/s )</a:t>
              </a:r>
            </a:p>
            <a:p>
              <a:pPr lvl="1"/>
              <a:r>
                <a:rPr lang="fr-FR" sz="1600" dirty="0" smtClean="0"/>
                <a:t>- </a:t>
              </a:r>
              <a:r>
                <a:rPr lang="fr-FR" sz="1600" i="1" dirty="0" smtClean="0">
                  <a:sym typeface="Symbol"/>
                </a:rPr>
                <a:t></a:t>
              </a:r>
              <a:r>
                <a:rPr lang="fr-FR" sz="1600" i="1" dirty="0" smtClean="0"/>
                <a:t> = Coefficient de frottement ( sans unité )</a:t>
              </a:r>
            </a:p>
          </p:txBody>
        </p:sp>
        <p:sp>
          <p:nvSpPr>
            <p:cNvPr id="11" name="Accolade ouvrante 10"/>
            <p:cNvSpPr/>
            <p:nvPr/>
          </p:nvSpPr>
          <p:spPr>
            <a:xfrm>
              <a:off x="4139952" y="1585368"/>
              <a:ext cx="216024"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grpSp>
      <p:sp>
        <p:nvSpPr>
          <p:cNvPr id="13" name="Rectangle 12"/>
          <p:cNvSpPr/>
          <p:nvPr/>
        </p:nvSpPr>
        <p:spPr>
          <a:xfrm>
            <a:off x="971600" y="2723208"/>
            <a:ext cx="4104456" cy="369332"/>
          </a:xfrm>
          <a:prstGeom prst="rect">
            <a:avLst/>
          </a:prstGeom>
        </p:spPr>
        <p:txBody>
          <a:bodyPr wrap="square">
            <a:spAutoFit/>
          </a:bodyPr>
          <a:lstStyle/>
          <a:p>
            <a:r>
              <a:rPr lang="fr-FR" b="1" i="1" dirty="0" smtClean="0">
                <a:solidFill>
                  <a:srgbClr val="0070C0"/>
                </a:solidFill>
                <a:sym typeface="Symbol"/>
              </a:rPr>
              <a:t></a:t>
            </a:r>
            <a:r>
              <a:rPr lang="fr-FR" b="1" i="1" dirty="0" smtClean="0">
                <a:solidFill>
                  <a:srgbClr val="0070C0"/>
                </a:solidFill>
              </a:rPr>
              <a:t> Perte de charge en régime laminaire :</a:t>
            </a:r>
            <a:endParaRPr lang="fr-FR" b="1" i="1" dirty="0">
              <a:solidFill>
                <a:srgbClr val="0070C0"/>
              </a:solidFill>
            </a:endParaRPr>
          </a:p>
        </p:txBody>
      </p:sp>
      <p:sp>
        <p:nvSpPr>
          <p:cNvPr id="15" name="Rectangle 14"/>
          <p:cNvSpPr/>
          <p:nvPr/>
        </p:nvSpPr>
        <p:spPr>
          <a:xfrm>
            <a:off x="1259632" y="3789040"/>
            <a:ext cx="7920880" cy="1754326"/>
          </a:xfrm>
          <a:prstGeom prst="rect">
            <a:avLst/>
          </a:prstGeom>
        </p:spPr>
        <p:txBody>
          <a:bodyPr wrap="square">
            <a:spAutoFit/>
          </a:bodyPr>
          <a:lstStyle/>
          <a:p>
            <a:r>
              <a:rPr lang="fr-FR" dirty="0" smtClean="0"/>
              <a:t>  </a:t>
            </a:r>
          </a:p>
          <a:p>
            <a:pPr>
              <a:buFont typeface="Wingdings" pitchFamily="2" charset="2"/>
              <a:buChar char="Ø"/>
            </a:pPr>
            <a:r>
              <a:rPr lang="fr-FR" dirty="0" smtClean="0"/>
              <a:t> Formule de </a:t>
            </a:r>
            <a:r>
              <a:rPr lang="fr-FR" dirty="0" err="1" smtClean="0"/>
              <a:t>Blasius</a:t>
            </a:r>
            <a:endParaRPr lang="fr-FR" dirty="0" smtClean="0"/>
          </a:p>
          <a:p>
            <a:r>
              <a:rPr lang="fr-FR" dirty="0" smtClean="0"/>
              <a:t> </a:t>
            </a:r>
          </a:p>
          <a:p>
            <a:pPr>
              <a:buFont typeface="Wingdings" pitchFamily="2" charset="2"/>
              <a:buChar char="Ø"/>
            </a:pPr>
            <a:r>
              <a:rPr lang="fr-FR" dirty="0" smtClean="0"/>
              <a:t>Formule de </a:t>
            </a:r>
            <a:r>
              <a:rPr lang="fr-FR" b="1" i="1" dirty="0" err="1" smtClean="0"/>
              <a:t>Colebrook</a:t>
            </a:r>
            <a:r>
              <a:rPr lang="fr-FR" b="1" i="1" dirty="0" smtClean="0"/>
              <a:t> – White :</a:t>
            </a:r>
          </a:p>
          <a:p>
            <a:pPr>
              <a:buFont typeface="Wingdings" pitchFamily="2" charset="2"/>
              <a:buChar char="Ø"/>
            </a:pPr>
            <a:endParaRPr lang="fr-FR" b="1" i="1" dirty="0" smtClean="0"/>
          </a:p>
          <a:p>
            <a:pPr>
              <a:buFont typeface="Wingdings" pitchFamily="2" charset="2"/>
              <a:buChar char="Ø"/>
            </a:pPr>
            <a:endParaRPr lang="fr-FR" dirty="0"/>
          </a:p>
        </p:txBody>
      </p:sp>
      <p:sp>
        <p:nvSpPr>
          <p:cNvPr id="16" name="Rectangle 15"/>
          <p:cNvSpPr/>
          <p:nvPr/>
        </p:nvSpPr>
        <p:spPr>
          <a:xfrm>
            <a:off x="792088" y="5157192"/>
            <a:ext cx="8388424" cy="1711366"/>
          </a:xfrm>
          <a:prstGeom prst="rect">
            <a:avLst/>
          </a:prstGeom>
        </p:spPr>
        <p:txBody>
          <a:bodyPr wrap="square">
            <a:spAutoFit/>
          </a:bodyPr>
          <a:lstStyle/>
          <a:p>
            <a:pPr>
              <a:lnSpc>
                <a:spcPct val="150000"/>
              </a:lnSpc>
            </a:pPr>
            <a:r>
              <a:rPr lang="fr-FR" b="1" i="1" dirty="0" smtClean="0">
                <a:solidFill>
                  <a:srgbClr val="0070C0"/>
                </a:solidFill>
                <a:sym typeface="Symbol"/>
              </a:rPr>
              <a:t> </a:t>
            </a:r>
            <a:r>
              <a:rPr lang="fr-FR" b="1" i="1" dirty="0" smtClean="0">
                <a:solidFill>
                  <a:srgbClr val="0070C0"/>
                </a:solidFill>
              </a:rPr>
              <a:t>Diagramme de Moody :</a:t>
            </a:r>
          </a:p>
          <a:p>
            <a:pPr>
              <a:lnSpc>
                <a:spcPct val="150000"/>
              </a:lnSpc>
            </a:pPr>
            <a:r>
              <a:rPr lang="fr-FR" dirty="0" smtClean="0"/>
              <a:t>Les travaux de </a:t>
            </a:r>
            <a:r>
              <a:rPr lang="fr-FR" dirty="0" err="1" smtClean="0"/>
              <a:t>Nikuradse</a:t>
            </a:r>
            <a:r>
              <a:rPr lang="fr-FR" dirty="0" smtClean="0"/>
              <a:t> sur les pertes de charge dans les conduites ont permis d’élaborer un graphique permettant de déterminer le coefficient </a:t>
            </a:r>
            <a:r>
              <a:rPr lang="fr-FR" b="1" dirty="0" smtClean="0"/>
              <a:t>λ en fonction de </a:t>
            </a:r>
            <a:r>
              <a:rPr lang="fr-FR" b="1" dirty="0" err="1" smtClean="0"/>
              <a:t>Re</a:t>
            </a:r>
            <a:r>
              <a:rPr lang="fr-FR" b="1" dirty="0" smtClean="0"/>
              <a:t> pour les différents types </a:t>
            </a:r>
            <a:r>
              <a:rPr lang="fr-FR" dirty="0" smtClean="0"/>
              <a:t>d’écoulement et des rugosités relatives </a:t>
            </a:r>
            <a:r>
              <a:rPr lang="fr-FR" b="1" dirty="0" smtClean="0"/>
              <a:t>k/D </a:t>
            </a:r>
            <a:r>
              <a:rPr lang="fr-FR" b="1" i="1" dirty="0" smtClean="0"/>
              <a:t>:</a:t>
            </a:r>
            <a:endParaRPr lang="fr-FR" dirty="0"/>
          </a:p>
        </p:txBody>
      </p:sp>
      <p:graphicFrame>
        <p:nvGraphicFramePr>
          <p:cNvPr id="1482756" name="Object 6"/>
          <p:cNvGraphicFramePr>
            <a:graphicFrameLocks noChangeAspect="1"/>
          </p:cNvGraphicFramePr>
          <p:nvPr/>
        </p:nvGraphicFramePr>
        <p:xfrm>
          <a:off x="5378944" y="2708920"/>
          <a:ext cx="1147763" cy="576064"/>
        </p:xfrm>
        <a:graphic>
          <a:graphicData uri="http://schemas.openxmlformats.org/presentationml/2006/ole">
            <mc:AlternateContent xmlns:mc="http://schemas.openxmlformats.org/markup-compatibility/2006">
              <mc:Choice xmlns:v="urn:schemas-microsoft-com:vml" Requires="v">
                <p:oleObj spid="_x0000_s792591" r:id="rId5" imgW="482391" imgH="431613" progId="Equation.3">
                  <p:embed/>
                </p:oleObj>
              </mc:Choice>
              <mc:Fallback>
                <p:oleObj r:id="rId5" imgW="482391" imgH="431613"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8944" y="2708920"/>
                        <a:ext cx="1147763" cy="576064"/>
                      </a:xfrm>
                      <a:prstGeom prst="rect">
                        <a:avLst/>
                      </a:prstGeom>
                      <a:solidFill>
                        <a:srgbClr val="FFFF99"/>
                      </a:solidFill>
                      <a:ln w="9525">
                        <a:solidFill>
                          <a:srgbClr val="FF00FF"/>
                        </a:solidFill>
                        <a:miter lim="800000"/>
                        <a:headEnd/>
                        <a:tailEnd/>
                      </a:ln>
                    </p:spPr>
                  </p:pic>
                </p:oleObj>
              </mc:Fallback>
            </mc:AlternateContent>
          </a:graphicData>
        </a:graphic>
      </p:graphicFrame>
      <p:graphicFrame>
        <p:nvGraphicFramePr>
          <p:cNvPr id="1482757" name="Object 9"/>
          <p:cNvGraphicFramePr>
            <a:graphicFrameLocks noChangeAspect="1"/>
          </p:cNvGraphicFramePr>
          <p:nvPr/>
        </p:nvGraphicFramePr>
        <p:xfrm>
          <a:off x="4932041" y="4581128"/>
          <a:ext cx="3096344" cy="720080"/>
        </p:xfrm>
        <a:graphic>
          <a:graphicData uri="http://schemas.openxmlformats.org/presentationml/2006/ole">
            <mc:AlternateContent xmlns:mc="http://schemas.openxmlformats.org/markup-compatibility/2006">
              <mc:Choice xmlns:v="urn:schemas-microsoft-com:vml" Requires="v">
                <p:oleObj spid="_x0000_s792592" name="Équation" r:id="rId7" imgW="1168200" imgH="368280" progId="Equation.3">
                  <p:embed/>
                </p:oleObj>
              </mc:Choice>
              <mc:Fallback>
                <p:oleObj name="Équation" r:id="rId7" imgW="1168200" imgH="3682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1" y="4581128"/>
                        <a:ext cx="3096344" cy="720080"/>
                      </a:xfrm>
                      <a:prstGeom prst="rect">
                        <a:avLst/>
                      </a:prstGeom>
                      <a:solidFill>
                        <a:srgbClr val="FFFF99"/>
                      </a:solidFill>
                      <a:ln w="9525">
                        <a:solidFill>
                          <a:srgbClr val="FF00FF"/>
                        </a:solidFill>
                        <a:miter lim="800000"/>
                        <a:headEnd/>
                        <a:tailEnd/>
                      </a:ln>
                    </p:spPr>
                  </p:pic>
                </p:oleObj>
              </mc:Fallback>
            </mc:AlternateContent>
          </a:graphicData>
        </a:graphic>
      </p:graphicFrame>
      <p:sp>
        <p:nvSpPr>
          <p:cNvPr id="14" name="ZoneTexte 13"/>
          <p:cNvSpPr txBox="1"/>
          <p:nvPr/>
        </p:nvSpPr>
        <p:spPr>
          <a:xfrm>
            <a:off x="6804248" y="2723208"/>
            <a:ext cx="2196692" cy="369332"/>
          </a:xfrm>
          <a:prstGeom prst="rect">
            <a:avLst/>
          </a:prstGeom>
          <a:noFill/>
        </p:spPr>
        <p:txBody>
          <a:bodyPr wrap="none" rtlCol="0">
            <a:spAutoFit/>
          </a:bodyPr>
          <a:lstStyle/>
          <a:p>
            <a:r>
              <a:rPr lang="fr-FR" dirty="0" smtClean="0"/>
              <a:t>Formule de Poiseuille</a:t>
            </a:r>
            <a:endParaRPr lang="fr-FR" dirty="0"/>
          </a:p>
        </p:txBody>
      </p:sp>
      <p:graphicFrame>
        <p:nvGraphicFramePr>
          <p:cNvPr id="792581" name="Object 5"/>
          <p:cNvGraphicFramePr>
            <a:graphicFrameLocks noChangeAspect="1"/>
          </p:cNvGraphicFramePr>
          <p:nvPr/>
        </p:nvGraphicFramePr>
        <p:xfrm>
          <a:off x="3491880" y="4077072"/>
          <a:ext cx="3024336" cy="357187"/>
        </p:xfrm>
        <a:graphic>
          <a:graphicData uri="http://schemas.openxmlformats.org/presentationml/2006/ole">
            <mc:AlternateContent xmlns:mc="http://schemas.openxmlformats.org/markup-compatibility/2006">
              <mc:Choice xmlns:v="urn:schemas-microsoft-com:vml" Requires="v">
                <p:oleObj spid="_x0000_s792593" name="Équation" r:id="rId9" imgW="1231560" imgH="164880" progId="Equation.3">
                  <p:embed/>
                </p:oleObj>
              </mc:Choice>
              <mc:Fallback>
                <p:oleObj name="Équation" r:id="rId9" imgW="1231560" imgH="1648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4077072"/>
                        <a:ext cx="3024336"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2582" name="Object 6"/>
          <p:cNvGraphicFramePr>
            <a:graphicFrameLocks noChangeAspect="1"/>
          </p:cNvGraphicFramePr>
          <p:nvPr/>
        </p:nvGraphicFramePr>
        <p:xfrm>
          <a:off x="6679456" y="3933056"/>
          <a:ext cx="1204912" cy="576263"/>
        </p:xfrm>
        <a:graphic>
          <a:graphicData uri="http://schemas.openxmlformats.org/presentationml/2006/ole">
            <mc:AlternateContent xmlns:mc="http://schemas.openxmlformats.org/markup-compatibility/2006">
              <mc:Choice xmlns:v="urn:schemas-microsoft-com:vml" Requires="v">
                <p:oleObj spid="_x0000_s792594" name="Équation" r:id="rId11" imgW="457200" imgH="266400" progId="Equation.3">
                  <p:embed/>
                </p:oleObj>
              </mc:Choice>
              <mc:Fallback>
                <p:oleObj name="Équation" r:id="rId11" imgW="457200" imgH="2664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9456" y="3933056"/>
                        <a:ext cx="1204912" cy="576263"/>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2583" name="Object 4"/>
          <p:cNvGraphicFramePr>
            <a:graphicFrameLocks noChangeAspect="1"/>
          </p:cNvGraphicFramePr>
          <p:nvPr/>
        </p:nvGraphicFramePr>
        <p:xfrm>
          <a:off x="1710556" y="1700808"/>
          <a:ext cx="1853332" cy="576064"/>
        </p:xfrm>
        <a:graphic>
          <a:graphicData uri="http://schemas.openxmlformats.org/presentationml/2006/ole">
            <mc:AlternateContent xmlns:mc="http://schemas.openxmlformats.org/markup-compatibility/2006">
              <mc:Choice xmlns:v="urn:schemas-microsoft-com:vml" Requires="v">
                <p:oleObj spid="_x0000_s792595" name="Équation" r:id="rId13" imgW="825480" imgH="304560" progId="Equation.3">
                  <p:embed/>
                </p:oleObj>
              </mc:Choice>
              <mc:Fallback>
                <p:oleObj name="Équation" r:id="rId13" imgW="825480" imgH="30456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0556" y="1700808"/>
                        <a:ext cx="1853332" cy="576064"/>
                      </a:xfrm>
                      <a:prstGeom prst="rect">
                        <a:avLst/>
                      </a:prstGeom>
                      <a:solidFill>
                        <a:srgbClr val="CCFFCC"/>
                      </a:solidFill>
                      <a:ln>
                        <a:noFill/>
                      </a:ln>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sp>
        <p:nvSpPr>
          <p:cNvPr id="20" name="ZoneTexte 19"/>
          <p:cNvSpPr txBox="1"/>
          <p:nvPr/>
        </p:nvSpPr>
        <p:spPr>
          <a:xfrm>
            <a:off x="4103583" y="1907540"/>
            <a:ext cx="3491277" cy="369332"/>
          </a:xfrm>
          <a:prstGeom prst="rect">
            <a:avLst/>
          </a:prstGeom>
          <a:noFill/>
        </p:spPr>
        <p:txBody>
          <a:bodyPr wrap="none" rtlCol="0">
            <a:spAutoFit/>
          </a:bodyPr>
          <a:lstStyle/>
          <a:p>
            <a:r>
              <a:rPr lang="fr-FR" dirty="0" smtClean="0"/>
              <a:t>j: Pertes de charge unitaires  (m/m)</a:t>
            </a:r>
            <a:endParaRPr lang="fr-FR" dirty="0"/>
          </a:p>
        </p:txBody>
      </p:sp>
      <p:sp>
        <p:nvSpPr>
          <p:cNvPr id="19" name="Rectangle 18"/>
          <p:cNvSpPr/>
          <p:nvPr/>
        </p:nvSpPr>
        <p:spPr>
          <a:xfrm>
            <a:off x="971600" y="3358733"/>
            <a:ext cx="6336704" cy="646331"/>
          </a:xfrm>
          <a:prstGeom prst="rect">
            <a:avLst/>
          </a:prstGeom>
        </p:spPr>
        <p:txBody>
          <a:bodyPr wrap="square">
            <a:spAutoFit/>
          </a:bodyPr>
          <a:lstStyle/>
          <a:p>
            <a:r>
              <a:rPr lang="fr-FR" b="1" i="1" dirty="0" smtClean="0">
                <a:solidFill>
                  <a:srgbClr val="0070C0"/>
                </a:solidFill>
                <a:sym typeface="Symbol"/>
              </a:rPr>
              <a:t> </a:t>
            </a:r>
            <a:r>
              <a:rPr lang="fr-FR" b="1" i="1" dirty="0" smtClean="0">
                <a:solidFill>
                  <a:srgbClr val="0070C0"/>
                </a:solidFill>
              </a:rPr>
              <a:t>Perte de charge en régime turbulent:</a:t>
            </a:r>
          </a:p>
          <a:p>
            <a:r>
              <a:rPr lang="fr-FR" dirty="0" smtClean="0"/>
              <a:t>      Parmi les formules de calcul du coefficient λ on trouve: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482756"/>
                                        </p:tgtEl>
                                        <p:attrNameLst>
                                          <p:attrName>style.visibility</p:attrName>
                                        </p:attrNameLst>
                                      </p:cBhvr>
                                      <p:to>
                                        <p:strVal val="visible"/>
                                      </p:to>
                                    </p:set>
                                    <p:animEffect transition="in" filter="checkerboard(across)">
                                      <p:cBhvr>
                                        <p:cTn id="10" dur="1000"/>
                                        <p:tgtEl>
                                          <p:spTgt spid="148275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20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1482757"/>
                                        </p:tgtEl>
                                        <p:attrNameLst>
                                          <p:attrName>style.visibility</p:attrName>
                                        </p:attrNameLst>
                                      </p:cBhvr>
                                      <p:to>
                                        <p:strVal val="visible"/>
                                      </p:to>
                                    </p:set>
                                    <p:animEffect transition="in" filter="checkerboard(across)">
                                      <p:cBhvr>
                                        <p:cTn id="26" dur="2000"/>
                                        <p:tgtEl>
                                          <p:spTgt spid="1482757"/>
                                        </p:tgtEl>
                                      </p:cBhvr>
                                    </p:animEffect>
                                  </p:childTnLst>
                                </p:cTn>
                              </p:par>
                              <p:par>
                                <p:cTn id="27" presetID="5" presetClass="entr" presetSubtype="10" fill="hold" nodeType="withEffect">
                                  <p:stCondLst>
                                    <p:cond delay="0"/>
                                  </p:stCondLst>
                                  <p:childTnLst>
                                    <p:set>
                                      <p:cBhvr>
                                        <p:cTn id="28" dur="1" fill="hold">
                                          <p:stCondLst>
                                            <p:cond delay="0"/>
                                          </p:stCondLst>
                                        </p:cTn>
                                        <p:tgtEl>
                                          <p:spTgt spid="792581"/>
                                        </p:tgtEl>
                                        <p:attrNameLst>
                                          <p:attrName>style.visibility</p:attrName>
                                        </p:attrNameLst>
                                      </p:cBhvr>
                                      <p:to>
                                        <p:strVal val="visible"/>
                                      </p:to>
                                    </p:set>
                                    <p:animEffect transition="in" filter="checkerboard(across)">
                                      <p:cBhvr>
                                        <p:cTn id="29" dur="2000"/>
                                        <p:tgtEl>
                                          <p:spTgt spid="792581"/>
                                        </p:tgtEl>
                                      </p:cBhvr>
                                    </p:animEffect>
                                  </p:childTnLst>
                                </p:cTn>
                              </p:par>
                              <p:par>
                                <p:cTn id="30" presetID="5" presetClass="entr" presetSubtype="10" fill="hold" nodeType="withEffect">
                                  <p:stCondLst>
                                    <p:cond delay="0"/>
                                  </p:stCondLst>
                                  <p:childTnLst>
                                    <p:set>
                                      <p:cBhvr>
                                        <p:cTn id="31" dur="1" fill="hold">
                                          <p:stCondLst>
                                            <p:cond delay="0"/>
                                          </p:stCondLst>
                                        </p:cTn>
                                        <p:tgtEl>
                                          <p:spTgt spid="792582"/>
                                        </p:tgtEl>
                                        <p:attrNameLst>
                                          <p:attrName>style.visibility</p:attrName>
                                        </p:attrNameLst>
                                      </p:cBhvr>
                                      <p:to>
                                        <p:strVal val="visible"/>
                                      </p:to>
                                    </p:set>
                                    <p:animEffect transition="in" filter="checkerboard(across)">
                                      <p:cBhvr>
                                        <p:cTn id="32" dur="2000"/>
                                        <p:tgtEl>
                                          <p:spTgt spid="79258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4"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6"/>
          <p:cNvGrpSpPr>
            <a:grpSpLocks/>
          </p:cNvGrpSpPr>
          <p:nvPr/>
        </p:nvGrpSpPr>
        <p:grpSpPr bwMode="auto">
          <a:xfrm>
            <a:off x="609600" y="908720"/>
            <a:ext cx="8305800" cy="1368152"/>
            <a:chOff x="384" y="923"/>
            <a:chExt cx="5232" cy="690"/>
          </a:xfrm>
        </p:grpSpPr>
        <p:sp>
          <p:nvSpPr>
            <p:cNvPr id="2077" name="Rectangle 12"/>
            <p:cNvSpPr>
              <a:spLocks noChangeArrowheads="1"/>
            </p:cNvSpPr>
            <p:nvPr/>
          </p:nvSpPr>
          <p:spPr bwMode="auto">
            <a:xfrm>
              <a:off x="4423" y="1485"/>
              <a:ext cx="1145" cy="115"/>
            </a:xfrm>
            <a:prstGeom prst="rect">
              <a:avLst/>
            </a:prstGeom>
            <a:noFill/>
            <a:ln w="9525">
              <a:noFill/>
              <a:miter lim="800000"/>
              <a:headEnd/>
              <a:tailEnd/>
            </a:ln>
          </p:spPr>
          <p:txBody>
            <a:bodyPr lIns="0" tIns="0" rIns="0" bIns="0">
              <a:spAutoFit/>
            </a:bodyPr>
            <a:lstStyle/>
            <a:p>
              <a:r>
                <a:rPr lang="fr-FR" sz="1200" u="sng">
                  <a:latin typeface="Calibri" pitchFamily="34" charset="0"/>
                </a:rPr>
                <a:t>Coefficient  ks de Scoby </a:t>
              </a:r>
            </a:p>
          </p:txBody>
        </p:sp>
        <p:graphicFrame>
          <p:nvGraphicFramePr>
            <p:cNvPr id="2053" name="Object 13"/>
            <p:cNvGraphicFramePr>
              <a:graphicFrameLocks noChangeAspect="1"/>
            </p:cNvGraphicFramePr>
            <p:nvPr/>
          </p:nvGraphicFramePr>
          <p:xfrm>
            <a:off x="4080" y="957"/>
            <a:ext cx="1536" cy="504"/>
          </p:xfrm>
          <a:graphic>
            <a:graphicData uri="http://schemas.openxmlformats.org/presentationml/2006/ole">
              <mc:AlternateContent xmlns:mc="http://schemas.openxmlformats.org/markup-compatibility/2006">
                <mc:Choice xmlns:v="urn:schemas-microsoft-com:vml" Requires="v">
                  <p:oleObj spid="_x0000_s796694" name="Feuille de calcul" r:id="rId4" imgW="1756440" imgH="654120" progId="Excel.Sheet.8">
                    <p:embed/>
                  </p:oleObj>
                </mc:Choice>
                <mc:Fallback>
                  <p:oleObj name="Feuille de calcul" r:id="rId4" imgW="1756440" imgH="654120"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957"/>
                          <a:ext cx="1536"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459" y="970"/>
            <a:ext cx="1689" cy="211"/>
          </p:xfrm>
          <a:graphic>
            <a:graphicData uri="http://schemas.openxmlformats.org/presentationml/2006/ole">
              <mc:AlternateContent xmlns:mc="http://schemas.openxmlformats.org/markup-compatibility/2006">
                <mc:Choice xmlns:v="urn:schemas-microsoft-com:vml" Requires="v">
                  <p:oleObj spid="_x0000_s796695" name="Équation" r:id="rId6" imgW="1714320" imgH="241200" progId="Equation.3">
                    <p:embed/>
                  </p:oleObj>
                </mc:Choice>
                <mc:Fallback>
                  <p:oleObj name="Équation" r:id="rId6" imgW="1714320" imgH="241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 y="970"/>
                          <a:ext cx="1689" cy="211"/>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8" name="Rectangle 7"/>
            <p:cNvSpPr>
              <a:spLocks noChangeArrowheads="1"/>
            </p:cNvSpPr>
            <p:nvPr/>
          </p:nvSpPr>
          <p:spPr bwMode="auto">
            <a:xfrm>
              <a:off x="2312" y="923"/>
              <a:ext cx="1058" cy="154"/>
            </a:xfrm>
            <a:prstGeom prst="rect">
              <a:avLst/>
            </a:prstGeom>
            <a:noFill/>
            <a:ln w="9525">
              <a:noFill/>
              <a:miter lim="800000"/>
              <a:headEnd/>
              <a:tailEnd/>
            </a:ln>
          </p:spPr>
          <p:txBody>
            <a:bodyPr wrap="none">
              <a:spAutoFit/>
            </a:bodyPr>
            <a:lstStyle/>
            <a:p>
              <a:r>
                <a:rPr lang="fr-FR" sz="1000">
                  <a:latin typeface="Calibri" pitchFamily="34" charset="0"/>
                </a:rPr>
                <a:t>Q : Débit d'écoulement en l/h</a:t>
              </a:r>
            </a:p>
          </p:txBody>
        </p:sp>
        <p:sp>
          <p:nvSpPr>
            <p:cNvPr id="2079" name="Rectangle 8"/>
            <p:cNvSpPr>
              <a:spLocks noChangeArrowheads="1"/>
            </p:cNvSpPr>
            <p:nvPr/>
          </p:nvSpPr>
          <p:spPr bwMode="auto">
            <a:xfrm>
              <a:off x="2304" y="1027"/>
              <a:ext cx="1566" cy="124"/>
            </a:xfrm>
            <a:prstGeom prst="rect">
              <a:avLst/>
            </a:prstGeom>
            <a:noFill/>
            <a:ln w="9525">
              <a:noFill/>
              <a:miter lim="800000"/>
              <a:headEnd/>
              <a:tailEnd/>
            </a:ln>
          </p:spPr>
          <p:txBody>
            <a:bodyPr wrap="none">
              <a:spAutoFit/>
            </a:bodyPr>
            <a:lstStyle/>
            <a:p>
              <a:r>
                <a:rPr lang="fr-FR" sz="1000" dirty="0" smtClean="0">
                  <a:latin typeface="Calibri" pitchFamily="34" charset="0"/>
                </a:rPr>
                <a:t>D </a:t>
              </a:r>
              <a:r>
                <a:rPr lang="fr-FR" sz="1000" dirty="0">
                  <a:latin typeface="Calibri" pitchFamily="34" charset="0"/>
                </a:rPr>
                <a:t>: Diamètre intérieur de la conduite en mm</a:t>
              </a:r>
            </a:p>
          </p:txBody>
        </p:sp>
        <p:sp>
          <p:nvSpPr>
            <p:cNvPr id="2080" name="Rectangle 9"/>
            <p:cNvSpPr>
              <a:spLocks noChangeArrowheads="1"/>
            </p:cNvSpPr>
            <p:nvPr/>
          </p:nvSpPr>
          <p:spPr bwMode="auto">
            <a:xfrm>
              <a:off x="2304" y="1204"/>
              <a:ext cx="1109" cy="154"/>
            </a:xfrm>
            <a:prstGeom prst="rect">
              <a:avLst/>
            </a:prstGeom>
            <a:noFill/>
            <a:ln w="9525">
              <a:noFill/>
              <a:miter lim="800000"/>
              <a:headEnd/>
              <a:tailEnd/>
            </a:ln>
          </p:spPr>
          <p:txBody>
            <a:bodyPr wrap="none">
              <a:spAutoFit/>
            </a:bodyPr>
            <a:lstStyle/>
            <a:p>
              <a:r>
                <a:rPr lang="fr-FR" sz="1000">
                  <a:latin typeface="Calibri" pitchFamily="34" charset="0"/>
                </a:rPr>
                <a:t>Q: Débit d'écoulement en m3/s</a:t>
              </a:r>
            </a:p>
          </p:txBody>
        </p:sp>
        <p:sp>
          <p:nvSpPr>
            <p:cNvPr id="2081" name="Rectangle 10"/>
            <p:cNvSpPr>
              <a:spLocks noChangeArrowheads="1"/>
            </p:cNvSpPr>
            <p:nvPr/>
          </p:nvSpPr>
          <p:spPr bwMode="auto">
            <a:xfrm>
              <a:off x="2304" y="1299"/>
              <a:ext cx="1484" cy="124"/>
            </a:xfrm>
            <a:prstGeom prst="rect">
              <a:avLst/>
            </a:prstGeom>
            <a:noFill/>
            <a:ln w="9525">
              <a:noFill/>
              <a:miter lim="800000"/>
              <a:headEnd/>
              <a:tailEnd/>
            </a:ln>
          </p:spPr>
          <p:txBody>
            <a:bodyPr wrap="none">
              <a:spAutoFit/>
            </a:bodyPr>
            <a:lstStyle/>
            <a:p>
              <a:r>
                <a:rPr lang="fr-FR" sz="1000" dirty="0" smtClean="0">
                  <a:latin typeface="Calibri" pitchFamily="34" charset="0"/>
                </a:rPr>
                <a:t>D: </a:t>
              </a:r>
              <a:r>
                <a:rPr lang="fr-FR" sz="1000" dirty="0">
                  <a:latin typeface="Calibri" pitchFamily="34" charset="0"/>
                </a:rPr>
                <a:t>Diamètre intérieur de la conduite en m</a:t>
              </a:r>
            </a:p>
          </p:txBody>
        </p:sp>
        <p:graphicFrame>
          <p:nvGraphicFramePr>
            <p:cNvPr id="2055" name="Object 11"/>
            <p:cNvGraphicFramePr>
              <a:graphicFrameLocks noChangeAspect="1"/>
            </p:cNvGraphicFramePr>
            <p:nvPr/>
          </p:nvGraphicFramePr>
          <p:xfrm>
            <a:off x="451" y="1229"/>
            <a:ext cx="1690" cy="206"/>
          </p:xfrm>
          <a:graphic>
            <a:graphicData uri="http://schemas.openxmlformats.org/presentationml/2006/ole">
              <mc:AlternateContent xmlns:mc="http://schemas.openxmlformats.org/markup-compatibility/2006">
                <mc:Choice xmlns:v="urn:schemas-microsoft-com:vml" Requires="v">
                  <p:oleObj spid="_x0000_s796696" name="Équation" r:id="rId8" imgW="1701720" imgH="241200" progId="Equation.3">
                    <p:embed/>
                  </p:oleObj>
                </mc:Choice>
                <mc:Fallback>
                  <p:oleObj name="Équation" r:id="rId8" imgW="1701720" imgH="2412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 y="1229"/>
                          <a:ext cx="1690" cy="206"/>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74" name="Rectangle 38"/>
            <p:cNvSpPr>
              <a:spLocks noChangeArrowheads="1"/>
            </p:cNvSpPr>
            <p:nvPr/>
          </p:nvSpPr>
          <p:spPr bwMode="auto">
            <a:xfrm>
              <a:off x="384" y="1459"/>
              <a:ext cx="1923" cy="15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fontAlgn="auto">
                <a:spcBef>
                  <a:spcPts val="0"/>
                </a:spcBef>
                <a:spcAft>
                  <a:spcPts val="0"/>
                </a:spcAft>
                <a:defRPr/>
              </a:pPr>
              <a:r>
                <a:rPr lang="fr-FR" sz="1000">
                  <a:latin typeface="+mn-lt"/>
                  <a:cs typeface="+mn-cs"/>
                  <a:sym typeface="Symbol" pitchFamily="18" charset="2"/>
                </a:rPr>
                <a:t>j</a:t>
              </a:r>
              <a:r>
                <a:rPr lang="fr-FR" sz="1000">
                  <a:latin typeface="+mn-lt"/>
                  <a:cs typeface="+mn-cs"/>
                </a:rPr>
                <a:t>: Perte de charge linéaire par  unité de longueur en m/m</a:t>
              </a:r>
            </a:p>
          </p:txBody>
        </p:sp>
      </p:grpSp>
      <p:grpSp>
        <p:nvGrpSpPr>
          <p:cNvPr id="4" name="Group 48"/>
          <p:cNvGrpSpPr>
            <a:grpSpLocks/>
          </p:cNvGrpSpPr>
          <p:nvPr/>
        </p:nvGrpSpPr>
        <p:grpSpPr bwMode="auto">
          <a:xfrm>
            <a:off x="827584" y="5867102"/>
            <a:ext cx="7423150" cy="1162298"/>
            <a:chOff x="672" y="3024"/>
            <a:chExt cx="4676" cy="460"/>
          </a:xfrm>
        </p:grpSpPr>
        <p:graphicFrame>
          <p:nvGraphicFramePr>
            <p:cNvPr id="2051" name="Object 29"/>
            <p:cNvGraphicFramePr>
              <a:graphicFrameLocks noChangeAspect="1"/>
            </p:cNvGraphicFramePr>
            <p:nvPr/>
          </p:nvGraphicFramePr>
          <p:xfrm>
            <a:off x="672" y="3024"/>
            <a:ext cx="2064" cy="192"/>
          </p:xfrm>
          <a:graphic>
            <a:graphicData uri="http://schemas.openxmlformats.org/presentationml/2006/ole">
              <mc:AlternateContent xmlns:mc="http://schemas.openxmlformats.org/markup-compatibility/2006">
                <mc:Choice xmlns:v="urn:schemas-microsoft-com:vml" Requires="v">
                  <p:oleObj spid="_x0000_s796697" name="Document" r:id="rId11" imgW="1928520" imgH="304920" progId="Word.Document.8">
                    <p:embed/>
                  </p:oleObj>
                </mc:Choice>
                <mc:Fallback>
                  <p:oleObj name="Document" r:id="rId11" imgW="1928520" imgH="304920" progId="Word.Document.8">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3024"/>
                          <a:ext cx="2064" cy="192"/>
                        </a:xfrm>
                        <a:prstGeom prst="rect">
                          <a:avLst/>
                        </a:prstGeom>
                        <a:solidFill>
                          <a:srgbClr val="FFFFCC"/>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5"/>
            <p:cNvGraphicFramePr>
              <a:graphicFrameLocks noChangeAspect="1"/>
            </p:cNvGraphicFramePr>
            <p:nvPr/>
          </p:nvGraphicFramePr>
          <p:xfrm>
            <a:off x="3264" y="3024"/>
            <a:ext cx="1856" cy="186"/>
          </p:xfrm>
          <a:graphic>
            <a:graphicData uri="http://schemas.openxmlformats.org/presentationml/2006/ole">
              <mc:AlternateContent xmlns:mc="http://schemas.openxmlformats.org/markup-compatibility/2006">
                <mc:Choice xmlns:v="urn:schemas-microsoft-com:vml" Requires="v">
                  <p:oleObj spid="_x0000_s796698" name="Document" r:id="rId14" imgW="1841400" imgH="304920" progId="Word.Document.8">
                    <p:embed/>
                  </p:oleObj>
                </mc:Choice>
                <mc:Fallback>
                  <p:oleObj name="Document" r:id="rId14" imgW="1841400" imgH="304920" progId="Word.Document.8">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4" y="3024"/>
                          <a:ext cx="1856" cy="186"/>
                        </a:xfrm>
                        <a:prstGeom prst="rect">
                          <a:avLst/>
                        </a:prstGeom>
                        <a:solidFill>
                          <a:srgbClr val="FFFFCC"/>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2" name="Rectangle 13"/>
            <p:cNvSpPr>
              <a:spLocks noChangeArrowheads="1"/>
            </p:cNvSpPr>
            <p:nvPr/>
          </p:nvSpPr>
          <p:spPr bwMode="auto">
            <a:xfrm>
              <a:off x="810" y="3187"/>
              <a:ext cx="1780" cy="173"/>
            </a:xfrm>
            <a:prstGeom prst="rect">
              <a:avLst/>
            </a:prstGeom>
            <a:noFill/>
            <a:ln w="9525">
              <a:noFill/>
              <a:miter lim="800000"/>
              <a:headEnd/>
              <a:tailEnd/>
            </a:ln>
          </p:spPr>
          <p:txBody>
            <a:bodyPr wrap="none">
              <a:spAutoFit/>
            </a:bodyPr>
            <a:lstStyle/>
            <a:p>
              <a:r>
                <a:rPr lang="fr-FR" sz="1200" b="1" i="1">
                  <a:solidFill>
                    <a:srgbClr val="003366"/>
                  </a:solidFill>
                  <a:latin typeface="Calibri" pitchFamily="34" charset="0"/>
                </a:rPr>
                <a:t>Cas de canalisations en polyéthylène (PE)</a:t>
              </a:r>
            </a:p>
          </p:txBody>
        </p:sp>
        <p:sp>
          <p:nvSpPr>
            <p:cNvPr id="2073" name="Rectangle 14"/>
            <p:cNvSpPr>
              <a:spLocks noChangeArrowheads="1"/>
            </p:cNvSpPr>
            <p:nvPr/>
          </p:nvSpPr>
          <p:spPr bwMode="auto">
            <a:xfrm>
              <a:off x="3120" y="3187"/>
              <a:ext cx="2228" cy="173"/>
            </a:xfrm>
            <a:prstGeom prst="rect">
              <a:avLst/>
            </a:prstGeom>
            <a:noFill/>
            <a:ln w="9525">
              <a:noFill/>
              <a:miter lim="800000"/>
              <a:headEnd/>
              <a:tailEnd/>
            </a:ln>
          </p:spPr>
          <p:txBody>
            <a:bodyPr wrap="none">
              <a:spAutoFit/>
            </a:bodyPr>
            <a:lstStyle/>
            <a:p>
              <a:r>
                <a:rPr lang="fr-FR" sz="1200" b="1" i="1">
                  <a:solidFill>
                    <a:srgbClr val="003366"/>
                  </a:solidFill>
                  <a:latin typeface="Calibri" pitchFamily="34" charset="0"/>
                </a:rPr>
                <a:t>Cas de canalisations en polychlorure de vinyle (PVC)</a:t>
              </a:r>
            </a:p>
          </p:txBody>
        </p:sp>
        <p:sp>
          <p:nvSpPr>
            <p:cNvPr id="14376" name="Rectangle 40"/>
            <p:cNvSpPr>
              <a:spLocks noChangeArrowheads="1"/>
            </p:cNvSpPr>
            <p:nvPr/>
          </p:nvSpPr>
          <p:spPr bwMode="auto">
            <a:xfrm>
              <a:off x="968" y="3320"/>
              <a:ext cx="4224" cy="16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fontAlgn="auto">
                <a:spcBef>
                  <a:spcPts val="0"/>
                </a:spcBef>
                <a:spcAft>
                  <a:spcPts val="0"/>
                </a:spcAft>
                <a:defRPr/>
              </a:pPr>
              <a:r>
                <a:rPr lang="fr-FR" sz="1000" dirty="0">
                  <a:latin typeface="+mn-lt"/>
                  <a:cs typeface="+mn-cs"/>
                  <a:sym typeface="Symbol" pitchFamily="18" charset="2"/>
                </a:rPr>
                <a:t>j</a:t>
              </a:r>
              <a:r>
                <a:rPr lang="fr-FR" sz="1000" dirty="0">
                  <a:latin typeface="+mn-lt"/>
                  <a:cs typeface="+mn-cs"/>
                </a:rPr>
                <a:t>: Perte de charge linéaire par  unité de longueur en m/m; </a:t>
              </a:r>
              <a:r>
                <a:rPr lang="fr-FR" sz="1100" dirty="0">
                  <a:latin typeface="+mn-lt"/>
                  <a:cs typeface="+mn-cs"/>
                </a:rPr>
                <a:t>D : diamètre intérieure (mm);  Q: débit de la rampe (l/h)</a:t>
              </a:r>
              <a:endParaRPr lang="fr-FR" sz="1000" dirty="0">
                <a:latin typeface="+mn-lt"/>
                <a:cs typeface="+mn-cs"/>
              </a:endParaRPr>
            </a:p>
          </p:txBody>
        </p:sp>
      </p:grpSp>
      <p:sp>
        <p:nvSpPr>
          <p:cNvPr id="39" name="Rectangle 38"/>
          <p:cNvSpPr/>
          <p:nvPr/>
        </p:nvSpPr>
        <p:spPr>
          <a:xfrm>
            <a:off x="467544" y="404664"/>
            <a:ext cx="2101473" cy="369332"/>
          </a:xfrm>
          <a:prstGeom prst="rect">
            <a:avLst/>
          </a:prstGeom>
        </p:spPr>
        <p:txBody>
          <a:bodyPr wrap="none">
            <a:spAutoFit/>
          </a:bodyPr>
          <a:lstStyle/>
          <a:p>
            <a:r>
              <a:rPr lang="fr-FR" b="1" i="1" dirty="0" smtClean="0">
                <a:solidFill>
                  <a:srgbClr val="002060"/>
                </a:solidFill>
              </a:rPr>
              <a:t>-  Formule de </a:t>
            </a:r>
            <a:r>
              <a:rPr lang="fr-FR" b="1" i="1" dirty="0" err="1" smtClean="0">
                <a:solidFill>
                  <a:srgbClr val="002060"/>
                </a:solidFill>
              </a:rPr>
              <a:t>Scoby</a:t>
            </a:r>
            <a:r>
              <a:rPr lang="fr-FR" b="1" i="1" dirty="0" smtClean="0">
                <a:solidFill>
                  <a:srgbClr val="002060"/>
                </a:solidFill>
              </a:rPr>
              <a:t>:</a:t>
            </a:r>
            <a:endParaRPr lang="fr-FR" b="1" i="1" dirty="0">
              <a:solidFill>
                <a:srgbClr val="002060"/>
              </a:solidFill>
            </a:endParaRPr>
          </a:p>
        </p:txBody>
      </p:sp>
      <p:sp>
        <p:nvSpPr>
          <p:cNvPr id="41" name="Rectangle 40"/>
          <p:cNvSpPr/>
          <p:nvPr/>
        </p:nvSpPr>
        <p:spPr>
          <a:xfrm>
            <a:off x="611560" y="5363924"/>
            <a:ext cx="1930080" cy="369332"/>
          </a:xfrm>
          <a:prstGeom prst="rect">
            <a:avLst/>
          </a:prstGeom>
        </p:spPr>
        <p:txBody>
          <a:bodyPr wrap="none">
            <a:spAutoFit/>
          </a:bodyPr>
          <a:lstStyle/>
          <a:p>
            <a:r>
              <a:rPr lang="fr-FR" b="1" i="1" dirty="0" smtClean="0">
                <a:solidFill>
                  <a:srgbClr val="002060"/>
                </a:solidFill>
              </a:rPr>
              <a:t>-  Formule </a:t>
            </a:r>
            <a:r>
              <a:rPr lang="fr-FR" b="1" i="1" dirty="0" err="1" smtClean="0">
                <a:solidFill>
                  <a:srgbClr val="002060"/>
                </a:solidFill>
              </a:rPr>
              <a:t>Blasius</a:t>
            </a:r>
            <a:r>
              <a:rPr lang="fr-FR" b="1" i="1" dirty="0" smtClean="0">
                <a:solidFill>
                  <a:srgbClr val="002060"/>
                </a:solidFill>
              </a:rPr>
              <a:t>:</a:t>
            </a:r>
            <a:endParaRPr lang="fr-FR" b="1" i="1" dirty="0">
              <a:solidFill>
                <a:srgbClr val="002060"/>
              </a:solidFill>
            </a:endParaRPr>
          </a:p>
        </p:txBody>
      </p:sp>
      <p:graphicFrame>
        <p:nvGraphicFramePr>
          <p:cNvPr id="1558540" name="Object 12"/>
          <p:cNvGraphicFramePr>
            <a:graphicFrameLocks noChangeAspect="1"/>
          </p:cNvGraphicFramePr>
          <p:nvPr/>
        </p:nvGraphicFramePr>
        <p:xfrm>
          <a:off x="3491880" y="332657"/>
          <a:ext cx="4392488" cy="648072"/>
        </p:xfrm>
        <a:graphic>
          <a:graphicData uri="http://schemas.openxmlformats.org/presentationml/2006/ole">
            <mc:AlternateContent xmlns:mc="http://schemas.openxmlformats.org/markup-compatibility/2006">
              <mc:Choice xmlns:v="urn:schemas-microsoft-com:vml" Requires="v">
                <p:oleObj spid="_x0000_s796699" name="Équation" r:id="rId16" imgW="1930320" imgH="291960" progId="Equation.3">
                  <p:embed/>
                </p:oleObj>
              </mc:Choice>
              <mc:Fallback>
                <p:oleObj name="Équation" r:id="rId16" imgW="1930320" imgH="29196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1880" y="332657"/>
                        <a:ext cx="4392488" cy="648072"/>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pSp>
        <p:nvGrpSpPr>
          <p:cNvPr id="31" name="Groupe 30"/>
          <p:cNvGrpSpPr/>
          <p:nvPr/>
        </p:nvGrpSpPr>
        <p:grpSpPr>
          <a:xfrm>
            <a:off x="467544" y="2420888"/>
            <a:ext cx="8519294" cy="2810545"/>
            <a:chOff x="467544" y="2420888"/>
            <a:chExt cx="8519294" cy="2810545"/>
          </a:xfrm>
        </p:grpSpPr>
        <p:grpSp>
          <p:nvGrpSpPr>
            <p:cNvPr id="2" name="Group 49"/>
            <p:cNvGrpSpPr>
              <a:grpSpLocks/>
            </p:cNvGrpSpPr>
            <p:nvPr/>
          </p:nvGrpSpPr>
          <p:grpSpPr bwMode="auto">
            <a:xfrm>
              <a:off x="631825" y="3501008"/>
              <a:ext cx="8355013" cy="1730425"/>
              <a:chOff x="398" y="1802"/>
              <a:chExt cx="5263" cy="813"/>
            </a:xfrm>
          </p:grpSpPr>
          <p:graphicFrame>
            <p:nvGraphicFramePr>
              <p:cNvPr id="2056" name="Object 14"/>
              <p:cNvGraphicFramePr>
                <a:graphicFrameLocks noChangeAspect="1"/>
              </p:cNvGraphicFramePr>
              <p:nvPr/>
            </p:nvGraphicFramePr>
            <p:xfrm>
              <a:off x="440" y="1860"/>
              <a:ext cx="1659" cy="277"/>
            </p:xfrm>
            <a:graphic>
              <a:graphicData uri="http://schemas.openxmlformats.org/presentationml/2006/ole">
                <mc:AlternateContent xmlns:mc="http://schemas.openxmlformats.org/markup-compatibility/2006">
                  <mc:Choice xmlns:v="urn:schemas-microsoft-com:vml" Requires="v">
                    <p:oleObj spid="_x0000_s796700" name="Équation" r:id="rId18" imgW="2019240" imgH="482400" progId="Equation.3">
                      <p:embed/>
                    </p:oleObj>
                  </mc:Choice>
                  <mc:Fallback>
                    <p:oleObj name="Équation" r:id="rId18" imgW="2019240" imgH="482400" progId="Equation.3">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0" y="1860"/>
                            <a:ext cx="1659" cy="277"/>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3" name="Rectangle 16"/>
              <p:cNvSpPr>
                <a:spLocks noChangeArrowheads="1"/>
              </p:cNvSpPr>
              <p:nvPr/>
            </p:nvSpPr>
            <p:spPr bwMode="auto">
              <a:xfrm>
                <a:off x="2157" y="1802"/>
                <a:ext cx="2275" cy="333"/>
              </a:xfrm>
              <a:prstGeom prst="rect">
                <a:avLst/>
              </a:prstGeom>
              <a:noFill/>
              <a:ln w="9525">
                <a:noFill/>
                <a:miter lim="800000"/>
                <a:headEnd/>
                <a:tailEnd/>
              </a:ln>
            </p:spPr>
            <p:txBody>
              <a:bodyPr>
                <a:spAutoFit/>
              </a:bodyPr>
              <a:lstStyle/>
              <a:p>
                <a:r>
                  <a:rPr lang="fr-FR" sz="1000" dirty="0">
                    <a:latin typeface="Calibri" pitchFamily="34" charset="0"/>
                    <a:sym typeface="Symbol" pitchFamily="18" charset="2"/>
                  </a:rPr>
                  <a:t>  j</a:t>
                </a:r>
                <a:r>
                  <a:rPr lang="fr-FR" sz="1000" dirty="0">
                    <a:latin typeface="Calibri" pitchFamily="34" charset="0"/>
                  </a:rPr>
                  <a:t>: Perte de charge linéaire par  unité de longueur en m/m</a:t>
                </a:r>
              </a:p>
              <a:p>
                <a:r>
                  <a:rPr lang="fr-FR" sz="1000" dirty="0">
                    <a:latin typeface="Calibri" pitchFamily="34" charset="0"/>
                  </a:rPr>
                  <a:t>Q: Débit d'écoulement en m3/h ;</a:t>
                </a:r>
              </a:p>
              <a:p>
                <a:r>
                  <a:rPr lang="fr-FR" sz="1000" dirty="0">
                    <a:latin typeface="Calibri" pitchFamily="34" charset="0"/>
                  </a:rPr>
                  <a:t>C: Coefficient de rugosité dépendant de la nature  de la conduite</a:t>
                </a:r>
              </a:p>
              <a:p>
                <a:r>
                  <a:rPr lang="fr-FR" sz="1000" dirty="0" smtClean="0">
                    <a:latin typeface="Calibri" pitchFamily="34" charset="0"/>
                  </a:rPr>
                  <a:t>D: </a:t>
                </a:r>
                <a:r>
                  <a:rPr lang="fr-FR" sz="1000" dirty="0">
                    <a:latin typeface="Calibri" pitchFamily="34" charset="0"/>
                  </a:rPr>
                  <a:t>Diamètre intérieur de la conduite en mm ;</a:t>
                </a:r>
              </a:p>
            </p:txBody>
          </p:sp>
          <p:graphicFrame>
            <p:nvGraphicFramePr>
              <p:cNvPr id="2057" name="Object 18"/>
              <p:cNvGraphicFramePr>
                <a:graphicFrameLocks noChangeAspect="1"/>
              </p:cNvGraphicFramePr>
              <p:nvPr/>
            </p:nvGraphicFramePr>
            <p:xfrm>
              <a:off x="398" y="2234"/>
              <a:ext cx="1741" cy="288"/>
            </p:xfrm>
            <a:graphic>
              <a:graphicData uri="http://schemas.openxmlformats.org/presentationml/2006/ole">
                <mc:AlternateContent xmlns:mc="http://schemas.openxmlformats.org/markup-compatibility/2006">
                  <mc:Choice xmlns:v="urn:schemas-microsoft-com:vml" Requires="v">
                    <p:oleObj spid="_x0000_s796701" name="Équation" r:id="rId20" imgW="1803240" imgH="482400" progId="Equation.3">
                      <p:embed/>
                    </p:oleObj>
                  </mc:Choice>
                  <mc:Fallback>
                    <p:oleObj name="Équation" r:id="rId20" imgW="1803240" imgH="482400"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8" y="2234"/>
                            <a:ext cx="1741" cy="28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4" name="Rectangle 19"/>
              <p:cNvSpPr>
                <a:spLocks noChangeArrowheads="1"/>
              </p:cNvSpPr>
              <p:nvPr/>
            </p:nvSpPr>
            <p:spPr bwMode="auto">
              <a:xfrm>
                <a:off x="2173" y="2258"/>
                <a:ext cx="1502" cy="188"/>
              </a:xfrm>
              <a:prstGeom prst="rect">
                <a:avLst/>
              </a:prstGeom>
              <a:noFill/>
              <a:ln w="9525">
                <a:noFill/>
                <a:miter lim="800000"/>
                <a:headEnd/>
                <a:tailEnd/>
              </a:ln>
            </p:spPr>
            <p:txBody>
              <a:bodyPr wrap="none">
                <a:spAutoFit/>
              </a:bodyPr>
              <a:lstStyle/>
              <a:p>
                <a:r>
                  <a:rPr lang="fr-FR" sz="1000" dirty="0">
                    <a:latin typeface="Calibri" pitchFamily="34" charset="0"/>
                  </a:rPr>
                  <a:t>Q : Débit d'écoulement en m3/s </a:t>
                </a:r>
              </a:p>
              <a:p>
                <a:r>
                  <a:rPr lang="fr-FR" sz="1000" dirty="0" smtClean="0">
                    <a:latin typeface="Calibri" pitchFamily="34" charset="0"/>
                  </a:rPr>
                  <a:t>D </a:t>
                </a:r>
                <a:r>
                  <a:rPr lang="fr-FR" sz="1000" dirty="0">
                    <a:latin typeface="Calibri" pitchFamily="34" charset="0"/>
                  </a:rPr>
                  <a:t>: Diamètre intérieur de la conduite en m</a:t>
                </a:r>
              </a:p>
            </p:txBody>
          </p:sp>
          <p:graphicFrame>
            <p:nvGraphicFramePr>
              <p:cNvPr id="2058" name="Object 21"/>
              <p:cNvGraphicFramePr>
                <a:graphicFrameLocks noChangeAspect="1"/>
              </p:cNvGraphicFramePr>
              <p:nvPr/>
            </p:nvGraphicFramePr>
            <p:xfrm>
              <a:off x="4317" y="1802"/>
              <a:ext cx="1296" cy="672"/>
            </p:xfrm>
            <a:graphic>
              <a:graphicData uri="http://schemas.openxmlformats.org/presentationml/2006/ole">
                <mc:AlternateContent xmlns:mc="http://schemas.openxmlformats.org/markup-compatibility/2006">
                  <mc:Choice xmlns:v="urn:schemas-microsoft-com:vml" Requires="v">
                    <p:oleObj spid="_x0000_s796702" name="Feuille de calcul" r:id="rId23" imgW="1756440" imgH="1137600" progId="Excel.Sheet.8">
                      <p:embed/>
                    </p:oleObj>
                  </mc:Choice>
                  <mc:Fallback>
                    <p:oleObj name="Feuille de calcul" r:id="rId23" imgW="1756440" imgH="1137600" progId="Excel.Sheet.8">
                      <p:embed/>
                      <p:pic>
                        <p:nvPicPr>
                          <p:cNvPr id="0" name="Object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17" y="1802"/>
                            <a:ext cx="129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5" name="Rectangle 22"/>
              <p:cNvSpPr>
                <a:spLocks noChangeArrowheads="1"/>
              </p:cNvSpPr>
              <p:nvPr/>
            </p:nvSpPr>
            <p:spPr bwMode="auto">
              <a:xfrm>
                <a:off x="4236" y="2442"/>
                <a:ext cx="1425" cy="173"/>
              </a:xfrm>
              <a:prstGeom prst="rect">
                <a:avLst/>
              </a:prstGeom>
              <a:noFill/>
              <a:ln w="9525">
                <a:noFill/>
                <a:miter lim="800000"/>
                <a:headEnd/>
                <a:tailEnd/>
              </a:ln>
            </p:spPr>
            <p:txBody>
              <a:bodyPr wrap="none">
                <a:spAutoFit/>
              </a:bodyPr>
              <a:lstStyle/>
              <a:p>
                <a:r>
                  <a:rPr lang="fr-FR" sz="1200" u="sng">
                    <a:latin typeface="Calibri" pitchFamily="34" charset="0"/>
                  </a:rPr>
                  <a:t>Coefficient C de Hazen Williams </a:t>
                </a:r>
              </a:p>
            </p:txBody>
          </p:sp>
        </p:grpSp>
        <p:sp>
          <p:nvSpPr>
            <p:cNvPr id="40" name="Rectangle 39"/>
            <p:cNvSpPr/>
            <p:nvPr/>
          </p:nvSpPr>
          <p:spPr>
            <a:xfrm>
              <a:off x="467544" y="2420888"/>
              <a:ext cx="3046475" cy="369332"/>
            </a:xfrm>
            <a:prstGeom prst="rect">
              <a:avLst/>
            </a:prstGeom>
          </p:spPr>
          <p:txBody>
            <a:bodyPr wrap="none">
              <a:spAutoFit/>
            </a:bodyPr>
            <a:lstStyle/>
            <a:p>
              <a:r>
                <a:rPr lang="fr-FR" b="1" i="1" dirty="0" smtClean="0">
                  <a:solidFill>
                    <a:srgbClr val="002060"/>
                  </a:solidFill>
                </a:rPr>
                <a:t>-  Formule de </a:t>
              </a:r>
              <a:r>
                <a:rPr lang="fr-FR" b="1" i="1" dirty="0" err="1" smtClean="0">
                  <a:solidFill>
                    <a:srgbClr val="002060"/>
                  </a:solidFill>
                </a:rPr>
                <a:t>Hazen</a:t>
              </a:r>
              <a:r>
                <a:rPr lang="fr-FR" b="1" i="1" dirty="0" smtClean="0">
                  <a:solidFill>
                    <a:srgbClr val="002060"/>
                  </a:solidFill>
                </a:rPr>
                <a:t>-Williams:</a:t>
              </a:r>
              <a:endParaRPr lang="fr-FR" b="1" i="1" dirty="0">
                <a:solidFill>
                  <a:srgbClr val="002060"/>
                </a:solidFill>
              </a:endParaRPr>
            </a:p>
          </p:txBody>
        </p:sp>
        <p:graphicFrame>
          <p:nvGraphicFramePr>
            <p:cNvPr id="1558541" name="Object 13"/>
            <p:cNvGraphicFramePr>
              <a:graphicFrameLocks noChangeAspect="1"/>
            </p:cNvGraphicFramePr>
            <p:nvPr/>
          </p:nvGraphicFramePr>
          <p:xfrm>
            <a:off x="2195736" y="2708920"/>
            <a:ext cx="5328592" cy="720080"/>
          </p:xfrm>
          <a:graphic>
            <a:graphicData uri="http://schemas.openxmlformats.org/presentationml/2006/ole">
              <mc:AlternateContent xmlns:mc="http://schemas.openxmlformats.org/markup-compatibility/2006">
                <mc:Choice xmlns:v="urn:schemas-microsoft-com:vml" Requires="v">
                  <p:oleObj spid="_x0000_s796703" name="Équation" r:id="rId25" imgW="2412720" imgH="317160" progId="Equation.3">
                    <p:embed/>
                  </p:oleObj>
                </mc:Choice>
                <mc:Fallback>
                  <p:oleObj name="Équation" r:id="rId25" imgW="2412720" imgH="317160" progId="Equation.3">
                    <p:embed/>
                    <p:pic>
                      <p:nvPicPr>
                        <p:cNvPr id="0"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95736" y="2708920"/>
                          <a:ext cx="5328592" cy="72008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pSp>
      <p:sp>
        <p:nvSpPr>
          <p:cNvPr id="30" name="Rectangle 29"/>
          <p:cNvSpPr/>
          <p:nvPr/>
        </p:nvSpPr>
        <p:spPr>
          <a:xfrm>
            <a:off x="179512" y="35332"/>
            <a:ext cx="5091394" cy="369332"/>
          </a:xfrm>
          <a:prstGeom prst="rect">
            <a:avLst/>
          </a:prstGeom>
        </p:spPr>
        <p:txBody>
          <a:bodyPr wrap="none">
            <a:spAutoFit/>
          </a:bodyPr>
          <a:lstStyle/>
          <a:p>
            <a:r>
              <a:rPr lang="fr-FR" b="1" dirty="0" smtClean="0">
                <a:solidFill>
                  <a:srgbClr val="002060"/>
                </a:solidFill>
              </a:rPr>
              <a:t>- Autres expressions de la perte de charge linéaire: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20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heckerboard(across)">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2" cstate="print"/>
          <a:srcRect/>
          <a:stretch>
            <a:fillRect/>
          </a:stretch>
        </p:blipFill>
        <p:spPr bwMode="auto">
          <a:xfrm>
            <a:off x="107950" y="103188"/>
            <a:ext cx="8905875" cy="663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3"/>
          <p:cNvGrpSpPr>
            <a:grpSpLocks/>
          </p:cNvGrpSpPr>
          <p:nvPr/>
        </p:nvGrpSpPr>
        <p:grpSpPr bwMode="auto">
          <a:xfrm>
            <a:off x="1066800" y="0"/>
            <a:ext cx="7086600" cy="6829425"/>
            <a:chOff x="672" y="0"/>
            <a:chExt cx="4464" cy="4302"/>
          </a:xfrm>
        </p:grpSpPr>
        <p:sp>
          <p:nvSpPr>
            <p:cNvPr id="105475" name="Text Box 1027"/>
            <p:cNvSpPr txBox="1">
              <a:spLocks noChangeArrowheads="1"/>
            </p:cNvSpPr>
            <p:nvPr/>
          </p:nvSpPr>
          <p:spPr bwMode="auto">
            <a:xfrm>
              <a:off x="3968" y="4129"/>
              <a:ext cx="1064" cy="173"/>
            </a:xfrm>
            <a:prstGeom prst="rect">
              <a:avLst/>
            </a:prstGeom>
            <a:solidFill>
              <a:schemeClr val="bg1"/>
            </a:solidFill>
            <a:ln w="9525">
              <a:noFill/>
              <a:miter lim="800000"/>
              <a:headEnd/>
              <a:tailEnd/>
            </a:ln>
            <a:effectLst/>
          </p:spPr>
          <p:txBody>
            <a:bodyPr>
              <a:spAutoFit/>
            </a:bodyPr>
            <a:lstStyle/>
            <a:p>
              <a:pPr>
                <a:spcBef>
                  <a:spcPct val="50000"/>
                </a:spcBef>
              </a:pPr>
              <a:r>
                <a:rPr lang="fr-FR" sz="1200" b="0"/>
                <a:t>Débit (mètre cube/ h)</a:t>
              </a:r>
            </a:p>
          </p:txBody>
        </p:sp>
        <p:grpSp>
          <p:nvGrpSpPr>
            <p:cNvPr id="3" name="Group 1028"/>
            <p:cNvGrpSpPr>
              <a:grpSpLocks/>
            </p:cNvGrpSpPr>
            <p:nvPr/>
          </p:nvGrpSpPr>
          <p:grpSpPr bwMode="auto">
            <a:xfrm>
              <a:off x="672" y="0"/>
              <a:ext cx="4464" cy="4156"/>
              <a:chOff x="160" y="144"/>
              <a:chExt cx="4128" cy="4830"/>
            </a:xfrm>
          </p:grpSpPr>
          <p:sp>
            <p:nvSpPr>
              <p:cNvPr id="105477" name="Text Box 1029"/>
              <p:cNvSpPr txBox="1">
                <a:spLocks noChangeArrowheads="1"/>
              </p:cNvSpPr>
              <p:nvPr/>
            </p:nvSpPr>
            <p:spPr bwMode="auto">
              <a:xfrm>
                <a:off x="2640" y="356"/>
                <a:ext cx="1056" cy="201"/>
              </a:xfrm>
              <a:prstGeom prst="rect">
                <a:avLst/>
              </a:prstGeom>
              <a:solidFill>
                <a:schemeClr val="bg1"/>
              </a:solidFill>
              <a:ln w="9525">
                <a:noFill/>
                <a:miter lim="800000"/>
                <a:headEnd/>
                <a:tailEnd/>
              </a:ln>
              <a:effectLst/>
            </p:spPr>
            <p:txBody>
              <a:bodyPr>
                <a:spAutoFit/>
              </a:bodyPr>
              <a:lstStyle/>
              <a:p>
                <a:pPr>
                  <a:spcBef>
                    <a:spcPct val="50000"/>
                  </a:spcBef>
                </a:pPr>
                <a:r>
                  <a:rPr lang="fr-FR" sz="1200" b="0"/>
                  <a:t>Diamètre nominal (mm)</a:t>
                </a:r>
              </a:p>
            </p:txBody>
          </p:sp>
          <p:pic>
            <p:nvPicPr>
              <p:cNvPr id="105478" name="Picture 1030" descr="C:\Mes documents\Photos cours\Irrigation\I.localisée\pe basse densitégr.JPG"/>
              <p:cNvPicPr>
                <a:picLocks noChangeAspect="1" noChangeArrowheads="1"/>
              </p:cNvPicPr>
              <p:nvPr/>
            </p:nvPicPr>
            <p:blipFill>
              <a:blip r:embed="rId2" cstate="print"/>
              <a:srcRect/>
              <a:stretch>
                <a:fillRect/>
              </a:stretch>
            </p:blipFill>
            <p:spPr bwMode="auto">
              <a:xfrm>
                <a:off x="160" y="480"/>
                <a:ext cx="4128" cy="4494"/>
              </a:xfrm>
              <a:prstGeom prst="rect">
                <a:avLst/>
              </a:prstGeom>
              <a:noFill/>
            </p:spPr>
          </p:pic>
          <p:sp>
            <p:nvSpPr>
              <p:cNvPr id="105479" name="Text Box 1031"/>
              <p:cNvSpPr txBox="1">
                <a:spLocks noChangeArrowheads="1"/>
              </p:cNvSpPr>
              <p:nvPr/>
            </p:nvSpPr>
            <p:spPr bwMode="auto">
              <a:xfrm>
                <a:off x="624" y="144"/>
                <a:ext cx="3408" cy="223"/>
              </a:xfrm>
              <a:prstGeom prst="rect">
                <a:avLst/>
              </a:prstGeom>
              <a:solidFill>
                <a:schemeClr val="bg1"/>
              </a:solidFill>
              <a:ln w="9525">
                <a:noFill/>
                <a:miter lim="800000"/>
                <a:headEnd/>
                <a:tailEnd/>
              </a:ln>
              <a:effectLst/>
            </p:spPr>
            <p:txBody>
              <a:bodyPr>
                <a:spAutoFit/>
              </a:bodyPr>
              <a:lstStyle/>
              <a:p>
                <a:pPr algn="ctr">
                  <a:spcBef>
                    <a:spcPct val="50000"/>
                  </a:spcBef>
                </a:pPr>
                <a:r>
                  <a:rPr lang="fr-FR" sz="1400" i="1" u="sng">
                    <a:solidFill>
                      <a:srgbClr val="FF0000"/>
                    </a:solidFill>
                  </a:rPr>
                  <a:t>ABAQUE POUR TUYAUX EN POLYETHYLENE BASSE DENSITE</a:t>
                </a:r>
                <a:r>
                  <a:rPr lang="fr-FR" sz="1400" i="1" u="sng"/>
                  <a:t> </a:t>
                </a:r>
              </a:p>
            </p:txBody>
          </p:sp>
        </p:grpSp>
        <p:sp>
          <p:nvSpPr>
            <p:cNvPr id="105480" name="Rectangle 1032"/>
            <p:cNvSpPr>
              <a:spLocks noChangeArrowheads="1"/>
            </p:cNvSpPr>
            <p:nvPr/>
          </p:nvSpPr>
          <p:spPr bwMode="auto">
            <a:xfrm>
              <a:off x="672" y="0"/>
              <a:ext cx="4464" cy="4295"/>
            </a:xfrm>
            <a:prstGeom prst="rect">
              <a:avLst/>
            </a:prstGeom>
            <a:noFill/>
            <a:ln w="28575">
              <a:solidFill>
                <a:srgbClr val="003366"/>
              </a:solidFill>
              <a:miter lim="800000"/>
              <a:headEnd/>
              <a:tailEnd/>
            </a:ln>
            <a:effec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66800" y="0"/>
            <a:ext cx="7239000" cy="6838950"/>
            <a:chOff x="240" y="144"/>
            <a:chExt cx="4080" cy="5501"/>
          </a:xfrm>
        </p:grpSpPr>
        <p:pic>
          <p:nvPicPr>
            <p:cNvPr id="106500" name="Picture 4" descr="C:\Mes documents\Photos cours\Irrigation\I.localisée\pvc2gr.JPG"/>
            <p:cNvPicPr>
              <a:picLocks noChangeAspect="1" noChangeArrowheads="1"/>
            </p:cNvPicPr>
            <p:nvPr/>
          </p:nvPicPr>
          <p:blipFill>
            <a:blip r:embed="rId2" cstate="print"/>
            <a:srcRect/>
            <a:stretch>
              <a:fillRect/>
            </a:stretch>
          </p:blipFill>
          <p:spPr bwMode="auto">
            <a:xfrm>
              <a:off x="240" y="480"/>
              <a:ext cx="4080" cy="4911"/>
            </a:xfrm>
            <a:prstGeom prst="rect">
              <a:avLst/>
            </a:prstGeom>
            <a:noFill/>
          </p:spPr>
        </p:pic>
        <p:sp>
          <p:nvSpPr>
            <p:cNvPr id="106501" name="Text Box 5"/>
            <p:cNvSpPr txBox="1">
              <a:spLocks noChangeArrowheads="1"/>
            </p:cNvSpPr>
            <p:nvPr/>
          </p:nvSpPr>
          <p:spPr bwMode="auto">
            <a:xfrm>
              <a:off x="1152" y="144"/>
              <a:ext cx="2256" cy="271"/>
            </a:xfrm>
            <a:prstGeom prst="rect">
              <a:avLst/>
            </a:prstGeom>
            <a:solidFill>
              <a:schemeClr val="bg1"/>
            </a:solidFill>
            <a:ln w="9525">
              <a:noFill/>
              <a:miter lim="800000"/>
              <a:headEnd/>
              <a:tailEnd/>
            </a:ln>
            <a:effectLst/>
          </p:spPr>
          <p:txBody>
            <a:bodyPr>
              <a:spAutoFit/>
            </a:bodyPr>
            <a:lstStyle/>
            <a:p>
              <a:pPr algn="ctr">
                <a:spcBef>
                  <a:spcPct val="50000"/>
                </a:spcBef>
              </a:pPr>
              <a:r>
                <a:rPr lang="fr-FR" sz="1600" i="1" u="sng">
                  <a:solidFill>
                    <a:srgbClr val="FF0000"/>
                  </a:solidFill>
                </a:rPr>
                <a:t>ABAQUE POUR TUYAUX EN PVC</a:t>
              </a:r>
              <a:endParaRPr lang="fr-FR" sz="1600" i="1" u="sng"/>
            </a:p>
          </p:txBody>
        </p:sp>
        <p:sp>
          <p:nvSpPr>
            <p:cNvPr id="106502" name="Text Box 6"/>
            <p:cNvSpPr txBox="1">
              <a:spLocks noChangeArrowheads="1"/>
            </p:cNvSpPr>
            <p:nvPr/>
          </p:nvSpPr>
          <p:spPr bwMode="auto">
            <a:xfrm>
              <a:off x="3216" y="5424"/>
              <a:ext cx="960" cy="221"/>
            </a:xfrm>
            <a:prstGeom prst="rect">
              <a:avLst/>
            </a:prstGeom>
            <a:solidFill>
              <a:schemeClr val="bg1"/>
            </a:solidFill>
            <a:ln w="9525">
              <a:noFill/>
              <a:miter lim="800000"/>
              <a:headEnd/>
              <a:tailEnd/>
            </a:ln>
            <a:effectLst/>
          </p:spPr>
          <p:txBody>
            <a:bodyPr>
              <a:spAutoFit/>
            </a:bodyPr>
            <a:lstStyle/>
            <a:p>
              <a:pPr>
                <a:spcBef>
                  <a:spcPct val="50000"/>
                </a:spcBef>
              </a:pPr>
              <a:r>
                <a:rPr lang="fr-FR" sz="1200" b="0"/>
                <a:t>Débit (mètre cube/h)</a:t>
              </a:r>
            </a:p>
          </p:txBody>
        </p:sp>
      </p:grpSp>
      <p:sp>
        <p:nvSpPr>
          <p:cNvPr id="106503" name="Rectangle 7"/>
          <p:cNvSpPr>
            <a:spLocks noChangeArrowheads="1"/>
          </p:cNvSpPr>
          <p:nvPr/>
        </p:nvSpPr>
        <p:spPr bwMode="auto">
          <a:xfrm>
            <a:off x="1066800" y="0"/>
            <a:ext cx="7239000" cy="6858000"/>
          </a:xfrm>
          <a:prstGeom prst="rect">
            <a:avLst/>
          </a:prstGeom>
          <a:noFill/>
          <a:ln w="28575">
            <a:solidFill>
              <a:srgbClr val="003366"/>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2156616" cy="369332"/>
          </a:xfrm>
          <a:prstGeom prst="rect">
            <a:avLst/>
          </a:prstGeom>
        </p:spPr>
        <p:txBody>
          <a:bodyPr wrap="none">
            <a:spAutoFit/>
          </a:bodyPr>
          <a:lstStyle/>
          <a:p>
            <a:r>
              <a:rPr lang="fr-FR" b="1" i="1" dirty="0" smtClean="0">
                <a:solidFill>
                  <a:srgbClr val="002060"/>
                </a:solidFill>
              </a:rPr>
              <a:t>-  Formule de Chézy :</a:t>
            </a:r>
            <a:endParaRPr lang="fr-FR" b="1" i="1" dirty="0">
              <a:solidFill>
                <a:srgbClr val="002060"/>
              </a:solidFill>
            </a:endParaRPr>
          </a:p>
        </p:txBody>
      </p:sp>
      <p:sp>
        <p:nvSpPr>
          <p:cNvPr id="3" name="Rectangle 2"/>
          <p:cNvSpPr/>
          <p:nvPr/>
        </p:nvSpPr>
        <p:spPr>
          <a:xfrm>
            <a:off x="899592" y="866685"/>
            <a:ext cx="5904656" cy="369332"/>
          </a:xfrm>
          <a:prstGeom prst="rect">
            <a:avLst/>
          </a:prstGeom>
        </p:spPr>
        <p:txBody>
          <a:bodyPr wrap="square">
            <a:spAutoFit/>
          </a:bodyPr>
          <a:lstStyle/>
          <a:p>
            <a:r>
              <a:rPr lang="fr-FR" dirty="0" smtClean="0"/>
              <a:t>La formule de Chézy est inspirée de celle de Darcy-</a:t>
            </a:r>
            <a:r>
              <a:rPr lang="fr-FR" dirty="0" err="1" smtClean="0"/>
              <a:t>weisbach</a:t>
            </a:r>
            <a:r>
              <a:rPr lang="fr-FR" dirty="0" smtClean="0"/>
              <a:t> :</a:t>
            </a:r>
            <a:endParaRPr lang="fr-FR" dirty="0"/>
          </a:p>
        </p:txBody>
      </p:sp>
      <p:sp>
        <p:nvSpPr>
          <p:cNvPr id="5" name="Rectangle 4"/>
          <p:cNvSpPr/>
          <p:nvPr/>
        </p:nvSpPr>
        <p:spPr>
          <a:xfrm>
            <a:off x="899592" y="1381774"/>
            <a:ext cx="7776864" cy="646331"/>
          </a:xfrm>
          <a:prstGeom prst="rect">
            <a:avLst/>
          </a:prstGeom>
        </p:spPr>
        <p:txBody>
          <a:bodyPr wrap="square">
            <a:spAutoFit/>
          </a:bodyPr>
          <a:lstStyle/>
          <a:p>
            <a:r>
              <a:rPr lang="fr-FR" dirty="0" smtClean="0"/>
              <a:t>En introduisant la notion de ‘’ </a:t>
            </a:r>
            <a:r>
              <a:rPr lang="fr-FR" i="1" dirty="0" smtClean="0"/>
              <a:t>Rayon hydraulique ‘’ R égal au rapport entre la surface A et le périmètre </a:t>
            </a:r>
            <a:r>
              <a:rPr lang="fr-FR" dirty="0" smtClean="0"/>
              <a:t>d’écoulement P</a:t>
            </a:r>
            <a:endParaRPr lang="fr-FR" dirty="0"/>
          </a:p>
        </p:txBody>
      </p:sp>
      <p:graphicFrame>
        <p:nvGraphicFramePr>
          <p:cNvPr id="1384450" name="Object 4"/>
          <p:cNvGraphicFramePr>
            <a:graphicFrameLocks noChangeAspect="1"/>
          </p:cNvGraphicFramePr>
          <p:nvPr/>
        </p:nvGraphicFramePr>
        <p:xfrm>
          <a:off x="2159000" y="2028849"/>
          <a:ext cx="3829050" cy="647700"/>
        </p:xfrm>
        <a:graphic>
          <a:graphicData uri="http://schemas.openxmlformats.org/presentationml/2006/ole">
            <mc:AlternateContent xmlns:mc="http://schemas.openxmlformats.org/markup-compatibility/2006">
              <mc:Choice xmlns:v="urn:schemas-microsoft-com:vml" Requires="v">
                <p:oleObj spid="_x0000_s800784" name="Équation" r:id="rId3" imgW="1930320" imgH="419040" progId="Equation.3">
                  <p:embed/>
                </p:oleObj>
              </mc:Choice>
              <mc:Fallback>
                <p:oleObj name="Équation" r:id="rId3" imgW="193032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2028849"/>
                        <a:ext cx="3829050" cy="64770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1384451" name="Object 4"/>
          <p:cNvGraphicFramePr>
            <a:graphicFrameLocks noChangeAspect="1"/>
          </p:cNvGraphicFramePr>
          <p:nvPr/>
        </p:nvGraphicFramePr>
        <p:xfrm>
          <a:off x="2217738" y="2882924"/>
          <a:ext cx="4410075" cy="739775"/>
        </p:xfrm>
        <a:graphic>
          <a:graphicData uri="http://schemas.openxmlformats.org/presentationml/2006/ole">
            <mc:AlternateContent xmlns:mc="http://schemas.openxmlformats.org/markup-compatibility/2006">
              <mc:Choice xmlns:v="urn:schemas-microsoft-com:vml" Requires="v">
                <p:oleObj spid="_x0000_s800785" name="Équation" r:id="rId5" imgW="2222280" imgH="457200" progId="Equation.3">
                  <p:embed/>
                </p:oleObj>
              </mc:Choice>
              <mc:Fallback>
                <p:oleObj name="Équation" r:id="rId5" imgW="222228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738" y="2882924"/>
                        <a:ext cx="4410075" cy="7397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1384452" name="Object 4"/>
          <p:cNvGraphicFramePr>
            <a:graphicFrameLocks noChangeAspect="1"/>
          </p:cNvGraphicFramePr>
          <p:nvPr/>
        </p:nvGraphicFramePr>
        <p:xfrm>
          <a:off x="2114550" y="3727474"/>
          <a:ext cx="2825750" cy="503238"/>
        </p:xfrm>
        <a:graphic>
          <a:graphicData uri="http://schemas.openxmlformats.org/presentationml/2006/ole">
            <mc:AlternateContent xmlns:mc="http://schemas.openxmlformats.org/markup-compatibility/2006">
              <mc:Choice xmlns:v="urn:schemas-microsoft-com:vml" Requires="v">
                <p:oleObj spid="_x0000_s800786" name="Équation" r:id="rId7" imgW="2120760" imgH="393480" progId="Equation.3">
                  <p:embed/>
                </p:oleObj>
              </mc:Choice>
              <mc:Fallback>
                <p:oleObj name="Équation" r:id="rId7" imgW="212076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4550" y="3727474"/>
                        <a:ext cx="2825750" cy="503238"/>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27" name="Rectangle 26"/>
          <p:cNvSpPr/>
          <p:nvPr/>
        </p:nvSpPr>
        <p:spPr>
          <a:xfrm>
            <a:off x="1043608" y="3747005"/>
            <a:ext cx="966931" cy="369332"/>
          </a:xfrm>
          <a:prstGeom prst="rect">
            <a:avLst/>
          </a:prstGeom>
        </p:spPr>
        <p:txBody>
          <a:bodyPr wrap="none">
            <a:spAutoFit/>
          </a:bodyPr>
          <a:lstStyle/>
          <a:p>
            <a:r>
              <a:rPr lang="fr-FR" dirty="0" smtClean="0"/>
              <a:t>posons :</a:t>
            </a:r>
            <a:endParaRPr lang="fr-FR" dirty="0"/>
          </a:p>
        </p:txBody>
      </p:sp>
      <p:graphicFrame>
        <p:nvGraphicFramePr>
          <p:cNvPr id="1486858" name="Object 10"/>
          <p:cNvGraphicFramePr>
            <a:graphicFrameLocks noChangeAspect="1"/>
          </p:cNvGraphicFramePr>
          <p:nvPr/>
        </p:nvGraphicFramePr>
        <p:xfrm>
          <a:off x="1000125" y="4403749"/>
          <a:ext cx="4313238" cy="874713"/>
        </p:xfrm>
        <a:graphic>
          <a:graphicData uri="http://schemas.openxmlformats.org/presentationml/2006/ole">
            <mc:AlternateContent xmlns:mc="http://schemas.openxmlformats.org/markup-compatibility/2006">
              <mc:Choice xmlns:v="urn:schemas-microsoft-com:vml" Requires="v">
                <p:oleObj spid="_x0000_s800787" name="Équation" r:id="rId9" imgW="2806560" imgH="609480" progId="Equation.3">
                  <p:embed/>
                </p:oleObj>
              </mc:Choice>
              <mc:Fallback>
                <p:oleObj name="Équation" r:id="rId9" imgW="2806560" imgH="609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25" y="4403749"/>
                        <a:ext cx="4313238" cy="874713"/>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1486859" name="Object 11"/>
          <p:cNvGraphicFramePr>
            <a:graphicFrameLocks noChangeAspect="1"/>
          </p:cNvGraphicFramePr>
          <p:nvPr/>
        </p:nvGraphicFramePr>
        <p:xfrm>
          <a:off x="1619672" y="5700737"/>
          <a:ext cx="604837" cy="292100"/>
        </p:xfrm>
        <a:graphic>
          <a:graphicData uri="http://schemas.openxmlformats.org/presentationml/2006/ole">
            <mc:AlternateContent xmlns:mc="http://schemas.openxmlformats.org/markup-compatibility/2006">
              <mc:Choice xmlns:v="urn:schemas-microsoft-com:vml" Requires="v">
                <p:oleObj spid="_x0000_s800788" name="Équation" r:id="rId11" imgW="393480" imgH="203040" progId="Equation.3">
                  <p:embed/>
                </p:oleObj>
              </mc:Choice>
              <mc:Fallback>
                <p:oleObj name="Équation" r:id="rId11" imgW="39348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672" y="5700737"/>
                        <a:ext cx="604837" cy="29210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1486860" name="Object 12"/>
          <p:cNvGraphicFramePr>
            <a:graphicFrameLocks noChangeAspect="1"/>
          </p:cNvGraphicFramePr>
          <p:nvPr/>
        </p:nvGraphicFramePr>
        <p:xfrm>
          <a:off x="6300192" y="4534247"/>
          <a:ext cx="1584176" cy="262905"/>
        </p:xfrm>
        <a:graphic>
          <a:graphicData uri="http://schemas.openxmlformats.org/presentationml/2006/ole">
            <mc:AlternateContent xmlns:mc="http://schemas.openxmlformats.org/markup-compatibility/2006">
              <mc:Choice xmlns:v="urn:schemas-microsoft-com:vml" Requires="v">
                <p:oleObj spid="_x0000_s800789" name="Équation" r:id="rId13" imgW="888840" imgH="139680" progId="Equation.3">
                  <p:embed/>
                </p:oleObj>
              </mc:Choice>
              <mc:Fallback>
                <p:oleObj name="Équation" r:id="rId13" imgW="888840" imgH="1396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192" y="4534247"/>
                        <a:ext cx="1584176" cy="26290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1486861" name="Object 13"/>
          <p:cNvGraphicFramePr>
            <a:graphicFrameLocks noChangeAspect="1"/>
          </p:cNvGraphicFramePr>
          <p:nvPr/>
        </p:nvGraphicFramePr>
        <p:xfrm>
          <a:off x="2699792" y="5572125"/>
          <a:ext cx="1728192" cy="665187"/>
        </p:xfrm>
        <a:graphic>
          <a:graphicData uri="http://schemas.openxmlformats.org/presentationml/2006/ole">
            <mc:AlternateContent xmlns:mc="http://schemas.openxmlformats.org/markup-compatibility/2006">
              <mc:Choice xmlns:v="urn:schemas-microsoft-com:vml" Requires="v">
                <p:oleObj spid="_x0000_s800790" name="Équation" r:id="rId15" imgW="507960" imgH="317160" progId="Equation.3">
                  <p:embed/>
                </p:oleObj>
              </mc:Choice>
              <mc:Fallback>
                <p:oleObj name="Équation" r:id="rId15" imgW="507960" imgH="3171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9792" y="5572125"/>
                        <a:ext cx="1728192" cy="665187"/>
                      </a:xfrm>
                      <a:prstGeom prst="rect">
                        <a:avLst/>
                      </a:prstGeom>
                      <a:solidFill>
                        <a:srgbClr val="FFFF99"/>
                      </a:solidFill>
                      <a:ln w="9525">
                        <a:solidFill>
                          <a:srgbClr val="FF00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4949625" cy="369332"/>
          </a:xfrm>
          <a:prstGeom prst="rect">
            <a:avLst/>
          </a:prstGeom>
        </p:spPr>
        <p:txBody>
          <a:bodyPr wrap="none">
            <a:spAutoFit/>
          </a:bodyPr>
          <a:lstStyle/>
          <a:p>
            <a:r>
              <a:rPr lang="fr-FR" b="1" i="1" dirty="0" smtClean="0">
                <a:solidFill>
                  <a:srgbClr val="002060"/>
                </a:solidFill>
              </a:rPr>
              <a:t>-  Formule de Manning- Strickler  (expérimentale):</a:t>
            </a:r>
            <a:endParaRPr lang="fr-FR" b="1" i="1" dirty="0">
              <a:solidFill>
                <a:srgbClr val="002060"/>
              </a:solidFill>
            </a:endParaRPr>
          </a:p>
        </p:txBody>
      </p:sp>
      <p:graphicFrame>
        <p:nvGraphicFramePr>
          <p:cNvPr id="1563651" name="Object 3"/>
          <p:cNvGraphicFramePr>
            <a:graphicFrameLocks noChangeAspect="1"/>
          </p:cNvGraphicFramePr>
          <p:nvPr/>
        </p:nvGraphicFramePr>
        <p:xfrm>
          <a:off x="971600" y="836712"/>
          <a:ext cx="5832648" cy="1440160"/>
        </p:xfrm>
        <a:graphic>
          <a:graphicData uri="http://schemas.openxmlformats.org/presentationml/2006/ole">
            <mc:AlternateContent xmlns:mc="http://schemas.openxmlformats.org/markup-compatibility/2006">
              <mc:Choice xmlns:v="urn:schemas-microsoft-com:vml" Requires="v">
                <p:oleObj spid="_x0000_s801802" name="Équation" r:id="rId3" imgW="2539800" imgH="622080" progId="Equation.3">
                  <p:embed/>
                </p:oleObj>
              </mc:Choice>
              <mc:Fallback>
                <p:oleObj name="Équation" r:id="rId3" imgW="253980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36712"/>
                        <a:ext cx="5832648"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3652" name="Object 4"/>
          <p:cNvGraphicFramePr>
            <a:graphicFrameLocks noChangeAspect="1"/>
          </p:cNvGraphicFramePr>
          <p:nvPr/>
        </p:nvGraphicFramePr>
        <p:xfrm>
          <a:off x="971600" y="2790220"/>
          <a:ext cx="476250" cy="280988"/>
        </p:xfrm>
        <a:graphic>
          <a:graphicData uri="http://schemas.openxmlformats.org/presentationml/2006/ole">
            <mc:AlternateContent xmlns:mc="http://schemas.openxmlformats.org/markup-compatibility/2006">
              <mc:Choice xmlns:v="urn:schemas-microsoft-com:vml" Requires="v">
                <p:oleObj spid="_x0000_s801803" name="Équation" r:id="rId5" imgW="279360" imgH="177480" progId="Equation.3">
                  <p:embed/>
                </p:oleObj>
              </mc:Choice>
              <mc:Fallback>
                <p:oleObj name="Équation" r:id="rId5" imgW="27936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790220"/>
                        <a:ext cx="476250"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3653" name="Object 5"/>
          <p:cNvGraphicFramePr>
            <a:graphicFrameLocks noChangeAspect="1"/>
          </p:cNvGraphicFramePr>
          <p:nvPr/>
        </p:nvGraphicFramePr>
        <p:xfrm>
          <a:off x="1789113" y="2573998"/>
          <a:ext cx="1604962" cy="863600"/>
        </p:xfrm>
        <a:graphic>
          <a:graphicData uri="http://schemas.openxmlformats.org/presentationml/2006/ole">
            <mc:AlternateContent xmlns:mc="http://schemas.openxmlformats.org/markup-compatibility/2006">
              <mc:Choice xmlns:v="urn:schemas-microsoft-com:vml" Requires="v">
                <p:oleObj spid="_x0000_s801804" name="Équation" r:id="rId7" imgW="787320" imgH="469800" progId="Equation.3">
                  <p:embed/>
                </p:oleObj>
              </mc:Choice>
              <mc:Fallback>
                <p:oleObj name="Équation" r:id="rId7" imgW="787320" imgH="469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113" y="2573998"/>
                        <a:ext cx="1604962" cy="863600"/>
                      </a:xfrm>
                      <a:prstGeom prst="rect">
                        <a:avLst/>
                      </a:prstGeom>
                      <a:solidFill>
                        <a:srgbClr val="FFFF99"/>
                      </a:solidFill>
                      <a:ln w="9525">
                        <a:solidFill>
                          <a:srgbClr val="FF00FF"/>
                        </a:solidFill>
                        <a:miter lim="800000"/>
                        <a:headEnd/>
                        <a:tailEnd/>
                      </a:ln>
                    </p:spPr>
                  </p:pic>
                </p:oleObj>
              </mc:Fallback>
            </mc:AlternateContent>
          </a:graphicData>
        </a:graphic>
      </p:graphicFrame>
      <p:graphicFrame>
        <p:nvGraphicFramePr>
          <p:cNvPr id="1563654" name="Object 10"/>
          <p:cNvGraphicFramePr>
            <a:graphicFrameLocks noChangeAspect="1"/>
          </p:cNvGraphicFramePr>
          <p:nvPr/>
        </p:nvGraphicFramePr>
        <p:xfrm>
          <a:off x="1171575" y="3789040"/>
          <a:ext cx="6386513" cy="2643187"/>
        </p:xfrm>
        <a:graphic>
          <a:graphicData uri="http://schemas.openxmlformats.org/presentationml/2006/ole">
            <mc:AlternateContent xmlns:mc="http://schemas.openxmlformats.org/markup-compatibility/2006">
              <mc:Choice xmlns:v="urn:schemas-microsoft-com:vml" Requires="v">
                <p:oleObj spid="_x0000_s801805" name="Document" r:id="rId10" imgW="7621190" imgH="3163529" progId="Word.Document.8">
                  <p:embed/>
                </p:oleObj>
              </mc:Choice>
              <mc:Fallback>
                <p:oleObj name="Document" r:id="rId10" imgW="7621190" imgH="3163529" progId="Word.Document.8">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1575" y="3789040"/>
                        <a:ext cx="6386513" cy="2643187"/>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1835696" y="1340768"/>
          <a:ext cx="5040560" cy="1008112"/>
        </p:xfrm>
        <a:graphic>
          <a:graphicData uri="http://schemas.openxmlformats.org/presentationml/2006/ole">
            <mc:AlternateContent xmlns:mc="http://schemas.openxmlformats.org/markup-compatibility/2006">
              <mc:Choice xmlns:v="urn:schemas-microsoft-com:vml" Requires="v">
                <p:oleObj spid="_x0000_s797700" name="Équation" r:id="rId3" imgW="1384200" imgH="419040" progId="Equation.3">
                  <p:embed/>
                </p:oleObj>
              </mc:Choice>
              <mc:Fallback>
                <p:oleObj name="Équation" r:id="rId3" imgW="138420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340768"/>
                        <a:ext cx="5040560" cy="1008112"/>
                      </a:xfrm>
                      <a:prstGeom prst="rect">
                        <a:avLst/>
                      </a:prstGeom>
                      <a:solidFill>
                        <a:srgbClr val="FFFFCC"/>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5"/>
          <p:cNvSpPr>
            <a:spLocks noChangeArrowheads="1"/>
          </p:cNvSpPr>
          <p:nvPr/>
        </p:nvSpPr>
        <p:spPr bwMode="auto">
          <a:xfrm>
            <a:off x="755576" y="332656"/>
            <a:ext cx="7560840" cy="461665"/>
          </a:xfrm>
          <a:prstGeom prst="rect">
            <a:avLst/>
          </a:prstGeom>
          <a:noFill/>
          <a:ln w="9525">
            <a:noFill/>
            <a:miter lim="800000"/>
            <a:headEnd/>
            <a:tailEnd/>
          </a:ln>
        </p:spPr>
        <p:txBody>
          <a:bodyPr wrap="square">
            <a:spAutoFit/>
          </a:bodyPr>
          <a:lstStyle/>
          <a:p>
            <a:pPr fontAlgn="auto">
              <a:spcBef>
                <a:spcPts val="0"/>
              </a:spcBef>
              <a:spcAft>
                <a:spcPts val="0"/>
              </a:spcAft>
              <a:buFontTx/>
              <a:buChar char="•"/>
              <a:defRPr/>
            </a:pPr>
            <a:r>
              <a:rPr lang="fr-FR" sz="2400" b="1" i="1" dirty="0">
                <a:solidFill>
                  <a:schemeClr val="accent2"/>
                </a:solidFill>
                <a:effectLst>
                  <a:outerShdw blurRad="38100" dist="38100" dir="2700000" algn="tl">
                    <a:srgbClr val="C0C0C0"/>
                  </a:outerShdw>
                </a:effectLst>
                <a:latin typeface="+mn-lt"/>
                <a:cs typeface="+mn-cs"/>
              </a:rPr>
              <a:t>Formule générale de pertes </a:t>
            </a:r>
            <a:r>
              <a:rPr lang="fr-FR" sz="2400" b="1" i="1" dirty="0" smtClean="0">
                <a:solidFill>
                  <a:schemeClr val="accent2"/>
                </a:solidFill>
                <a:effectLst>
                  <a:outerShdw blurRad="38100" dist="38100" dir="2700000" algn="tl">
                    <a:srgbClr val="C0C0C0"/>
                  </a:outerShdw>
                </a:effectLst>
                <a:latin typeface="+mn-lt"/>
                <a:cs typeface="+mn-cs"/>
              </a:rPr>
              <a:t>de charge linéaires </a:t>
            </a:r>
            <a:r>
              <a:rPr lang="fr-FR" sz="2400" b="1" i="1" dirty="0">
                <a:solidFill>
                  <a:schemeClr val="accent2"/>
                </a:solidFill>
                <a:effectLst>
                  <a:outerShdw blurRad="38100" dist="38100" dir="2700000" algn="tl">
                    <a:srgbClr val="C0C0C0"/>
                  </a:outerShdw>
                </a:effectLst>
                <a:latin typeface="+mn-lt"/>
                <a:cs typeface="+mn-cs"/>
              </a:rPr>
              <a:t>unitaires:</a:t>
            </a:r>
          </a:p>
        </p:txBody>
      </p:sp>
      <p:sp>
        <p:nvSpPr>
          <p:cNvPr id="4" name="Rectangle 5"/>
          <p:cNvSpPr>
            <a:spLocks noChangeArrowheads="1"/>
          </p:cNvSpPr>
          <p:nvPr/>
        </p:nvSpPr>
        <p:spPr bwMode="auto">
          <a:xfrm>
            <a:off x="827584" y="3140968"/>
            <a:ext cx="4680520" cy="461665"/>
          </a:xfrm>
          <a:prstGeom prst="rect">
            <a:avLst/>
          </a:prstGeom>
          <a:noFill/>
          <a:ln w="9525">
            <a:noFill/>
            <a:miter lim="800000"/>
            <a:headEnd/>
            <a:tailEnd/>
          </a:ln>
        </p:spPr>
        <p:txBody>
          <a:bodyPr wrap="square">
            <a:spAutoFit/>
          </a:bodyPr>
          <a:lstStyle/>
          <a:p>
            <a:pPr fontAlgn="auto">
              <a:spcBef>
                <a:spcPts val="0"/>
              </a:spcBef>
              <a:spcAft>
                <a:spcPts val="0"/>
              </a:spcAft>
              <a:buFontTx/>
              <a:buChar char="•"/>
              <a:defRPr/>
            </a:pPr>
            <a:r>
              <a:rPr lang="fr-FR" sz="2400" b="1" i="1" dirty="0">
                <a:solidFill>
                  <a:schemeClr val="accent2"/>
                </a:solidFill>
                <a:effectLst>
                  <a:outerShdw blurRad="38100" dist="38100" dir="2700000" algn="tl">
                    <a:srgbClr val="C0C0C0"/>
                  </a:outerShdw>
                </a:effectLst>
                <a:latin typeface="+mn-lt"/>
                <a:cs typeface="+mn-cs"/>
              </a:rPr>
              <a:t>Pertes de charge linéaires totales:</a:t>
            </a:r>
          </a:p>
        </p:txBody>
      </p:sp>
      <p:sp>
        <p:nvSpPr>
          <p:cNvPr id="5" name="Text Box 42"/>
          <p:cNvSpPr txBox="1">
            <a:spLocks noChangeArrowheads="1"/>
          </p:cNvSpPr>
          <p:nvPr/>
        </p:nvSpPr>
        <p:spPr bwMode="auto">
          <a:xfrm>
            <a:off x="5740872" y="3060249"/>
            <a:ext cx="2431528" cy="584775"/>
          </a:xfrm>
          <a:prstGeom prst="rect">
            <a:avLst/>
          </a:prstGeom>
          <a:noFill/>
          <a:ln w="9525">
            <a:solidFill>
              <a:srgbClr val="FF00FF"/>
            </a:solidFill>
            <a:miter lim="800000"/>
            <a:headEnd/>
            <a:tailEnd/>
          </a:ln>
          <a:effectLst>
            <a:prstShdw prst="shdw17" dist="17961" dir="2700000">
              <a:srgbClr val="3D9999">
                <a:alpha val="50000"/>
              </a:srgbClr>
            </a:prstShdw>
          </a:effectLst>
        </p:spPr>
        <p:txBody>
          <a:bodyPr wrap="square">
            <a:spAutoFit/>
          </a:bodyPr>
          <a:lstStyle/>
          <a:p>
            <a:pPr algn="ctr">
              <a:spcBef>
                <a:spcPct val="50000"/>
              </a:spcBef>
            </a:pPr>
            <a:r>
              <a:rPr lang="fr-FR" sz="3200" dirty="0" smtClean="0">
                <a:latin typeface="Calibri" pitchFamily="34" charset="0"/>
                <a:sym typeface="Symbol"/>
              </a:rPr>
              <a:t>h</a:t>
            </a:r>
            <a:r>
              <a:rPr lang="fr-FR" sz="1600" dirty="0" smtClean="0">
                <a:latin typeface="Calibri" pitchFamily="34" charset="0"/>
                <a:sym typeface="Symbol"/>
              </a:rPr>
              <a:t>l</a:t>
            </a:r>
            <a:r>
              <a:rPr lang="fr-FR" sz="3200" dirty="0" smtClean="0">
                <a:latin typeface="Calibri" pitchFamily="34" charset="0"/>
                <a:sym typeface="Symbol"/>
              </a:rPr>
              <a:t> =</a:t>
            </a:r>
            <a:r>
              <a:rPr lang="fr-FR" sz="3200" dirty="0" smtClean="0">
                <a:latin typeface="Calibri" pitchFamily="34" charset="0"/>
              </a:rPr>
              <a:t>J </a:t>
            </a:r>
            <a:r>
              <a:rPr lang="fr-FR" sz="3200" dirty="0">
                <a:latin typeface="Calibri" pitchFamily="34" charset="0"/>
              </a:rPr>
              <a:t>= j * 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4624"/>
            <a:ext cx="4002762" cy="400110"/>
          </a:xfrm>
          <a:prstGeom prst="rect">
            <a:avLst/>
          </a:prstGeom>
          <a:noFill/>
        </p:spPr>
        <p:txBody>
          <a:bodyPr wrap="none" rtlCol="0">
            <a:spAutoFit/>
          </a:bodyPr>
          <a:lstStyle/>
          <a:p>
            <a:r>
              <a:rPr lang="fr-FR" sz="2000" b="1" dirty="0" smtClean="0">
                <a:solidFill>
                  <a:srgbClr val="0066FF"/>
                </a:solidFill>
              </a:rPr>
              <a:t>IV.3.3- Pertes de charge  singulières:</a:t>
            </a:r>
            <a:endParaRPr lang="fr-FR" sz="2000" b="1" dirty="0">
              <a:solidFill>
                <a:srgbClr val="0066FF"/>
              </a:solidFill>
            </a:endParaRPr>
          </a:p>
        </p:txBody>
      </p:sp>
      <p:sp>
        <p:nvSpPr>
          <p:cNvPr id="4" name="Rectangle 3"/>
          <p:cNvSpPr/>
          <p:nvPr/>
        </p:nvSpPr>
        <p:spPr>
          <a:xfrm>
            <a:off x="611560" y="404664"/>
            <a:ext cx="7992888" cy="1754326"/>
          </a:xfrm>
          <a:prstGeom prst="rect">
            <a:avLst/>
          </a:prstGeom>
        </p:spPr>
        <p:txBody>
          <a:bodyPr wrap="square">
            <a:spAutoFit/>
          </a:bodyPr>
          <a:lstStyle/>
          <a:p>
            <a:pPr lvl="0" algn="just" eaLnBrk="0" fontAlgn="base" hangingPunct="0">
              <a:lnSpc>
                <a:spcPct val="150000"/>
              </a:lnSpc>
              <a:spcBef>
                <a:spcPct val="0"/>
              </a:spcBef>
              <a:spcAft>
                <a:spcPct val="0"/>
              </a:spcAft>
            </a:pPr>
            <a:r>
              <a:rPr lang="fr-FR" dirty="0" smtClean="0">
                <a:ea typeface="Times New Roman" pitchFamily="18" charset="0"/>
                <a:cs typeface="Arial" pitchFamily="34" charset="0"/>
              </a:rPr>
              <a:t>Le raisonnement que nous utiliserons fait appel à un théorème d'intérêt très général pour traiter un grand nombre de problèmes en mécanique des fluides : il s'agit du </a:t>
            </a:r>
            <a:r>
              <a:rPr lang="fr-FR" i="1" dirty="0" smtClean="0">
                <a:solidFill>
                  <a:srgbClr val="FF0000"/>
                </a:solidFill>
                <a:ea typeface="Times New Roman" pitchFamily="18" charset="0"/>
                <a:cs typeface="Arial" pitchFamily="34" charset="0"/>
              </a:rPr>
              <a:t>théorème d'Euler</a:t>
            </a:r>
            <a:r>
              <a:rPr lang="fr-FR" dirty="0" smtClean="0">
                <a:ea typeface="Times New Roman" pitchFamily="18" charset="0"/>
                <a:cs typeface="Arial" pitchFamily="34" charset="0"/>
              </a:rPr>
              <a:t>. Nous proposons donc, en préambule et sous la forme d'un complément, d'exposer ce théorème.</a:t>
            </a:r>
            <a:endParaRPr lang="fr-FR" dirty="0" smtClean="0">
              <a:cs typeface="Arial" pitchFamily="34" charset="0"/>
            </a:endParaRPr>
          </a:p>
        </p:txBody>
      </p:sp>
      <p:sp>
        <p:nvSpPr>
          <p:cNvPr id="5" name="Rectangle 4"/>
          <p:cNvSpPr/>
          <p:nvPr/>
        </p:nvSpPr>
        <p:spPr>
          <a:xfrm>
            <a:off x="611560" y="2204864"/>
            <a:ext cx="5616624" cy="369332"/>
          </a:xfrm>
          <a:prstGeom prst="rect">
            <a:avLst/>
          </a:prstGeom>
        </p:spPr>
        <p:txBody>
          <a:bodyPr wrap="square">
            <a:spAutoFit/>
          </a:bodyPr>
          <a:lstStyle/>
          <a:p>
            <a:r>
              <a:rPr lang="fr-FR" dirty="0" smtClean="0"/>
              <a:t>Dans le cas particulier d'un écoulement permanent: </a:t>
            </a:r>
            <a:endParaRPr lang="fr-FR" dirty="0"/>
          </a:p>
        </p:txBody>
      </p:sp>
      <p:graphicFrame>
        <p:nvGraphicFramePr>
          <p:cNvPr id="6" name="Object 1"/>
          <p:cNvGraphicFramePr>
            <a:graphicFrameLocks noChangeAspect="1"/>
          </p:cNvGraphicFramePr>
          <p:nvPr/>
        </p:nvGraphicFramePr>
        <p:xfrm>
          <a:off x="5724128" y="2060848"/>
          <a:ext cx="965200" cy="730250"/>
        </p:xfrm>
        <a:graphic>
          <a:graphicData uri="http://schemas.openxmlformats.org/presentationml/2006/ole">
            <mc:AlternateContent xmlns:mc="http://schemas.openxmlformats.org/markup-compatibility/2006">
              <mc:Choice xmlns:v="urn:schemas-microsoft-com:vml" Requires="v">
                <p:oleObj spid="_x0000_s806921" name="Équation" r:id="rId3" imgW="279360" imgH="228600" progId="Equation.3">
                  <p:embed/>
                </p:oleObj>
              </mc:Choice>
              <mc:Fallback>
                <p:oleObj name="Équation" r:id="rId3" imgW="27936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060848"/>
                        <a:ext cx="965200" cy="730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
          <p:cNvGraphicFramePr>
            <a:graphicFrameLocks noChangeAspect="1"/>
          </p:cNvGraphicFramePr>
          <p:nvPr/>
        </p:nvGraphicFramePr>
        <p:xfrm>
          <a:off x="503411" y="2885306"/>
          <a:ext cx="5292725" cy="1047750"/>
        </p:xfrm>
        <a:graphic>
          <a:graphicData uri="http://schemas.openxmlformats.org/presentationml/2006/ole">
            <mc:AlternateContent xmlns:mc="http://schemas.openxmlformats.org/markup-compatibility/2006">
              <mc:Choice xmlns:v="urn:schemas-microsoft-com:vml" Requires="v">
                <p:oleObj spid="_x0000_s806922" name="Équation" r:id="rId5" imgW="1447560" imgH="380880" progId="Equation.3">
                  <p:embed/>
                </p:oleObj>
              </mc:Choice>
              <mc:Fallback>
                <p:oleObj name="Équation" r:id="rId5" imgW="1447560" imgH="3808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411" y="2885306"/>
                        <a:ext cx="5292725" cy="1047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Image 8" descr="http://res-nlp.univ-lemans.fr/NLP_C_M02_G02/res/fig_34.png"/>
          <p:cNvPicPr/>
          <p:nvPr/>
        </p:nvPicPr>
        <p:blipFill>
          <a:blip r:embed="rId7" cstate="print"/>
          <a:srcRect/>
          <a:stretch>
            <a:fillRect/>
          </a:stretch>
        </p:blipFill>
        <p:spPr bwMode="auto">
          <a:xfrm>
            <a:off x="5580112" y="2227694"/>
            <a:ext cx="3456384" cy="1921386"/>
          </a:xfrm>
          <a:prstGeom prst="rect">
            <a:avLst/>
          </a:prstGeom>
          <a:noFill/>
          <a:ln w="9525">
            <a:noFill/>
            <a:miter lim="800000"/>
            <a:headEnd/>
            <a:tailEnd/>
          </a:ln>
        </p:spPr>
      </p:pic>
      <p:sp>
        <p:nvSpPr>
          <p:cNvPr id="10" name="Rectangle 9"/>
          <p:cNvSpPr/>
          <p:nvPr/>
        </p:nvSpPr>
        <p:spPr>
          <a:xfrm>
            <a:off x="576064" y="4211796"/>
            <a:ext cx="7596336" cy="369332"/>
          </a:xfrm>
          <a:prstGeom prst="rect">
            <a:avLst/>
          </a:prstGeom>
        </p:spPr>
        <p:txBody>
          <a:bodyPr wrap="square">
            <a:spAutoFit/>
          </a:bodyPr>
          <a:lstStyle/>
          <a:p>
            <a:r>
              <a:rPr lang="fr-FR" dirty="0" smtClean="0"/>
              <a:t>il y a conservation du débit massique entre l'entrée et la sortie, de sorte que:</a:t>
            </a:r>
            <a:endParaRPr lang="fr-FR" dirty="0"/>
          </a:p>
        </p:txBody>
      </p:sp>
      <p:graphicFrame>
        <p:nvGraphicFramePr>
          <p:cNvPr id="11" name="Object 4"/>
          <p:cNvGraphicFramePr>
            <a:graphicFrameLocks noChangeAspect="1"/>
          </p:cNvGraphicFramePr>
          <p:nvPr/>
        </p:nvGraphicFramePr>
        <p:xfrm>
          <a:off x="621283" y="4628554"/>
          <a:ext cx="3114675" cy="528638"/>
        </p:xfrm>
        <a:graphic>
          <a:graphicData uri="http://schemas.openxmlformats.org/presentationml/2006/ole">
            <mc:AlternateContent xmlns:mc="http://schemas.openxmlformats.org/markup-compatibility/2006">
              <mc:Choice xmlns:v="urn:schemas-microsoft-com:vml" Requires="v">
                <p:oleObj spid="_x0000_s806923" name="Équation" r:id="rId8" imgW="901440" imgH="164880" progId="Equation.3">
                  <p:embed/>
                </p:oleObj>
              </mc:Choice>
              <mc:Fallback>
                <p:oleObj name="Équation" r:id="rId8" imgW="901440" imgH="16488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283" y="4628554"/>
                        <a:ext cx="3114675" cy="528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6916" name="Object 4"/>
          <p:cNvGraphicFramePr>
            <a:graphicFrameLocks noChangeAspect="1"/>
          </p:cNvGraphicFramePr>
          <p:nvPr/>
        </p:nvGraphicFramePr>
        <p:xfrm>
          <a:off x="709612" y="5229200"/>
          <a:ext cx="8110859" cy="1584176"/>
        </p:xfrm>
        <a:graphic>
          <a:graphicData uri="http://schemas.openxmlformats.org/presentationml/2006/ole">
            <mc:AlternateContent xmlns:mc="http://schemas.openxmlformats.org/markup-compatibility/2006">
              <mc:Choice xmlns:v="urn:schemas-microsoft-com:vml" Requires="v">
                <p:oleObj spid="_x0000_s806924" name="Équation" r:id="rId10" imgW="3047760" imgH="583920" progId="Equation.3">
                  <p:embed/>
                </p:oleObj>
              </mc:Choice>
              <mc:Fallback>
                <p:oleObj name="Équation" r:id="rId10" imgW="3047760" imgH="58392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612" y="5229200"/>
                        <a:ext cx="8110859" cy="1584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06916"/>
                                        </p:tgtEl>
                                        <p:attrNameLst>
                                          <p:attrName>style.visibility</p:attrName>
                                        </p:attrNameLst>
                                      </p:cBhvr>
                                      <p:to>
                                        <p:strVal val="visible"/>
                                      </p:to>
                                    </p:set>
                                    <p:animEffect transition="in" filter="box(out)">
                                      <p:cBhvr>
                                        <p:cTn id="21" dur="2000"/>
                                        <p:tgtEl>
                                          <p:spTgt spid="80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6632"/>
            <a:ext cx="8424936" cy="1338828"/>
          </a:xfrm>
          <a:prstGeom prst="rect">
            <a:avLst/>
          </a:prstGeom>
        </p:spPr>
        <p:txBody>
          <a:bodyPr wrap="square">
            <a:spAutoFit/>
          </a:bodyPr>
          <a:lstStyle/>
          <a:p>
            <a:pPr>
              <a:lnSpc>
                <a:spcPct val="150000"/>
              </a:lnSpc>
            </a:pPr>
            <a:r>
              <a:rPr lang="fr-FR" dirty="0" smtClean="0"/>
              <a:t>La force de frottement F qui s'exerce à la surface de séparation de deux couches s'oppose au glissement d'une couche sur l'autre. Elle est proportionnelle à la différence de vitesse des couches soit </a:t>
            </a:r>
            <a:r>
              <a:rPr lang="fr-FR" dirty="0" smtClean="0">
                <a:solidFill>
                  <a:srgbClr val="FF0000"/>
                </a:solidFill>
                <a:sym typeface="Symbol"/>
              </a:rPr>
              <a:t></a:t>
            </a:r>
            <a:r>
              <a:rPr lang="fr-FR" dirty="0" smtClean="0">
                <a:solidFill>
                  <a:srgbClr val="FF0000"/>
                </a:solidFill>
              </a:rPr>
              <a:t>v</a:t>
            </a:r>
            <a:r>
              <a:rPr lang="fr-FR" dirty="0" smtClean="0"/>
              <a:t>, à leur surface </a:t>
            </a:r>
            <a:r>
              <a:rPr lang="fr-FR" dirty="0" smtClean="0">
                <a:solidFill>
                  <a:srgbClr val="FF0000"/>
                </a:solidFill>
              </a:rPr>
              <a:t>S</a:t>
            </a:r>
            <a:r>
              <a:rPr lang="fr-FR" dirty="0" smtClean="0"/>
              <a:t> et inversement proportionnelle à </a:t>
            </a:r>
            <a:r>
              <a:rPr lang="fr-FR" dirty="0" smtClean="0">
                <a:solidFill>
                  <a:srgbClr val="FF0000"/>
                </a:solidFill>
                <a:sym typeface="Symbol"/>
              </a:rPr>
              <a:t></a:t>
            </a:r>
            <a:r>
              <a:rPr lang="fr-FR" dirty="0" smtClean="0">
                <a:solidFill>
                  <a:srgbClr val="FF0000"/>
                </a:solidFill>
              </a:rPr>
              <a:t>z</a:t>
            </a:r>
            <a:r>
              <a:rPr lang="fr-FR" dirty="0" smtClean="0"/>
              <a:t> :</a:t>
            </a:r>
            <a:endParaRPr lang="fr-FR" dirty="0"/>
          </a:p>
        </p:txBody>
      </p:sp>
      <p:grpSp>
        <p:nvGrpSpPr>
          <p:cNvPr id="12" name="Groupe 11"/>
          <p:cNvGrpSpPr/>
          <p:nvPr/>
        </p:nvGrpSpPr>
        <p:grpSpPr>
          <a:xfrm>
            <a:off x="3491880" y="3937595"/>
            <a:ext cx="2943225" cy="2947789"/>
            <a:chOff x="3491880" y="3937595"/>
            <a:chExt cx="2943225" cy="2947789"/>
          </a:xfrm>
        </p:grpSpPr>
        <p:pic>
          <p:nvPicPr>
            <p:cNvPr id="7" name="Picture 6"/>
            <p:cNvPicPr>
              <a:picLocks noChangeAspect="1" noChangeArrowheads="1"/>
            </p:cNvPicPr>
            <p:nvPr/>
          </p:nvPicPr>
          <p:blipFill>
            <a:blip r:embed="rId3" cstate="print"/>
            <a:srcRect/>
            <a:stretch>
              <a:fillRect/>
            </a:stretch>
          </p:blipFill>
          <p:spPr bwMode="auto">
            <a:xfrm>
              <a:off x="3491880" y="3937595"/>
              <a:ext cx="2943225" cy="2371725"/>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4080942" y="6209109"/>
            <a:ext cx="1427162" cy="676275"/>
          </p:xfrm>
          <a:graphic>
            <a:graphicData uri="http://schemas.openxmlformats.org/presentationml/2006/ole">
              <mc:AlternateContent xmlns:mc="http://schemas.openxmlformats.org/markup-compatibility/2006">
                <mc:Choice xmlns:v="urn:schemas-microsoft-com:vml" Requires="v">
                  <p:oleObj spid="_x0000_s695300" name="Équation" r:id="rId4" imgW="393480" imgH="228600" progId="Equation.3">
                    <p:embed/>
                  </p:oleObj>
                </mc:Choice>
                <mc:Fallback>
                  <p:oleObj name="Équation" r:id="rId4" imgW="3934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942" y="6209109"/>
                          <a:ext cx="1427162"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95300" name="Picture 4"/>
          <p:cNvPicPr>
            <a:picLocks noChangeAspect="1" noChangeArrowheads="1"/>
          </p:cNvPicPr>
          <p:nvPr/>
        </p:nvPicPr>
        <p:blipFill>
          <a:blip r:embed="rId6" cstate="print"/>
          <a:srcRect/>
          <a:stretch>
            <a:fillRect/>
          </a:stretch>
        </p:blipFill>
        <p:spPr bwMode="auto">
          <a:xfrm>
            <a:off x="1979712" y="1545332"/>
            <a:ext cx="5943600" cy="2243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09" name="Object 1"/>
          <p:cNvGraphicFramePr>
            <a:graphicFrameLocks noChangeAspect="1"/>
          </p:cNvGraphicFramePr>
          <p:nvPr/>
        </p:nvGraphicFramePr>
        <p:xfrm>
          <a:off x="971600" y="332656"/>
          <a:ext cx="4268787" cy="668337"/>
        </p:xfrm>
        <a:graphic>
          <a:graphicData uri="http://schemas.openxmlformats.org/presentationml/2006/ole">
            <mc:AlternateContent xmlns:mc="http://schemas.openxmlformats.org/markup-compatibility/2006">
              <mc:Choice xmlns:v="urn:schemas-microsoft-com:vml" Requires="v">
                <p:oleObj spid="_x0000_s555013" name="Équation" r:id="rId3" imgW="1358640" imgH="203040" progId="Equation.3">
                  <p:embed/>
                </p:oleObj>
              </mc:Choice>
              <mc:Fallback>
                <p:oleObj name="Équation" r:id="rId3" imgW="1358640" imgH="2030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2656"/>
                        <a:ext cx="4268787"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5010" name="Object 2"/>
          <p:cNvGraphicFramePr>
            <a:graphicFrameLocks noChangeAspect="1"/>
          </p:cNvGraphicFramePr>
          <p:nvPr/>
        </p:nvGraphicFramePr>
        <p:xfrm>
          <a:off x="1619672" y="1340768"/>
          <a:ext cx="2832100" cy="666750"/>
        </p:xfrm>
        <a:graphic>
          <a:graphicData uri="http://schemas.openxmlformats.org/presentationml/2006/ole">
            <mc:AlternateContent xmlns:mc="http://schemas.openxmlformats.org/markup-compatibility/2006">
              <mc:Choice xmlns:v="urn:schemas-microsoft-com:vml" Requires="v">
                <p:oleObj spid="_x0000_s555014" name="Équation" r:id="rId5" imgW="901440" imgH="203040" progId="Equation.3">
                  <p:embed/>
                </p:oleObj>
              </mc:Choice>
              <mc:Fallback>
                <p:oleObj name="Équation" r:id="rId5" imgW="901440" imgH="203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1340768"/>
                        <a:ext cx="2832100" cy="66675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ZoneTexte 3"/>
          <p:cNvSpPr txBox="1"/>
          <p:nvPr/>
        </p:nvSpPr>
        <p:spPr>
          <a:xfrm>
            <a:off x="1043608" y="1484784"/>
            <a:ext cx="504056" cy="369332"/>
          </a:xfrm>
          <a:prstGeom prst="rect">
            <a:avLst/>
          </a:prstGeom>
          <a:noFill/>
        </p:spPr>
        <p:txBody>
          <a:bodyPr wrap="square" rtlCol="0">
            <a:spAutoFit/>
          </a:bodyPr>
          <a:lstStyle/>
          <a:p>
            <a:r>
              <a:rPr lang="fr-FR" dirty="0" smtClean="0">
                <a:sym typeface="Symbol"/>
              </a:rPr>
              <a:t></a:t>
            </a:r>
            <a:endParaRPr lang="fr-FR" dirty="0"/>
          </a:p>
        </p:txBody>
      </p:sp>
      <p:sp>
        <p:nvSpPr>
          <p:cNvPr id="5" name="ZoneTexte 4"/>
          <p:cNvSpPr txBox="1"/>
          <p:nvPr/>
        </p:nvSpPr>
        <p:spPr>
          <a:xfrm>
            <a:off x="5292080" y="1484784"/>
            <a:ext cx="2448272" cy="369332"/>
          </a:xfrm>
          <a:prstGeom prst="rect">
            <a:avLst/>
          </a:prstGeom>
          <a:noFill/>
        </p:spPr>
        <p:txBody>
          <a:bodyPr wrap="square" rtlCol="0">
            <a:spAutoFit/>
          </a:bodyPr>
          <a:lstStyle/>
          <a:p>
            <a:r>
              <a:rPr lang="fr-FR" b="1" i="1" dirty="0" smtClean="0">
                <a:solidFill>
                  <a:srgbClr val="FF0000"/>
                </a:solidFill>
              </a:rPr>
              <a:t>Théorème d’EULER</a:t>
            </a:r>
            <a:endParaRPr lang="fr-FR" b="1" i="1" dirty="0">
              <a:solidFill>
                <a:srgbClr val="FF0000"/>
              </a:solidFill>
            </a:endParaRPr>
          </a:p>
        </p:txBody>
      </p:sp>
      <p:pic>
        <p:nvPicPr>
          <p:cNvPr id="7" name="Image 6" descr="http://res-nlp.univ-lemans.fr/NLP_C_M02_G02/res/fig_35_1.png">
            <a:hlinkClick r:id="rId7" tgtFrame="&quot;_self&quot;" tooltip="&quot;Cliquez pour agrandir (nouvelle fenêtre)&quot;"/>
          </p:cNvPr>
          <p:cNvPicPr/>
          <p:nvPr/>
        </p:nvPicPr>
        <p:blipFill>
          <a:blip r:embed="rId8" cstate="print"/>
          <a:srcRect/>
          <a:stretch>
            <a:fillRect/>
          </a:stretch>
        </p:blipFill>
        <p:spPr bwMode="auto">
          <a:xfrm>
            <a:off x="4716016" y="3006963"/>
            <a:ext cx="4608512" cy="2519561"/>
          </a:xfrm>
          <a:prstGeom prst="rect">
            <a:avLst/>
          </a:prstGeom>
          <a:noFill/>
          <a:ln w="9525">
            <a:noFill/>
            <a:miter lim="800000"/>
            <a:headEnd/>
            <a:tailEnd/>
          </a:ln>
        </p:spPr>
      </p:pic>
      <p:sp>
        <p:nvSpPr>
          <p:cNvPr id="8" name="ZoneTexte 7"/>
          <p:cNvSpPr txBox="1"/>
          <p:nvPr/>
        </p:nvSpPr>
        <p:spPr>
          <a:xfrm>
            <a:off x="755576" y="2852936"/>
            <a:ext cx="4767074" cy="369332"/>
          </a:xfrm>
          <a:prstGeom prst="rect">
            <a:avLst/>
          </a:prstGeom>
          <a:noFill/>
        </p:spPr>
        <p:txBody>
          <a:bodyPr wrap="none" rtlCol="0">
            <a:spAutoFit/>
          </a:bodyPr>
          <a:lstStyle/>
          <a:p>
            <a:pPr>
              <a:buFont typeface="Wingdings" pitchFamily="2" charset="2"/>
              <a:buChar char="Ø"/>
            </a:pPr>
            <a:r>
              <a:rPr lang="fr-FR" b="1" i="1" dirty="0" smtClean="0">
                <a:solidFill>
                  <a:srgbClr val="0066FF"/>
                </a:solidFill>
              </a:rPr>
              <a:t> pertes de charge  d’un élargissement brusque</a:t>
            </a:r>
            <a:endParaRPr lang="fr-FR" b="1" i="1" dirty="0">
              <a:solidFill>
                <a:srgbClr val="0066FF"/>
              </a:solidFill>
            </a:endParaRPr>
          </a:p>
        </p:txBody>
      </p:sp>
      <p:sp>
        <p:nvSpPr>
          <p:cNvPr id="9" name="Rectangle 8"/>
          <p:cNvSpPr/>
          <p:nvPr/>
        </p:nvSpPr>
        <p:spPr>
          <a:xfrm>
            <a:off x="1043608" y="3412158"/>
            <a:ext cx="3384376" cy="1754326"/>
          </a:xfrm>
          <a:prstGeom prst="rect">
            <a:avLst/>
          </a:prstGeom>
        </p:spPr>
        <p:txBody>
          <a:bodyPr wrap="square">
            <a:spAutoFit/>
          </a:bodyPr>
          <a:lstStyle/>
          <a:p>
            <a:pPr algn="just">
              <a:lnSpc>
                <a:spcPct val="150000"/>
              </a:lnSpc>
            </a:pPr>
            <a:r>
              <a:rPr lang="fr-FR" dirty="0" smtClean="0"/>
              <a:t>La perte de charge engendrée par cette singularité peut alors s'évaluer de façon analytique en faisant appel au théorème d</a:t>
            </a:r>
            <a:r>
              <a:rPr lang="fr-FR" i="1" dirty="0" smtClean="0"/>
              <a:t>'Euler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555010"/>
                                        </p:tgtEl>
                                        <p:attrNameLst>
                                          <p:attrName>style.visibility</p:attrName>
                                        </p:attrNameLst>
                                      </p:cBhvr>
                                      <p:to>
                                        <p:strVal val="visible"/>
                                      </p:to>
                                    </p:set>
                                    <p:animEffect transition="in" filter="box(out)">
                                      <p:cBhvr>
                                        <p:cTn id="11" dur="500"/>
                                        <p:tgtEl>
                                          <p:spTgt spid="555010"/>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1000"/>
                                        <p:tgtEl>
                                          <p:spTgt spid="8"/>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childTnLst>
                          </p:cTn>
                        </p:par>
                        <p:par>
                          <p:cTn id="25" fill="hold">
                            <p:stCondLst>
                              <p:cond delay="2000"/>
                            </p:stCondLst>
                            <p:childTnLst>
                              <p:par>
                                <p:cTn id="26" presetID="5"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987" name="Object 3"/>
          <p:cNvGraphicFramePr>
            <a:graphicFrameLocks noChangeAspect="1"/>
          </p:cNvGraphicFramePr>
          <p:nvPr/>
        </p:nvGraphicFramePr>
        <p:xfrm>
          <a:off x="498475" y="1556792"/>
          <a:ext cx="7285038" cy="1163638"/>
        </p:xfrm>
        <a:graphic>
          <a:graphicData uri="http://schemas.openxmlformats.org/presentationml/2006/ole">
            <mc:AlternateContent xmlns:mc="http://schemas.openxmlformats.org/markup-compatibility/2006">
              <mc:Choice xmlns:v="urn:schemas-microsoft-com:vml" Requires="v">
                <p:oleObj spid="_x0000_s553996" name="Équation" r:id="rId3" imgW="2209680" imgH="380880" progId="Equation.3">
                  <p:embed/>
                </p:oleObj>
              </mc:Choice>
              <mc:Fallback>
                <p:oleObj name="Équation" r:id="rId3" imgW="2209680" imgH="3808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1556792"/>
                        <a:ext cx="7285038" cy="1163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88" name="Object 4"/>
          <p:cNvGraphicFramePr>
            <a:graphicFrameLocks noChangeAspect="1"/>
          </p:cNvGraphicFramePr>
          <p:nvPr/>
        </p:nvGraphicFramePr>
        <p:xfrm>
          <a:off x="641350" y="2636912"/>
          <a:ext cx="5889625" cy="1042988"/>
        </p:xfrm>
        <a:graphic>
          <a:graphicData uri="http://schemas.openxmlformats.org/presentationml/2006/ole">
            <mc:AlternateContent xmlns:mc="http://schemas.openxmlformats.org/markup-compatibility/2006">
              <mc:Choice xmlns:v="urn:schemas-microsoft-com:vml" Requires="v">
                <p:oleObj spid="_x0000_s553997" name="Équation" r:id="rId5" imgW="1765080" imgH="317160" progId="Equation.3">
                  <p:embed/>
                </p:oleObj>
              </mc:Choice>
              <mc:Fallback>
                <p:oleObj name="Équation" r:id="rId5" imgW="1765080" imgH="3171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50" y="2636912"/>
                        <a:ext cx="5889625" cy="1042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89" name="Object 5"/>
          <p:cNvGraphicFramePr>
            <a:graphicFrameLocks noChangeAspect="1"/>
          </p:cNvGraphicFramePr>
          <p:nvPr/>
        </p:nvGraphicFramePr>
        <p:xfrm>
          <a:off x="395536" y="3861048"/>
          <a:ext cx="8775700" cy="3024336"/>
        </p:xfrm>
        <a:graphic>
          <a:graphicData uri="http://schemas.openxmlformats.org/presentationml/2006/ole">
            <mc:AlternateContent xmlns:mc="http://schemas.openxmlformats.org/markup-compatibility/2006">
              <mc:Choice xmlns:v="urn:schemas-microsoft-com:vml" Requires="v">
                <p:oleObj spid="_x0000_s553998" name="Équation" r:id="rId7" imgW="3403440" imgH="1091880" progId="Equation.3">
                  <p:embed/>
                </p:oleObj>
              </mc:Choice>
              <mc:Fallback>
                <p:oleObj name="Équation" r:id="rId7" imgW="3403440" imgH="10918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3861048"/>
                        <a:ext cx="8775700" cy="302433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Image 5" descr="http://res-nlp.univ-lemans.fr/NLP_C_M02_G02/res/fig_35_1.png">
            <a:hlinkClick r:id="rId9" tgtFrame="&quot;_self&quot;" tooltip="&quot;Cliquez pour agrandir (nouvelle fenêtre)&quot;"/>
          </p:cNvPr>
          <p:cNvPicPr/>
          <p:nvPr/>
        </p:nvPicPr>
        <p:blipFill>
          <a:blip r:embed="rId10" cstate="print"/>
          <a:srcRect/>
          <a:stretch>
            <a:fillRect/>
          </a:stretch>
        </p:blipFill>
        <p:spPr bwMode="auto">
          <a:xfrm>
            <a:off x="6084168" y="-27384"/>
            <a:ext cx="3312368" cy="1728192"/>
          </a:xfrm>
          <a:prstGeom prst="rect">
            <a:avLst/>
          </a:prstGeom>
          <a:noFill/>
          <a:ln w="9525">
            <a:noFill/>
            <a:miter lim="800000"/>
            <a:headEnd/>
            <a:tailEnd/>
          </a:ln>
        </p:spPr>
      </p:pic>
      <p:grpSp>
        <p:nvGrpSpPr>
          <p:cNvPr id="8" name="Groupe 7"/>
          <p:cNvGrpSpPr/>
          <p:nvPr/>
        </p:nvGrpSpPr>
        <p:grpSpPr>
          <a:xfrm>
            <a:off x="774700" y="116632"/>
            <a:ext cx="5026025" cy="1128713"/>
            <a:chOff x="774700" y="116632"/>
            <a:chExt cx="5026025" cy="1128713"/>
          </a:xfrm>
        </p:grpSpPr>
        <p:graphicFrame>
          <p:nvGraphicFramePr>
            <p:cNvPr id="553985" name="Object 1"/>
            <p:cNvGraphicFramePr>
              <a:graphicFrameLocks noChangeAspect="1"/>
            </p:cNvGraphicFramePr>
            <p:nvPr/>
          </p:nvGraphicFramePr>
          <p:xfrm>
            <a:off x="774700" y="116632"/>
            <a:ext cx="5026025" cy="1128713"/>
          </p:xfrm>
          <a:graphic>
            <a:graphicData uri="http://schemas.openxmlformats.org/presentationml/2006/ole">
              <mc:AlternateContent xmlns:mc="http://schemas.openxmlformats.org/markup-compatibility/2006">
                <mc:Choice xmlns:v="urn:schemas-microsoft-com:vml" Requires="v">
                  <p:oleObj spid="_x0000_s553999" name="Équation" r:id="rId11" imgW="1600200" imgH="342720" progId="Equation.3">
                    <p:embed/>
                  </p:oleObj>
                </mc:Choice>
                <mc:Fallback>
                  <p:oleObj name="Équation" r:id="rId11" imgW="1600200" imgH="342720" progId="Equation.3">
                    <p:embed/>
                    <p:pic>
                      <p:nvPicPr>
                        <p:cNvPr id="0"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700" y="116632"/>
                          <a:ext cx="5026025" cy="1128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0" name="Object 6"/>
            <p:cNvGraphicFramePr>
              <a:graphicFrameLocks noChangeAspect="1"/>
            </p:cNvGraphicFramePr>
            <p:nvPr/>
          </p:nvGraphicFramePr>
          <p:xfrm>
            <a:off x="4644008" y="188640"/>
            <a:ext cx="958850" cy="504825"/>
          </p:xfrm>
          <a:graphic>
            <a:graphicData uri="http://schemas.openxmlformats.org/presentationml/2006/ole">
              <mc:AlternateContent xmlns:mc="http://schemas.openxmlformats.org/markup-compatibility/2006">
                <mc:Choice xmlns:v="urn:schemas-microsoft-com:vml" Requires="v">
                  <p:oleObj spid="_x0000_s554000" name="Équation" r:id="rId13" imgW="304560" imgH="190440" progId="Equation.3">
                    <p:embed/>
                  </p:oleObj>
                </mc:Choice>
                <mc:Fallback>
                  <p:oleObj name="Équation" r:id="rId13" imgW="304560" imgH="19044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4008" y="188640"/>
                          <a:ext cx="958850"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53987"/>
                                        </p:tgtEl>
                                        <p:attrNameLst>
                                          <p:attrName>style.visibility</p:attrName>
                                        </p:attrNameLst>
                                      </p:cBhvr>
                                      <p:to>
                                        <p:strVal val="visible"/>
                                      </p:to>
                                    </p:set>
                                    <p:animEffect transition="in" filter="box(out)">
                                      <p:cBhvr>
                                        <p:cTn id="12" dur="2000"/>
                                        <p:tgtEl>
                                          <p:spTgt spid="553987"/>
                                        </p:tgtEl>
                                      </p:cBhvr>
                                    </p:animEffect>
                                  </p:childTnLst>
                                </p:cTn>
                              </p:par>
                            </p:childTnLst>
                          </p:cTn>
                        </p:par>
                        <p:par>
                          <p:cTn id="13" fill="hold">
                            <p:stCondLst>
                              <p:cond delay="2000"/>
                            </p:stCondLst>
                            <p:childTnLst>
                              <p:par>
                                <p:cTn id="14" presetID="4" presetClass="entr" presetSubtype="32" fill="hold" nodeType="afterEffect">
                                  <p:stCondLst>
                                    <p:cond delay="0"/>
                                  </p:stCondLst>
                                  <p:childTnLst>
                                    <p:set>
                                      <p:cBhvr>
                                        <p:cTn id="15" dur="1" fill="hold">
                                          <p:stCondLst>
                                            <p:cond delay="0"/>
                                          </p:stCondLst>
                                        </p:cTn>
                                        <p:tgtEl>
                                          <p:spTgt spid="553988"/>
                                        </p:tgtEl>
                                        <p:attrNameLst>
                                          <p:attrName>style.visibility</p:attrName>
                                        </p:attrNameLst>
                                      </p:cBhvr>
                                      <p:to>
                                        <p:strVal val="visible"/>
                                      </p:to>
                                    </p:set>
                                    <p:animEffect transition="in" filter="box(out)">
                                      <p:cBhvr>
                                        <p:cTn id="16" dur="500"/>
                                        <p:tgtEl>
                                          <p:spTgt spid="55398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553989"/>
                                        </p:tgtEl>
                                        <p:attrNameLst>
                                          <p:attrName>style.visibility</p:attrName>
                                        </p:attrNameLst>
                                      </p:cBhvr>
                                      <p:to>
                                        <p:strVal val="visible"/>
                                      </p:to>
                                    </p:set>
                                    <p:animEffect transition="in" filter="box(in)">
                                      <p:cBhvr>
                                        <p:cTn id="21" dur="2000"/>
                                        <p:tgtEl>
                                          <p:spTgt spid="55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61" name="Object 1"/>
          <p:cNvGraphicFramePr>
            <a:graphicFrameLocks noChangeAspect="1"/>
          </p:cNvGraphicFramePr>
          <p:nvPr/>
        </p:nvGraphicFramePr>
        <p:xfrm>
          <a:off x="683568" y="188640"/>
          <a:ext cx="7488832" cy="1224136"/>
        </p:xfrm>
        <a:graphic>
          <a:graphicData uri="http://schemas.openxmlformats.org/presentationml/2006/ole">
            <mc:AlternateContent xmlns:mc="http://schemas.openxmlformats.org/markup-compatibility/2006">
              <mc:Choice xmlns:v="urn:schemas-microsoft-com:vml" Requires="v">
                <p:oleObj spid="_x0000_s552965" name="Équation" r:id="rId3" imgW="1663560" imgH="380880" progId="Equation.3">
                  <p:embed/>
                </p:oleObj>
              </mc:Choice>
              <mc:Fallback>
                <p:oleObj name="Équation" r:id="rId3" imgW="1663560" imgH="3808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88640"/>
                        <a:ext cx="7488832" cy="122413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2" name="Object 2"/>
          <p:cNvGraphicFramePr>
            <a:graphicFrameLocks noChangeAspect="1"/>
          </p:cNvGraphicFramePr>
          <p:nvPr/>
        </p:nvGraphicFramePr>
        <p:xfrm>
          <a:off x="766763" y="1176338"/>
          <a:ext cx="7359650" cy="1111250"/>
        </p:xfrm>
        <a:graphic>
          <a:graphicData uri="http://schemas.openxmlformats.org/presentationml/2006/ole">
            <mc:AlternateContent xmlns:mc="http://schemas.openxmlformats.org/markup-compatibility/2006">
              <mc:Choice xmlns:v="urn:schemas-microsoft-com:vml" Requires="v">
                <p:oleObj spid="_x0000_s552966" name="Équation" r:id="rId5" imgW="1790640" imgH="330120" progId="Equation.3">
                  <p:embed/>
                </p:oleObj>
              </mc:Choice>
              <mc:Fallback>
                <p:oleObj name="Équation" r:id="rId5" imgW="1790640" imgH="33012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3" y="1176338"/>
                        <a:ext cx="7359650" cy="111125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Image 4" descr="http://res-nlp.univ-lemans.fr/NLP_C_M02_G02/res/fig_36_1.png">
            <a:hlinkClick r:id="rId7" tgtFrame="&quot;_self&quot;" tooltip="&quot;Cliquez pour agrandir (nouvelle fenêtre)&quot;"/>
          </p:cNvPr>
          <p:cNvPicPr/>
          <p:nvPr/>
        </p:nvPicPr>
        <p:blipFill>
          <a:blip r:embed="rId8" cstate="print"/>
          <a:srcRect/>
          <a:stretch>
            <a:fillRect/>
          </a:stretch>
        </p:blipFill>
        <p:spPr bwMode="auto">
          <a:xfrm>
            <a:off x="1763688" y="2348880"/>
            <a:ext cx="5688632" cy="44644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132856"/>
            <a:ext cx="7416824" cy="461665"/>
          </a:xfrm>
          <a:prstGeom prst="rect">
            <a:avLst/>
          </a:prstGeom>
        </p:spPr>
        <p:txBody>
          <a:bodyPr wrap="square">
            <a:spAutoFit/>
          </a:bodyPr>
          <a:lstStyle/>
          <a:p>
            <a:pPr algn="ctr"/>
            <a:r>
              <a:rPr lang="fr-FR" sz="2400" b="1" dirty="0" smtClean="0">
                <a:solidFill>
                  <a:srgbClr val="FF0000"/>
                </a:solidFill>
              </a:rPr>
              <a:t>Généralisation de l’équation de Bernoulli</a:t>
            </a:r>
            <a:endParaRPr lang="fr-FR" sz="2400" dirty="0">
              <a:solidFill>
                <a:srgbClr val="FF0000"/>
              </a:solidFill>
            </a:endParaRPr>
          </a:p>
        </p:txBody>
      </p:sp>
      <p:graphicFrame>
        <p:nvGraphicFramePr>
          <p:cNvPr id="1480708" name="Object 4"/>
          <p:cNvGraphicFramePr>
            <a:graphicFrameLocks noChangeAspect="1"/>
          </p:cNvGraphicFramePr>
          <p:nvPr/>
        </p:nvGraphicFramePr>
        <p:xfrm>
          <a:off x="539552" y="2996952"/>
          <a:ext cx="8208912" cy="1532260"/>
        </p:xfrm>
        <a:graphic>
          <a:graphicData uri="http://schemas.openxmlformats.org/presentationml/2006/ole">
            <mc:AlternateContent xmlns:mc="http://schemas.openxmlformats.org/markup-compatibility/2006">
              <mc:Choice xmlns:v="urn:schemas-microsoft-com:vml" Requires="v">
                <p:oleObj spid="_x0000_s802820" name="Équation" r:id="rId3" imgW="2933640" imgH="545760" progId="Equation.3">
                  <p:embed/>
                </p:oleObj>
              </mc:Choice>
              <mc:Fallback>
                <p:oleObj name="Équation" r:id="rId3" imgW="2933640" imgH="5457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996952"/>
                        <a:ext cx="8208912" cy="1532260"/>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3765" y="836712"/>
            <a:ext cx="960519" cy="369332"/>
          </a:xfrm>
          <a:prstGeom prst="rect">
            <a:avLst/>
          </a:prstGeom>
          <a:noFill/>
        </p:spPr>
        <p:txBody>
          <a:bodyPr wrap="none" rtlCol="0">
            <a:spAutoFit/>
          </a:bodyPr>
          <a:lstStyle/>
          <a:p>
            <a:r>
              <a:rPr lang="fr-FR" b="1" dirty="0" smtClean="0">
                <a:solidFill>
                  <a:srgbClr val="0070C0"/>
                </a:solidFill>
              </a:rPr>
              <a:t>Principe</a:t>
            </a:r>
            <a:endParaRPr lang="fr-FR" b="1" dirty="0">
              <a:solidFill>
                <a:srgbClr val="0070C0"/>
              </a:solidFill>
            </a:endParaRPr>
          </a:p>
        </p:txBody>
      </p:sp>
      <p:sp>
        <p:nvSpPr>
          <p:cNvPr id="4" name="ZoneTexte 3"/>
          <p:cNvSpPr txBox="1"/>
          <p:nvPr/>
        </p:nvSpPr>
        <p:spPr>
          <a:xfrm>
            <a:off x="539552" y="1159584"/>
            <a:ext cx="8496944" cy="1477328"/>
          </a:xfrm>
          <a:prstGeom prst="rect">
            <a:avLst/>
          </a:prstGeom>
          <a:noFill/>
        </p:spPr>
        <p:txBody>
          <a:bodyPr wrap="square" rtlCol="0">
            <a:spAutoFit/>
          </a:bodyPr>
          <a:lstStyle/>
          <a:p>
            <a:pPr>
              <a:lnSpc>
                <a:spcPct val="150000"/>
              </a:lnSpc>
            </a:pPr>
            <a:r>
              <a:rPr lang="fr-FR" sz="2000" dirty="0" smtClean="0"/>
              <a:t>La ligne d’énergie est utilisée pour connaître la répartition des énergies potentielle, de pression , cinétique ainsi que les gains et pertes d’énergie le long d’un circuit hydraulique.</a:t>
            </a:r>
            <a:endParaRPr lang="fr-FR" sz="2000" dirty="0"/>
          </a:p>
        </p:txBody>
      </p:sp>
      <p:sp>
        <p:nvSpPr>
          <p:cNvPr id="5" name="ZoneTexte 4"/>
          <p:cNvSpPr txBox="1"/>
          <p:nvPr/>
        </p:nvSpPr>
        <p:spPr>
          <a:xfrm>
            <a:off x="558621" y="2740858"/>
            <a:ext cx="5813579" cy="400110"/>
          </a:xfrm>
          <a:prstGeom prst="rect">
            <a:avLst/>
          </a:prstGeom>
          <a:noFill/>
        </p:spPr>
        <p:txBody>
          <a:bodyPr wrap="none" rtlCol="0">
            <a:spAutoFit/>
          </a:bodyPr>
          <a:lstStyle/>
          <a:p>
            <a:r>
              <a:rPr lang="fr-FR" sz="2000" dirty="0" smtClean="0"/>
              <a:t>L’énergie totale est définie par l’équation de Bernoulli:</a:t>
            </a:r>
            <a:endParaRPr lang="fr-FR" sz="2000" dirty="0"/>
          </a:p>
        </p:txBody>
      </p:sp>
      <p:graphicFrame>
        <p:nvGraphicFramePr>
          <p:cNvPr id="13314" name="Object 1"/>
          <p:cNvGraphicFramePr>
            <a:graphicFrameLocks noChangeAspect="1"/>
          </p:cNvGraphicFramePr>
          <p:nvPr/>
        </p:nvGraphicFramePr>
        <p:xfrm>
          <a:off x="612775" y="3041650"/>
          <a:ext cx="8280400" cy="1250950"/>
        </p:xfrm>
        <a:graphic>
          <a:graphicData uri="http://schemas.openxmlformats.org/presentationml/2006/ole">
            <mc:AlternateContent xmlns:mc="http://schemas.openxmlformats.org/markup-compatibility/2006">
              <mc:Choice xmlns:v="urn:schemas-microsoft-com:vml" Requires="v">
                <p:oleObj spid="_x0000_s619523" name="Équation" r:id="rId3" imgW="2501640" imgH="431640" progId="Equation.3">
                  <p:embed/>
                </p:oleObj>
              </mc:Choice>
              <mc:Fallback>
                <p:oleObj name="Équation" r:id="rId3" imgW="250164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041650"/>
                        <a:ext cx="8280400" cy="1250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539552" y="4429561"/>
            <a:ext cx="8280920" cy="1015663"/>
          </a:xfrm>
          <a:prstGeom prst="rect">
            <a:avLst/>
          </a:prstGeom>
          <a:noFill/>
        </p:spPr>
        <p:txBody>
          <a:bodyPr wrap="square" rtlCol="0">
            <a:spAutoFit/>
          </a:bodyPr>
          <a:lstStyle/>
          <a:p>
            <a:pPr>
              <a:lnSpc>
                <a:spcPct val="150000"/>
              </a:lnSpc>
            </a:pPr>
            <a:r>
              <a:rPr lang="fr-FR" sz="2000" dirty="0" smtClean="0"/>
              <a:t>On trace le long du circuit , à chaque point de trajet l’altitude z, la pression p/</a:t>
            </a:r>
            <a:r>
              <a:rPr lang="fr-FR" sz="2000" dirty="0" smtClean="0">
                <a:sym typeface="Symbol"/>
              </a:rPr>
              <a:t>g, l’énergie de vitesse v2/2g  et le niveau de pertes accumulé.</a:t>
            </a:r>
            <a:endParaRPr lang="fr-FR" sz="2000" dirty="0"/>
          </a:p>
        </p:txBody>
      </p:sp>
      <p:sp>
        <p:nvSpPr>
          <p:cNvPr id="9" name="ZoneTexte 8"/>
          <p:cNvSpPr txBox="1"/>
          <p:nvPr/>
        </p:nvSpPr>
        <p:spPr>
          <a:xfrm>
            <a:off x="539552" y="5509681"/>
            <a:ext cx="8280920" cy="1015663"/>
          </a:xfrm>
          <a:prstGeom prst="rect">
            <a:avLst/>
          </a:prstGeom>
          <a:noFill/>
        </p:spPr>
        <p:txBody>
          <a:bodyPr wrap="square" rtlCol="0">
            <a:spAutoFit/>
          </a:bodyPr>
          <a:lstStyle/>
          <a:p>
            <a:pPr>
              <a:lnSpc>
                <a:spcPct val="150000"/>
              </a:lnSpc>
            </a:pPr>
            <a:r>
              <a:rPr lang="fr-FR" sz="2000" dirty="0" smtClean="0"/>
              <a:t>Il faut calculer les pertes de charge et les débits pour pouvoir évaluer les pressions ainsi que les énergies cinétiques.</a:t>
            </a:r>
            <a:endParaRPr lang="fr-FR" sz="2000" dirty="0"/>
          </a:p>
        </p:txBody>
      </p:sp>
      <p:sp>
        <p:nvSpPr>
          <p:cNvPr id="10" name="Rectangle 1"/>
          <p:cNvSpPr>
            <a:spLocks noChangeArrowheads="1"/>
          </p:cNvSpPr>
          <p:nvPr/>
        </p:nvSpPr>
        <p:spPr bwMode="auto">
          <a:xfrm>
            <a:off x="323528" y="159023"/>
            <a:ext cx="37955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V- Diagramme des énergies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9" name="Picture 3"/>
          <p:cNvPicPr>
            <a:picLocks noChangeAspect="1" noChangeArrowheads="1"/>
          </p:cNvPicPr>
          <p:nvPr/>
        </p:nvPicPr>
        <p:blipFill>
          <a:blip r:embed="rId3" cstate="print"/>
          <a:srcRect/>
          <a:stretch>
            <a:fillRect/>
          </a:stretch>
        </p:blipFill>
        <p:spPr bwMode="auto">
          <a:xfrm>
            <a:off x="323528" y="3356992"/>
            <a:ext cx="5248275" cy="3533775"/>
          </a:xfrm>
          <a:prstGeom prst="rect">
            <a:avLst/>
          </a:prstGeom>
          <a:noFill/>
          <a:ln w="9525">
            <a:noFill/>
            <a:miter lim="800000"/>
            <a:headEnd/>
            <a:tailEnd/>
          </a:ln>
        </p:spPr>
      </p:pic>
      <p:graphicFrame>
        <p:nvGraphicFramePr>
          <p:cNvPr id="5" name="Object 8"/>
          <p:cNvGraphicFramePr>
            <a:graphicFrameLocks noChangeAspect="1"/>
          </p:cNvGraphicFramePr>
          <p:nvPr/>
        </p:nvGraphicFramePr>
        <p:xfrm>
          <a:off x="5940152" y="3573016"/>
          <a:ext cx="2466975" cy="576263"/>
        </p:xfrm>
        <a:graphic>
          <a:graphicData uri="http://schemas.openxmlformats.org/presentationml/2006/ole">
            <mc:AlternateContent xmlns:mc="http://schemas.openxmlformats.org/markup-compatibility/2006">
              <mc:Choice xmlns:v="urn:schemas-microsoft-com:vml" Requires="v">
                <p:oleObj spid="_x0000_s623636" name="Équation" r:id="rId4" imgW="863280" imgH="317160" progId="Equation.3">
                  <p:embed/>
                </p:oleObj>
              </mc:Choice>
              <mc:Fallback>
                <p:oleObj name="Équation" r:id="rId4" imgW="863280" imgH="31716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573016"/>
                        <a:ext cx="24669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p:cNvGraphicFramePr>
            <a:graphicFrameLocks noChangeAspect="1"/>
          </p:cNvGraphicFramePr>
          <p:nvPr/>
        </p:nvGraphicFramePr>
        <p:xfrm>
          <a:off x="5940152" y="4149080"/>
          <a:ext cx="2465388" cy="576263"/>
        </p:xfrm>
        <a:graphic>
          <a:graphicData uri="http://schemas.openxmlformats.org/presentationml/2006/ole">
            <mc:AlternateContent xmlns:mc="http://schemas.openxmlformats.org/markup-compatibility/2006">
              <mc:Choice xmlns:v="urn:schemas-microsoft-com:vml" Requires="v">
                <p:oleObj spid="_x0000_s623637" name="Équation" r:id="rId6" imgW="863280" imgH="317160" progId="Equation.3">
                  <p:embed/>
                </p:oleObj>
              </mc:Choice>
              <mc:Fallback>
                <p:oleObj name="Équation" r:id="rId6" imgW="863280" imgH="31716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4149080"/>
                        <a:ext cx="2465388"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0"/>
          <p:cNvGraphicFramePr>
            <a:graphicFrameLocks noChangeAspect="1"/>
          </p:cNvGraphicFramePr>
          <p:nvPr/>
        </p:nvGraphicFramePr>
        <p:xfrm>
          <a:off x="5813425" y="4786313"/>
          <a:ext cx="3395663" cy="966787"/>
        </p:xfrm>
        <a:graphic>
          <a:graphicData uri="http://schemas.openxmlformats.org/presentationml/2006/ole">
            <mc:AlternateContent xmlns:mc="http://schemas.openxmlformats.org/markup-compatibility/2006">
              <mc:Choice xmlns:v="urn:schemas-microsoft-com:vml" Requires="v">
                <p:oleObj spid="_x0000_s623638" name="Équation" r:id="rId8" imgW="1574640" imgH="533160" progId="Equation.3">
                  <p:embed/>
                </p:oleObj>
              </mc:Choice>
              <mc:Fallback>
                <p:oleObj name="Équation" r:id="rId8" imgW="1574640" imgH="53316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3425" y="4786313"/>
                        <a:ext cx="3395663" cy="966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5719763" y="5868988"/>
          <a:ext cx="3113087" cy="1016000"/>
        </p:xfrm>
        <a:graphic>
          <a:graphicData uri="http://schemas.openxmlformats.org/presentationml/2006/ole">
            <mc:AlternateContent xmlns:mc="http://schemas.openxmlformats.org/markup-compatibility/2006">
              <mc:Choice xmlns:v="urn:schemas-microsoft-com:vml" Requires="v">
                <p:oleObj spid="_x0000_s623639" name="Équation" r:id="rId10" imgW="1282680" imgH="558720" progId="Equation.3">
                  <p:embed/>
                </p:oleObj>
              </mc:Choice>
              <mc:Fallback>
                <p:oleObj name="Équation" r:id="rId10" imgW="1282680" imgH="55872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9763" y="5868988"/>
                        <a:ext cx="3113087" cy="101600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 name="Groupe 15"/>
          <p:cNvGrpSpPr/>
          <p:nvPr/>
        </p:nvGrpSpPr>
        <p:grpSpPr>
          <a:xfrm>
            <a:off x="251520" y="57150"/>
            <a:ext cx="8779768" cy="3371850"/>
            <a:chOff x="251520" y="57150"/>
            <a:chExt cx="8779768" cy="3371850"/>
          </a:xfrm>
        </p:grpSpPr>
        <p:pic>
          <p:nvPicPr>
            <p:cNvPr id="623618" name="Picture 2"/>
            <p:cNvPicPr>
              <a:picLocks noChangeAspect="1" noChangeArrowheads="1"/>
            </p:cNvPicPr>
            <p:nvPr/>
          </p:nvPicPr>
          <p:blipFill>
            <a:blip r:embed="rId12" cstate="print"/>
            <a:srcRect/>
            <a:stretch>
              <a:fillRect/>
            </a:stretch>
          </p:blipFill>
          <p:spPr bwMode="auto">
            <a:xfrm>
              <a:off x="251520" y="57150"/>
              <a:ext cx="5200650" cy="3371850"/>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5796136" y="260648"/>
            <a:ext cx="2466478" cy="576064"/>
          </p:xfrm>
          <a:graphic>
            <a:graphicData uri="http://schemas.openxmlformats.org/presentationml/2006/ole">
              <mc:AlternateContent xmlns:mc="http://schemas.openxmlformats.org/markup-compatibility/2006">
                <mc:Choice xmlns:v="urn:schemas-microsoft-com:vml" Requires="v">
                  <p:oleObj spid="_x0000_s623640" name="Équation" r:id="rId13" imgW="863280" imgH="317160" progId="Equation.3">
                    <p:embed/>
                  </p:oleObj>
                </mc:Choice>
                <mc:Fallback>
                  <p:oleObj name="Équation" r:id="rId13" imgW="863280" imgH="3171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60648"/>
                          <a:ext cx="2466478" cy="57606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5"/>
            <p:cNvGraphicFramePr>
              <a:graphicFrameLocks noChangeAspect="1"/>
            </p:cNvGraphicFramePr>
            <p:nvPr/>
          </p:nvGraphicFramePr>
          <p:xfrm>
            <a:off x="5796136" y="754063"/>
            <a:ext cx="2392362" cy="600075"/>
          </p:xfrm>
          <a:graphic>
            <a:graphicData uri="http://schemas.openxmlformats.org/presentationml/2006/ole">
              <mc:AlternateContent xmlns:mc="http://schemas.openxmlformats.org/markup-compatibility/2006">
                <mc:Choice xmlns:v="urn:schemas-microsoft-com:vml" Requires="v">
                  <p:oleObj spid="_x0000_s623641" name="Équation" r:id="rId14" imgW="838080" imgH="330120" progId="Equation.3">
                    <p:embed/>
                  </p:oleObj>
                </mc:Choice>
                <mc:Fallback>
                  <p:oleObj name="Équation" r:id="rId14" imgW="838080" imgH="33012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6136" y="754063"/>
                          <a:ext cx="2392362" cy="600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6"/>
            <p:cNvGraphicFramePr>
              <a:graphicFrameLocks noChangeAspect="1"/>
            </p:cNvGraphicFramePr>
            <p:nvPr/>
          </p:nvGraphicFramePr>
          <p:xfrm>
            <a:off x="5735638" y="1352550"/>
            <a:ext cx="3295650" cy="554038"/>
          </p:xfrm>
          <a:graphic>
            <a:graphicData uri="http://schemas.openxmlformats.org/presentationml/2006/ole">
              <mc:AlternateContent xmlns:mc="http://schemas.openxmlformats.org/markup-compatibility/2006">
                <mc:Choice xmlns:v="urn:schemas-microsoft-com:vml" Requires="v">
                  <p:oleObj spid="_x0000_s623642" name="Équation" r:id="rId16" imgW="1358640" imgH="304560" progId="Equation.3">
                    <p:embed/>
                  </p:oleObj>
                </mc:Choice>
                <mc:Fallback>
                  <p:oleObj name="Équation" r:id="rId16" imgW="1358640" imgH="30456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5638" y="1352550"/>
                          <a:ext cx="32956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p:cNvGraphicFramePr>
              <a:graphicFrameLocks noChangeAspect="1"/>
            </p:cNvGraphicFramePr>
            <p:nvPr/>
          </p:nvGraphicFramePr>
          <p:xfrm>
            <a:off x="6094413" y="2060575"/>
            <a:ext cx="2219325" cy="784225"/>
          </p:xfrm>
          <a:graphic>
            <a:graphicData uri="http://schemas.openxmlformats.org/presentationml/2006/ole">
              <mc:AlternateContent xmlns:mc="http://schemas.openxmlformats.org/markup-compatibility/2006">
                <mc:Choice xmlns:v="urn:schemas-microsoft-com:vml" Requires="v">
                  <p:oleObj spid="_x0000_s623643" name="Équation" r:id="rId18" imgW="914400" imgH="431640" progId="Equation.3">
                    <p:embed/>
                  </p:oleObj>
                </mc:Choice>
                <mc:Fallback>
                  <p:oleObj name="Équation" r:id="rId18" imgW="914400" imgH="431640" progId="Equation.3">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4413" y="2060575"/>
                          <a:ext cx="2219325" cy="78422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ZoneTexte 11"/>
            <p:cNvSpPr txBox="1"/>
            <p:nvPr/>
          </p:nvSpPr>
          <p:spPr>
            <a:xfrm>
              <a:off x="4957180" y="678182"/>
              <a:ext cx="262892" cy="276999"/>
            </a:xfrm>
            <a:prstGeom prst="rect">
              <a:avLst/>
            </a:prstGeom>
            <a:solidFill>
              <a:schemeClr val="bg1"/>
            </a:solidFill>
          </p:spPr>
          <p:txBody>
            <a:bodyPr wrap="none" lIns="0" tIns="0" rIns="0" bIns="0" rtlCol="0">
              <a:spAutoFit/>
            </a:bodyPr>
            <a:lstStyle/>
            <a:p>
              <a:r>
                <a:rPr lang="fr-FR" dirty="0" smtClean="0">
                  <a:sym typeface="Symbol"/>
                </a:rPr>
                <a:t>h</a:t>
              </a:r>
              <a:endParaRPr lang="fr-FR" dirty="0"/>
            </a:p>
          </p:txBody>
        </p:sp>
      </p:grpSp>
      <p:sp>
        <p:nvSpPr>
          <p:cNvPr id="14" name="ZoneTexte 13"/>
          <p:cNvSpPr txBox="1"/>
          <p:nvPr/>
        </p:nvSpPr>
        <p:spPr>
          <a:xfrm>
            <a:off x="5173204" y="4005064"/>
            <a:ext cx="262892" cy="276999"/>
          </a:xfrm>
          <a:prstGeom prst="rect">
            <a:avLst/>
          </a:prstGeom>
          <a:solidFill>
            <a:schemeClr val="bg1"/>
          </a:solidFill>
        </p:spPr>
        <p:txBody>
          <a:bodyPr wrap="none" lIns="0" tIns="0" rIns="0" bIns="0" rtlCol="0">
            <a:spAutoFit/>
          </a:bodyPr>
          <a:lstStyle/>
          <a:p>
            <a:r>
              <a:rPr lang="fr-FR" dirty="0" smtClean="0">
                <a:sym typeface="Symbol"/>
              </a:rPr>
              <a:t>h</a:t>
            </a:r>
            <a:endParaRPr lang="fr-FR" dirty="0"/>
          </a:p>
        </p:txBody>
      </p:sp>
      <p:sp>
        <p:nvSpPr>
          <p:cNvPr id="15" name="ZoneTexte 14"/>
          <p:cNvSpPr txBox="1"/>
          <p:nvPr/>
        </p:nvSpPr>
        <p:spPr>
          <a:xfrm>
            <a:off x="3779912" y="-36676"/>
            <a:ext cx="1086451" cy="369332"/>
          </a:xfrm>
          <a:prstGeom prst="rect">
            <a:avLst/>
          </a:prstGeom>
          <a:noFill/>
        </p:spPr>
        <p:txBody>
          <a:bodyPr wrap="none" rtlCol="0">
            <a:spAutoFit/>
          </a:bodyPr>
          <a:lstStyle/>
          <a:p>
            <a:r>
              <a:rPr lang="fr-FR" b="1" dirty="0" smtClean="0">
                <a:solidFill>
                  <a:srgbClr val="0070C0"/>
                </a:solidFill>
              </a:rPr>
              <a:t>Exemples</a:t>
            </a:r>
            <a:endParaRPr lang="fr-FR"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3619"/>
                                        </p:tgtEl>
                                        <p:attrNameLst>
                                          <p:attrName>style.visibility</p:attrName>
                                        </p:attrNameLst>
                                      </p:cBhvr>
                                      <p:to>
                                        <p:strVal val="visible"/>
                                      </p:to>
                                    </p:set>
                                    <p:animEffect transition="in" filter="checkerboard(across)">
                                      <p:cBhvr>
                                        <p:cTn id="12" dur="1000"/>
                                        <p:tgtEl>
                                          <p:spTgt spid="623619"/>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1000"/>
                                        <p:tgtEl>
                                          <p:spTgt spid="5"/>
                                        </p:tgtEl>
                                      </p:cBhvr>
                                    </p:animEffect>
                                  </p:childTnLst>
                                </p:cTn>
                              </p:par>
                              <p:par>
                                <p:cTn id="16" presetID="5"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1000"/>
                                        <p:tgtEl>
                                          <p:spTgt spid="6"/>
                                        </p:tgtEl>
                                      </p:cBhvr>
                                    </p:animEffec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1000"/>
                                        <p:tgtEl>
                                          <p:spTgt spid="7"/>
                                        </p:tgtEl>
                                      </p:cBhvr>
                                    </p:animEffect>
                                  </p:childTnLst>
                                </p:cTn>
                              </p:par>
                              <p:par>
                                <p:cTn id="22" presetID="5"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1000"/>
                                        <p:tgtEl>
                                          <p:spTgt spid="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79513" y="3715991"/>
            <a:ext cx="8281862" cy="3143028"/>
            <a:chOff x="179513" y="3715991"/>
            <a:chExt cx="8281862" cy="3143028"/>
          </a:xfrm>
        </p:grpSpPr>
        <p:pic>
          <p:nvPicPr>
            <p:cNvPr id="624643" name="Picture 3"/>
            <p:cNvPicPr>
              <a:picLocks noChangeAspect="1" noChangeArrowheads="1"/>
            </p:cNvPicPr>
            <p:nvPr/>
          </p:nvPicPr>
          <p:blipFill>
            <a:blip r:embed="rId3" cstate="print"/>
            <a:srcRect/>
            <a:stretch>
              <a:fillRect/>
            </a:stretch>
          </p:blipFill>
          <p:spPr bwMode="auto">
            <a:xfrm>
              <a:off x="179513" y="3816424"/>
              <a:ext cx="4680520" cy="2996952"/>
            </a:xfrm>
            <a:prstGeom prst="rect">
              <a:avLst/>
            </a:prstGeom>
            <a:noFill/>
            <a:ln w="9525">
              <a:noFill/>
              <a:miter lim="800000"/>
              <a:headEnd/>
              <a:tailEnd/>
            </a:ln>
          </p:spPr>
        </p:pic>
        <p:graphicFrame>
          <p:nvGraphicFramePr>
            <p:cNvPr id="5" name="Object 8"/>
            <p:cNvGraphicFramePr>
              <a:graphicFrameLocks noChangeAspect="1"/>
            </p:cNvGraphicFramePr>
            <p:nvPr/>
          </p:nvGraphicFramePr>
          <p:xfrm>
            <a:off x="5508104" y="3715991"/>
            <a:ext cx="2808312" cy="649113"/>
          </p:xfrm>
          <a:graphic>
            <a:graphicData uri="http://schemas.openxmlformats.org/presentationml/2006/ole">
              <mc:AlternateContent xmlns:mc="http://schemas.openxmlformats.org/markup-compatibility/2006">
                <mc:Choice xmlns:v="urn:schemas-microsoft-com:vml" Requires="v">
                  <p:oleObj spid="_x0000_s624660" name="Équation" r:id="rId4" imgW="863280" imgH="317160" progId="Equation.3">
                    <p:embed/>
                  </p:oleObj>
                </mc:Choice>
                <mc:Fallback>
                  <p:oleObj name="Équation" r:id="rId4" imgW="863280" imgH="31716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715991"/>
                          <a:ext cx="2808312" cy="64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p:cNvGraphicFramePr>
              <a:graphicFrameLocks noChangeAspect="1"/>
            </p:cNvGraphicFramePr>
            <p:nvPr/>
          </p:nvGraphicFramePr>
          <p:xfrm>
            <a:off x="5508104" y="4294137"/>
            <a:ext cx="2808312" cy="647031"/>
          </p:xfrm>
          <a:graphic>
            <a:graphicData uri="http://schemas.openxmlformats.org/presentationml/2006/ole">
              <mc:AlternateContent xmlns:mc="http://schemas.openxmlformats.org/markup-compatibility/2006">
                <mc:Choice xmlns:v="urn:schemas-microsoft-com:vml" Requires="v">
                  <p:oleObj spid="_x0000_s624661" name="Équation" r:id="rId6" imgW="863280" imgH="317160" progId="Equation.3">
                    <p:embed/>
                  </p:oleObj>
                </mc:Choice>
                <mc:Fallback>
                  <p:oleObj name="Équation" r:id="rId6" imgW="863280" imgH="31716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294137"/>
                          <a:ext cx="2808312" cy="6470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0"/>
            <p:cNvGraphicFramePr>
              <a:graphicFrameLocks noChangeAspect="1"/>
            </p:cNvGraphicFramePr>
            <p:nvPr/>
          </p:nvGraphicFramePr>
          <p:xfrm>
            <a:off x="5695950" y="4930551"/>
            <a:ext cx="2765425" cy="874713"/>
          </p:xfrm>
          <a:graphic>
            <a:graphicData uri="http://schemas.openxmlformats.org/presentationml/2006/ole">
              <mc:AlternateContent xmlns:mc="http://schemas.openxmlformats.org/markup-compatibility/2006">
                <mc:Choice xmlns:v="urn:schemas-microsoft-com:vml" Requires="v">
                  <p:oleObj spid="_x0000_s624662" name="Équation" r:id="rId8" imgW="1282680" imgH="482400" progId="Equation.3">
                    <p:embed/>
                  </p:oleObj>
                </mc:Choice>
                <mc:Fallback>
                  <p:oleObj name="Équation" r:id="rId8" imgW="1282680" imgH="48240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5950" y="4930551"/>
                          <a:ext cx="2765425" cy="874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5717654" y="5848128"/>
            <a:ext cx="2670770" cy="1010891"/>
          </p:xfrm>
          <a:graphic>
            <a:graphicData uri="http://schemas.openxmlformats.org/presentationml/2006/ole">
              <mc:AlternateContent xmlns:mc="http://schemas.openxmlformats.org/markup-compatibility/2006">
                <mc:Choice xmlns:v="urn:schemas-microsoft-com:vml" Requires="v">
                  <p:oleObj spid="_x0000_s624663" name="Équation" r:id="rId10" imgW="927000" imgH="482400" progId="Equation.3">
                    <p:embed/>
                  </p:oleObj>
                </mc:Choice>
                <mc:Fallback>
                  <p:oleObj name="Équation" r:id="rId10" imgW="927000" imgH="48240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7654" y="5848128"/>
                          <a:ext cx="2670770" cy="1010891"/>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ZoneTexte 11"/>
            <p:cNvSpPr txBox="1"/>
            <p:nvPr/>
          </p:nvSpPr>
          <p:spPr>
            <a:xfrm>
              <a:off x="4399518" y="4494606"/>
              <a:ext cx="262892" cy="276999"/>
            </a:xfrm>
            <a:prstGeom prst="rect">
              <a:avLst/>
            </a:prstGeom>
            <a:solidFill>
              <a:schemeClr val="bg1"/>
            </a:solidFill>
          </p:spPr>
          <p:txBody>
            <a:bodyPr wrap="none" lIns="0" tIns="0" rIns="0" bIns="0" rtlCol="0">
              <a:spAutoFit/>
            </a:bodyPr>
            <a:lstStyle/>
            <a:p>
              <a:r>
                <a:rPr lang="fr-FR" dirty="0" smtClean="0">
                  <a:sym typeface="Symbol"/>
                </a:rPr>
                <a:t>h</a:t>
              </a:r>
              <a:endParaRPr lang="fr-FR" dirty="0"/>
            </a:p>
          </p:txBody>
        </p:sp>
      </p:grpSp>
      <p:grpSp>
        <p:nvGrpSpPr>
          <p:cNvPr id="14" name="Groupe 13"/>
          <p:cNvGrpSpPr/>
          <p:nvPr/>
        </p:nvGrpSpPr>
        <p:grpSpPr>
          <a:xfrm>
            <a:off x="107505" y="-27384"/>
            <a:ext cx="8841034" cy="3592909"/>
            <a:chOff x="107505" y="-27384"/>
            <a:chExt cx="8841034" cy="3592909"/>
          </a:xfrm>
        </p:grpSpPr>
        <p:pic>
          <p:nvPicPr>
            <p:cNvPr id="624642" name="Picture 2"/>
            <p:cNvPicPr>
              <a:picLocks noChangeAspect="1" noChangeArrowheads="1"/>
            </p:cNvPicPr>
            <p:nvPr/>
          </p:nvPicPr>
          <p:blipFill>
            <a:blip r:embed="rId12" cstate="print"/>
            <a:srcRect/>
            <a:stretch>
              <a:fillRect/>
            </a:stretch>
          </p:blipFill>
          <p:spPr bwMode="auto">
            <a:xfrm>
              <a:off x="107505" y="-27384"/>
              <a:ext cx="4752528" cy="3505200"/>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5148064" y="0"/>
            <a:ext cx="2466975" cy="692894"/>
          </p:xfrm>
          <a:graphic>
            <a:graphicData uri="http://schemas.openxmlformats.org/presentationml/2006/ole">
              <mc:AlternateContent xmlns:mc="http://schemas.openxmlformats.org/markup-compatibility/2006">
                <mc:Choice xmlns:v="urn:schemas-microsoft-com:vml" Requires="v">
                  <p:oleObj spid="_x0000_s624664" name="Équation" r:id="rId13" imgW="863280" imgH="317160" progId="Equation.3">
                    <p:embed/>
                  </p:oleObj>
                </mc:Choice>
                <mc:Fallback>
                  <p:oleObj name="Équation" r:id="rId13" imgW="863280" imgH="3171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0"/>
                          <a:ext cx="2466975" cy="6928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5"/>
            <p:cNvGraphicFramePr>
              <a:graphicFrameLocks noChangeAspect="1"/>
            </p:cNvGraphicFramePr>
            <p:nvPr/>
          </p:nvGraphicFramePr>
          <p:xfrm>
            <a:off x="5148064" y="692894"/>
            <a:ext cx="2465388" cy="719882"/>
          </p:xfrm>
          <a:graphic>
            <a:graphicData uri="http://schemas.openxmlformats.org/presentationml/2006/ole">
              <mc:AlternateContent xmlns:mc="http://schemas.openxmlformats.org/markup-compatibility/2006">
                <mc:Choice xmlns:v="urn:schemas-microsoft-com:vml" Requires="v">
                  <p:oleObj spid="_x0000_s624665" name="Équation" r:id="rId14" imgW="863280" imgH="317160" progId="Equation.3">
                    <p:embed/>
                  </p:oleObj>
                </mc:Choice>
                <mc:Fallback>
                  <p:oleObj name="Équation" r:id="rId14" imgW="863280" imgH="31716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692894"/>
                          <a:ext cx="2465388" cy="71988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6"/>
            <p:cNvGraphicFramePr>
              <a:graphicFrameLocks noChangeAspect="1"/>
            </p:cNvGraphicFramePr>
            <p:nvPr/>
          </p:nvGraphicFramePr>
          <p:xfrm>
            <a:off x="5148064" y="1389013"/>
            <a:ext cx="3800475" cy="1031875"/>
          </p:xfrm>
          <a:graphic>
            <a:graphicData uri="http://schemas.openxmlformats.org/presentationml/2006/ole">
              <mc:AlternateContent xmlns:mc="http://schemas.openxmlformats.org/markup-compatibility/2006">
                <mc:Choice xmlns:v="urn:schemas-microsoft-com:vml" Requires="v">
                  <p:oleObj spid="_x0000_s624666" name="Équation" r:id="rId15" imgW="2082600" imgH="533160" progId="Equation.3">
                    <p:embed/>
                  </p:oleObj>
                </mc:Choice>
                <mc:Fallback>
                  <p:oleObj name="Équation" r:id="rId15" imgW="2082600" imgH="533160" progId="Equation.3">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48064" y="1389013"/>
                          <a:ext cx="3800475" cy="1031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p:cNvGraphicFramePr>
              <a:graphicFrameLocks noChangeAspect="1"/>
            </p:cNvGraphicFramePr>
            <p:nvPr/>
          </p:nvGraphicFramePr>
          <p:xfrm>
            <a:off x="5000625" y="2427288"/>
            <a:ext cx="3878263" cy="1138237"/>
          </p:xfrm>
          <a:graphic>
            <a:graphicData uri="http://schemas.openxmlformats.org/presentationml/2006/ole">
              <mc:AlternateContent xmlns:mc="http://schemas.openxmlformats.org/markup-compatibility/2006">
                <mc:Choice xmlns:v="urn:schemas-microsoft-com:vml" Requires="v">
                  <p:oleObj spid="_x0000_s624667" name="Équation" r:id="rId17" imgW="1701720" imgH="558720" progId="Equation.3">
                    <p:embed/>
                  </p:oleObj>
                </mc:Choice>
                <mc:Fallback>
                  <p:oleObj name="Équation" r:id="rId17" imgW="1701720" imgH="558720" progId="Equation.3">
                    <p:embed/>
                    <p:pic>
                      <p:nvPicPr>
                        <p:cNvPr id="0"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0625" y="2427288"/>
                          <a:ext cx="3878263" cy="1138237"/>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ZoneTexte 12"/>
            <p:cNvSpPr txBox="1"/>
            <p:nvPr/>
          </p:nvSpPr>
          <p:spPr>
            <a:xfrm>
              <a:off x="4500554" y="620688"/>
              <a:ext cx="262892" cy="276999"/>
            </a:xfrm>
            <a:prstGeom prst="rect">
              <a:avLst/>
            </a:prstGeom>
            <a:solidFill>
              <a:schemeClr val="bg1"/>
            </a:solidFill>
          </p:spPr>
          <p:txBody>
            <a:bodyPr wrap="none" lIns="0" tIns="0" rIns="0" bIns="0" rtlCol="0">
              <a:spAutoFit/>
            </a:bodyPr>
            <a:lstStyle/>
            <a:p>
              <a:r>
                <a:rPr lang="fr-FR" dirty="0" smtClean="0">
                  <a:sym typeface="Symbol"/>
                </a:rPr>
                <a:t>h</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23528" y="44624"/>
            <a:ext cx="8221985" cy="3568973"/>
            <a:chOff x="323528" y="44624"/>
            <a:chExt cx="8221985" cy="3568973"/>
          </a:xfrm>
        </p:grpSpPr>
        <p:pic>
          <p:nvPicPr>
            <p:cNvPr id="625666" name="Picture 2"/>
            <p:cNvPicPr>
              <a:picLocks noChangeAspect="1" noChangeArrowheads="1"/>
            </p:cNvPicPr>
            <p:nvPr/>
          </p:nvPicPr>
          <p:blipFill>
            <a:blip r:embed="rId3" cstate="print"/>
            <a:srcRect/>
            <a:stretch>
              <a:fillRect/>
            </a:stretch>
          </p:blipFill>
          <p:spPr bwMode="auto">
            <a:xfrm>
              <a:off x="323528" y="188640"/>
              <a:ext cx="5086350" cy="3267075"/>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5796136" y="44624"/>
            <a:ext cx="2466975" cy="648072"/>
          </p:xfrm>
          <a:graphic>
            <a:graphicData uri="http://schemas.openxmlformats.org/presentationml/2006/ole">
              <mc:AlternateContent xmlns:mc="http://schemas.openxmlformats.org/markup-compatibility/2006">
                <mc:Choice xmlns:v="urn:schemas-microsoft-com:vml" Requires="v">
                  <p:oleObj spid="_x0000_s625685" name="Équation" r:id="rId4" imgW="863280" imgH="317160" progId="Equation.3">
                    <p:embed/>
                  </p:oleObj>
                </mc:Choice>
                <mc:Fallback>
                  <p:oleObj name="Équation" r:id="rId4" imgW="863280" imgH="3171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4624"/>
                          <a:ext cx="2466975" cy="648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5"/>
            <p:cNvGraphicFramePr>
              <a:graphicFrameLocks noChangeAspect="1"/>
            </p:cNvGraphicFramePr>
            <p:nvPr/>
          </p:nvGraphicFramePr>
          <p:xfrm>
            <a:off x="5796136" y="620688"/>
            <a:ext cx="2465387" cy="792088"/>
          </p:xfrm>
          <a:graphic>
            <a:graphicData uri="http://schemas.openxmlformats.org/presentationml/2006/ole">
              <mc:AlternateContent xmlns:mc="http://schemas.openxmlformats.org/markup-compatibility/2006">
                <mc:Choice xmlns:v="urn:schemas-microsoft-com:vml" Requires="v">
                  <p:oleObj spid="_x0000_s625686" name="Équation" r:id="rId6" imgW="863280" imgH="419040" progId="Equation.3">
                    <p:embed/>
                  </p:oleObj>
                </mc:Choice>
                <mc:Fallback>
                  <p:oleObj name="Équation" r:id="rId6" imgW="863280" imgH="4190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620688"/>
                          <a:ext cx="2465387" cy="792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6"/>
            <p:cNvGraphicFramePr>
              <a:graphicFrameLocks noChangeAspect="1"/>
            </p:cNvGraphicFramePr>
            <p:nvPr/>
          </p:nvGraphicFramePr>
          <p:xfrm>
            <a:off x="5641975" y="1352550"/>
            <a:ext cx="2903538" cy="1271588"/>
          </p:xfrm>
          <a:graphic>
            <a:graphicData uri="http://schemas.openxmlformats.org/presentationml/2006/ole">
              <mc:AlternateContent xmlns:mc="http://schemas.openxmlformats.org/markup-compatibility/2006">
                <mc:Choice xmlns:v="urn:schemas-microsoft-com:vml" Requires="v">
                  <p:oleObj spid="_x0000_s625687" name="Équation" r:id="rId8" imgW="1346040" imgH="660240" progId="Equation.3">
                    <p:embed/>
                  </p:oleObj>
                </mc:Choice>
                <mc:Fallback>
                  <p:oleObj name="Équation" r:id="rId8" imgW="1346040" imgH="6602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1975" y="1352550"/>
                          <a:ext cx="2903538" cy="1271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p:cNvGraphicFramePr>
              <a:graphicFrameLocks noChangeAspect="1"/>
            </p:cNvGraphicFramePr>
            <p:nvPr/>
          </p:nvGraphicFramePr>
          <p:xfrm>
            <a:off x="5688013" y="2708722"/>
            <a:ext cx="2816225" cy="904875"/>
          </p:xfrm>
          <a:graphic>
            <a:graphicData uri="http://schemas.openxmlformats.org/presentationml/2006/ole">
              <mc:AlternateContent xmlns:mc="http://schemas.openxmlformats.org/markup-compatibility/2006">
                <mc:Choice xmlns:v="urn:schemas-microsoft-com:vml" Requires="v">
                  <p:oleObj spid="_x0000_s625688" name="Équation" r:id="rId10" imgW="977760" imgH="431640" progId="Equation.3">
                    <p:embed/>
                  </p:oleObj>
                </mc:Choice>
                <mc:Fallback>
                  <p:oleObj name="Équation" r:id="rId10" imgW="977760" imgH="43164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8013" y="2708722"/>
                          <a:ext cx="2816225" cy="90487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ZoneTexte 11"/>
            <p:cNvSpPr txBox="1"/>
            <p:nvPr/>
          </p:nvSpPr>
          <p:spPr>
            <a:xfrm>
              <a:off x="5076618" y="793732"/>
              <a:ext cx="262892" cy="276999"/>
            </a:xfrm>
            <a:prstGeom prst="rect">
              <a:avLst/>
            </a:prstGeom>
            <a:solidFill>
              <a:schemeClr val="bg1"/>
            </a:solidFill>
          </p:spPr>
          <p:txBody>
            <a:bodyPr wrap="none" lIns="0" tIns="0" rIns="0" bIns="0" rtlCol="0">
              <a:spAutoFit/>
            </a:bodyPr>
            <a:lstStyle/>
            <a:p>
              <a:r>
                <a:rPr lang="fr-FR" dirty="0" smtClean="0">
                  <a:sym typeface="Symbol"/>
                </a:rPr>
                <a:t>h</a:t>
              </a:r>
              <a:endParaRPr lang="fr-FR" dirty="0"/>
            </a:p>
          </p:txBody>
        </p:sp>
      </p:grpSp>
      <p:grpSp>
        <p:nvGrpSpPr>
          <p:cNvPr id="15" name="Groupe 14"/>
          <p:cNvGrpSpPr/>
          <p:nvPr/>
        </p:nvGrpSpPr>
        <p:grpSpPr>
          <a:xfrm>
            <a:off x="395536" y="3632026"/>
            <a:ext cx="8712968" cy="3222129"/>
            <a:chOff x="395536" y="3632026"/>
            <a:chExt cx="8712968" cy="3222129"/>
          </a:xfrm>
        </p:grpSpPr>
        <p:pic>
          <p:nvPicPr>
            <p:cNvPr id="625667" name="Picture 3"/>
            <p:cNvPicPr>
              <a:picLocks noChangeAspect="1" noChangeArrowheads="1"/>
            </p:cNvPicPr>
            <p:nvPr/>
          </p:nvPicPr>
          <p:blipFill>
            <a:blip r:embed="rId12" cstate="print"/>
            <a:srcRect/>
            <a:stretch>
              <a:fillRect/>
            </a:stretch>
          </p:blipFill>
          <p:spPr bwMode="auto">
            <a:xfrm>
              <a:off x="395536" y="3632026"/>
              <a:ext cx="5238750" cy="3181350"/>
            </a:xfrm>
            <a:prstGeom prst="rect">
              <a:avLst/>
            </a:prstGeom>
            <a:noFill/>
            <a:ln w="9525">
              <a:noFill/>
              <a:miter lim="800000"/>
              <a:headEnd/>
              <a:tailEnd/>
            </a:ln>
          </p:spPr>
        </p:pic>
        <p:graphicFrame>
          <p:nvGraphicFramePr>
            <p:cNvPr id="5" name="Object 8"/>
            <p:cNvGraphicFramePr>
              <a:graphicFrameLocks noChangeAspect="1"/>
            </p:cNvGraphicFramePr>
            <p:nvPr/>
          </p:nvGraphicFramePr>
          <p:xfrm>
            <a:off x="6011863" y="3676724"/>
            <a:ext cx="2466975" cy="688380"/>
          </p:xfrm>
          <a:graphic>
            <a:graphicData uri="http://schemas.openxmlformats.org/presentationml/2006/ole">
              <mc:AlternateContent xmlns:mc="http://schemas.openxmlformats.org/markup-compatibility/2006">
                <mc:Choice xmlns:v="urn:schemas-microsoft-com:vml" Requires="v">
                  <p:oleObj spid="_x0000_s625689" name="Équation" r:id="rId13" imgW="863280" imgH="317160" progId="Equation.3">
                    <p:embed/>
                  </p:oleObj>
                </mc:Choice>
                <mc:Fallback>
                  <p:oleObj name="Équation" r:id="rId13" imgW="863280" imgH="31716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1863" y="3676724"/>
                          <a:ext cx="2466975" cy="6883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0"/>
            <p:cNvGraphicFramePr>
              <a:graphicFrameLocks noChangeAspect="1"/>
            </p:cNvGraphicFramePr>
            <p:nvPr/>
          </p:nvGraphicFramePr>
          <p:xfrm>
            <a:off x="5630291" y="5013176"/>
            <a:ext cx="3478213" cy="830263"/>
          </p:xfrm>
          <a:graphic>
            <a:graphicData uri="http://schemas.openxmlformats.org/presentationml/2006/ole">
              <mc:AlternateContent xmlns:mc="http://schemas.openxmlformats.org/markup-compatibility/2006">
                <mc:Choice xmlns:v="urn:schemas-microsoft-com:vml" Requires="v">
                  <p:oleObj spid="_x0000_s625690" name="Équation" r:id="rId15" imgW="1612800" imgH="457200" progId="Equation.3">
                    <p:embed/>
                  </p:oleObj>
                </mc:Choice>
                <mc:Fallback>
                  <p:oleObj name="Équation" r:id="rId15" imgW="1612800" imgH="4572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291" y="5013176"/>
                          <a:ext cx="3478213" cy="830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5757863" y="5949280"/>
            <a:ext cx="3108325" cy="904875"/>
          </p:xfrm>
          <a:graphic>
            <a:graphicData uri="http://schemas.openxmlformats.org/presentationml/2006/ole">
              <mc:AlternateContent xmlns:mc="http://schemas.openxmlformats.org/markup-compatibility/2006">
                <mc:Choice xmlns:v="urn:schemas-microsoft-com:vml" Requires="v">
                  <p:oleObj spid="_x0000_s625691" name="Équation" r:id="rId17" imgW="1079280" imgH="431640" progId="Equation.3">
                    <p:embed/>
                  </p:oleObj>
                </mc:Choice>
                <mc:Fallback>
                  <p:oleObj name="Équation" r:id="rId17" imgW="1079280" imgH="43164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57863" y="5949280"/>
                          <a:ext cx="3108325" cy="90487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5995045" y="4293096"/>
            <a:ext cx="2465387" cy="648271"/>
          </p:xfrm>
          <a:graphic>
            <a:graphicData uri="http://schemas.openxmlformats.org/presentationml/2006/ole">
              <mc:AlternateContent xmlns:mc="http://schemas.openxmlformats.org/markup-compatibility/2006">
                <mc:Choice xmlns:v="urn:schemas-microsoft-com:vml" Requires="v">
                  <p:oleObj spid="_x0000_s625692" name="Équation" r:id="rId19" imgW="863280" imgH="317160" progId="Equation.3">
                    <p:embed/>
                  </p:oleObj>
                </mc:Choice>
                <mc:Fallback>
                  <p:oleObj name="Équation" r:id="rId19" imgW="863280" imgH="317160" progId="Equation.3">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95045" y="4293096"/>
                          <a:ext cx="2465387" cy="648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ZoneTexte 12"/>
            <p:cNvSpPr txBox="1"/>
            <p:nvPr/>
          </p:nvSpPr>
          <p:spPr>
            <a:xfrm>
              <a:off x="5245212" y="4160113"/>
              <a:ext cx="262892" cy="276999"/>
            </a:xfrm>
            <a:prstGeom prst="rect">
              <a:avLst/>
            </a:prstGeom>
            <a:solidFill>
              <a:schemeClr val="bg1"/>
            </a:solidFill>
          </p:spPr>
          <p:txBody>
            <a:bodyPr wrap="none" lIns="0" tIns="0" rIns="0" bIns="0" rtlCol="0">
              <a:spAutoFit/>
            </a:bodyPr>
            <a:lstStyle/>
            <a:p>
              <a:r>
                <a:rPr lang="fr-FR" dirty="0" smtClean="0">
                  <a:sym typeface="Symbol"/>
                </a:rPr>
                <a:t>h</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496944" cy="2723823"/>
          </a:xfrm>
          <a:prstGeom prst="rect">
            <a:avLst/>
          </a:prstGeom>
        </p:spPr>
        <p:txBody>
          <a:bodyPr wrap="square">
            <a:spAutoFit/>
          </a:bodyPr>
          <a:lstStyle/>
          <a:p>
            <a:r>
              <a:rPr lang="fr-FR" b="1" dirty="0" smtClean="0"/>
              <a:t>Risques éventuels du tracé d’un réseau:</a:t>
            </a:r>
          </a:p>
          <a:p>
            <a:endParaRPr lang="fr-FR" b="1" dirty="0" smtClean="0"/>
          </a:p>
          <a:p>
            <a:pPr>
              <a:lnSpc>
                <a:spcPct val="150000"/>
              </a:lnSpc>
            </a:pPr>
            <a:r>
              <a:rPr lang="fr-FR" dirty="0" smtClean="0"/>
              <a:t>Considérons une conduite reliant deux réservoirs. La ligne piézométrique correspondant aux pression relatives est représentée approximativement par la droite AA’ (On a négligé</a:t>
            </a:r>
          </a:p>
          <a:p>
            <a:pPr>
              <a:lnSpc>
                <a:spcPct val="150000"/>
              </a:lnSpc>
            </a:pPr>
            <a:r>
              <a:rPr lang="fr-FR" dirty="0" smtClean="0"/>
              <a:t>la vitesse cinétique, donc ligne piézométrique=ligne de charge). </a:t>
            </a:r>
          </a:p>
          <a:p>
            <a:pPr>
              <a:lnSpc>
                <a:spcPct val="150000"/>
              </a:lnSpc>
            </a:pPr>
            <a:r>
              <a:rPr lang="fr-FR" dirty="0" smtClean="0"/>
              <a:t>La ligne piézométrique</a:t>
            </a:r>
          </a:p>
          <a:p>
            <a:pPr>
              <a:lnSpc>
                <a:spcPct val="150000"/>
              </a:lnSpc>
            </a:pPr>
            <a:r>
              <a:rPr lang="fr-FR" dirty="0" smtClean="0"/>
              <a:t>BB’ correspond aux pressions absolues (Pa/v = 10.33m).</a:t>
            </a:r>
            <a:endParaRPr lang="fr-FR" dirty="0"/>
          </a:p>
        </p:txBody>
      </p:sp>
      <p:pic>
        <p:nvPicPr>
          <p:cNvPr id="874498" name="Picture 2"/>
          <p:cNvPicPr>
            <a:picLocks noChangeAspect="1" noChangeArrowheads="1"/>
          </p:cNvPicPr>
          <p:nvPr/>
        </p:nvPicPr>
        <p:blipFill>
          <a:blip r:embed="rId2" cstate="print"/>
          <a:srcRect/>
          <a:stretch>
            <a:fillRect/>
          </a:stretch>
        </p:blipFill>
        <p:spPr bwMode="auto">
          <a:xfrm>
            <a:off x="4139953" y="3573016"/>
            <a:ext cx="4752528" cy="2880320"/>
          </a:xfrm>
          <a:prstGeom prst="rect">
            <a:avLst/>
          </a:prstGeom>
          <a:noFill/>
          <a:ln w="9525">
            <a:noFill/>
            <a:miter lim="800000"/>
            <a:headEnd/>
            <a:tailEnd/>
          </a:ln>
        </p:spPr>
      </p:pic>
      <p:sp>
        <p:nvSpPr>
          <p:cNvPr id="4" name="Rectangle 3"/>
          <p:cNvSpPr/>
          <p:nvPr/>
        </p:nvSpPr>
        <p:spPr>
          <a:xfrm>
            <a:off x="539552" y="3546882"/>
            <a:ext cx="3384376" cy="2585323"/>
          </a:xfrm>
          <a:prstGeom prst="rect">
            <a:avLst/>
          </a:prstGeom>
        </p:spPr>
        <p:txBody>
          <a:bodyPr wrap="square">
            <a:spAutoFit/>
          </a:bodyPr>
          <a:lstStyle/>
          <a:p>
            <a:pPr algn="just">
              <a:lnSpc>
                <a:spcPct val="150000"/>
              </a:lnSpc>
            </a:pPr>
            <a:r>
              <a:rPr lang="fr-FR" dirty="0" smtClean="0"/>
              <a:t>Si la conduite toute entière est située au dessous de AA’, la pression dépasse la pression</a:t>
            </a:r>
          </a:p>
          <a:p>
            <a:pPr algn="just">
              <a:lnSpc>
                <a:spcPct val="150000"/>
              </a:lnSpc>
            </a:pPr>
            <a:r>
              <a:rPr lang="fr-FR" dirty="0" smtClean="0"/>
              <a:t>atmosphérique. Cette hypothèse correspond à une </a:t>
            </a:r>
            <a:r>
              <a:rPr lang="fr-FR" dirty="0" smtClean="0">
                <a:solidFill>
                  <a:srgbClr val="FF0000"/>
                </a:solidFill>
              </a:rPr>
              <a:t>situation normale.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2"/>
          <p:cNvPicPr>
            <a:picLocks noChangeAspect="1" noChangeArrowheads="1"/>
          </p:cNvPicPr>
          <p:nvPr/>
        </p:nvPicPr>
        <p:blipFill>
          <a:blip r:embed="rId2" cstate="print"/>
          <a:srcRect/>
          <a:stretch>
            <a:fillRect/>
          </a:stretch>
        </p:blipFill>
        <p:spPr bwMode="auto">
          <a:xfrm>
            <a:off x="4343400" y="116632"/>
            <a:ext cx="4477072" cy="2376263"/>
          </a:xfrm>
          <a:prstGeom prst="rect">
            <a:avLst/>
          </a:prstGeom>
          <a:noFill/>
          <a:ln w="9525">
            <a:noFill/>
            <a:miter lim="800000"/>
            <a:headEnd/>
            <a:tailEnd/>
          </a:ln>
        </p:spPr>
      </p:pic>
      <p:sp>
        <p:nvSpPr>
          <p:cNvPr id="3" name="Rectangle 2"/>
          <p:cNvSpPr/>
          <p:nvPr/>
        </p:nvSpPr>
        <p:spPr>
          <a:xfrm>
            <a:off x="251520" y="44624"/>
            <a:ext cx="3888432" cy="2169825"/>
          </a:xfrm>
          <a:prstGeom prst="rect">
            <a:avLst/>
          </a:prstGeom>
        </p:spPr>
        <p:txBody>
          <a:bodyPr wrap="square">
            <a:spAutoFit/>
          </a:bodyPr>
          <a:lstStyle/>
          <a:p>
            <a:pPr algn="just">
              <a:lnSpc>
                <a:spcPct val="150000"/>
              </a:lnSpc>
            </a:pPr>
            <a:r>
              <a:rPr lang="fr-FR" dirty="0" smtClean="0"/>
              <a:t>Si la conduite passe au-dessus de la ligne piézométrique AA’, la partie du tronçon au dessus de AA’ est en </a:t>
            </a:r>
            <a:r>
              <a:rPr lang="fr-FR" b="1" dirty="0" smtClean="0">
                <a:solidFill>
                  <a:srgbClr val="FF0000"/>
                </a:solidFill>
              </a:rPr>
              <a:t>dépression</a:t>
            </a:r>
            <a:r>
              <a:rPr lang="fr-FR" dirty="0" smtClean="0"/>
              <a:t>. En général, on doit éviter les zones en dépression</a:t>
            </a:r>
            <a:endParaRPr lang="fr-FR" dirty="0"/>
          </a:p>
        </p:txBody>
      </p:sp>
      <p:pic>
        <p:nvPicPr>
          <p:cNvPr id="4" name="Picture 2"/>
          <p:cNvPicPr>
            <a:picLocks noChangeAspect="1" noChangeArrowheads="1"/>
          </p:cNvPicPr>
          <p:nvPr/>
        </p:nvPicPr>
        <p:blipFill>
          <a:blip r:embed="rId3" cstate="print"/>
          <a:srcRect/>
          <a:stretch>
            <a:fillRect/>
          </a:stretch>
        </p:blipFill>
        <p:spPr bwMode="auto">
          <a:xfrm>
            <a:off x="4572000" y="2348880"/>
            <a:ext cx="4392488" cy="2160240"/>
          </a:xfrm>
          <a:prstGeom prst="rect">
            <a:avLst/>
          </a:prstGeom>
          <a:noFill/>
          <a:ln w="9525">
            <a:noFill/>
            <a:miter lim="800000"/>
            <a:headEnd/>
            <a:tailEnd/>
          </a:ln>
        </p:spPr>
      </p:pic>
      <p:sp>
        <p:nvSpPr>
          <p:cNvPr id="5" name="Rectangle 4"/>
          <p:cNvSpPr/>
          <p:nvPr/>
        </p:nvSpPr>
        <p:spPr>
          <a:xfrm>
            <a:off x="323528" y="2420888"/>
            <a:ext cx="3672408" cy="2126864"/>
          </a:xfrm>
          <a:prstGeom prst="rect">
            <a:avLst/>
          </a:prstGeom>
        </p:spPr>
        <p:txBody>
          <a:bodyPr wrap="square">
            <a:spAutoFit/>
          </a:bodyPr>
          <a:lstStyle/>
          <a:p>
            <a:pPr algn="just">
              <a:lnSpc>
                <a:spcPct val="150000"/>
              </a:lnSpc>
            </a:pPr>
            <a:r>
              <a:rPr lang="fr-FR" dirty="0" smtClean="0"/>
              <a:t>Si la conduite s’élève au-dessus de la ligne horizontale qui passe par A, il n’y aura écoulement que </a:t>
            </a:r>
            <a:r>
              <a:rPr lang="fr-FR" b="1" dirty="0" smtClean="0">
                <a:solidFill>
                  <a:srgbClr val="FF0000"/>
                </a:solidFill>
              </a:rPr>
              <a:t>si toute la conduite a été remplie d’eau au préalable (effets de </a:t>
            </a:r>
            <a:r>
              <a:rPr lang="fr-FR" b="1" dirty="0" err="1" smtClean="0">
                <a:solidFill>
                  <a:srgbClr val="FF0000"/>
                </a:solidFill>
              </a:rPr>
              <a:t>siphonnage</a:t>
            </a:r>
            <a:r>
              <a:rPr lang="fr-FR" b="1" dirty="0" smtClean="0">
                <a:solidFill>
                  <a:srgbClr val="FF0000"/>
                </a:solidFill>
              </a:rPr>
              <a:t>).</a:t>
            </a:r>
            <a:endParaRPr lang="fr-FR" b="1" dirty="0">
              <a:solidFill>
                <a:srgbClr val="FF0000"/>
              </a:solidFill>
            </a:endParaRPr>
          </a:p>
        </p:txBody>
      </p:sp>
      <p:pic>
        <p:nvPicPr>
          <p:cNvPr id="6" name="Picture 2"/>
          <p:cNvPicPr>
            <a:picLocks noChangeAspect="1" noChangeArrowheads="1"/>
          </p:cNvPicPr>
          <p:nvPr/>
        </p:nvPicPr>
        <p:blipFill>
          <a:blip r:embed="rId4" cstate="print"/>
          <a:srcRect/>
          <a:stretch>
            <a:fillRect/>
          </a:stretch>
        </p:blipFill>
        <p:spPr bwMode="auto">
          <a:xfrm>
            <a:off x="4572000" y="4337720"/>
            <a:ext cx="4320480" cy="2331640"/>
          </a:xfrm>
          <a:prstGeom prst="rect">
            <a:avLst/>
          </a:prstGeom>
          <a:noFill/>
          <a:ln w="9525">
            <a:noFill/>
            <a:miter lim="800000"/>
            <a:headEnd/>
            <a:tailEnd/>
          </a:ln>
        </p:spPr>
      </p:pic>
      <p:sp>
        <p:nvSpPr>
          <p:cNvPr id="7" name="Rectangle 6"/>
          <p:cNvSpPr/>
          <p:nvPr/>
        </p:nvSpPr>
        <p:spPr>
          <a:xfrm>
            <a:off x="395536" y="5157192"/>
            <a:ext cx="3888432" cy="923330"/>
          </a:xfrm>
          <a:prstGeom prst="rect">
            <a:avLst/>
          </a:prstGeom>
        </p:spPr>
        <p:txBody>
          <a:bodyPr wrap="square">
            <a:spAutoFit/>
          </a:bodyPr>
          <a:lstStyle/>
          <a:p>
            <a:pPr algn="just">
              <a:lnSpc>
                <a:spcPct val="150000"/>
              </a:lnSpc>
            </a:pPr>
            <a:r>
              <a:rPr lang="fr-FR" dirty="0" smtClean="0"/>
              <a:t>Si la conduite dépasse la cote B, il est </a:t>
            </a:r>
            <a:r>
              <a:rPr lang="fr-FR" b="1" dirty="0" smtClean="0">
                <a:solidFill>
                  <a:srgbClr val="FF0000"/>
                </a:solidFill>
              </a:rPr>
              <a:t>impossible d’amorcer l’écoulement</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5522"/>
                                        </p:tgtEl>
                                        <p:attrNameLst>
                                          <p:attrName>style.visibility</p:attrName>
                                        </p:attrNameLst>
                                      </p:cBhvr>
                                      <p:to>
                                        <p:strVal val="visible"/>
                                      </p:to>
                                    </p:set>
                                    <p:animEffect transition="in" filter="checkerboard(across)">
                                      <p:cBhvr>
                                        <p:cTn id="7" dur="1000"/>
                                        <p:tgtEl>
                                          <p:spTgt spid="8755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1000"/>
                                        <p:tgtEl>
                                          <p:spTgt spid="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6696744" cy="400110"/>
          </a:xfrm>
          <a:prstGeom prst="rect">
            <a:avLst/>
          </a:prstGeom>
        </p:spPr>
        <p:txBody>
          <a:bodyPr wrap="square">
            <a:spAutoFit/>
          </a:bodyPr>
          <a:lstStyle/>
          <a:p>
            <a:r>
              <a:rPr lang="fr-FR" sz="2000" dirty="0" smtClean="0"/>
              <a:t>Les </a:t>
            </a:r>
            <a:r>
              <a:rPr lang="fr-FR" sz="2000" b="1" i="1" dirty="0" smtClean="0">
                <a:solidFill>
                  <a:srgbClr val="FF0000"/>
                </a:solidFill>
              </a:rPr>
              <a:t>forces de surfaces sont normales </a:t>
            </a:r>
            <a:r>
              <a:rPr lang="fr-FR" sz="2000" dirty="0" smtClean="0"/>
              <a:t>dans les cas suivants :</a:t>
            </a:r>
            <a:endParaRPr lang="fr-FR" sz="2000" dirty="0"/>
          </a:p>
        </p:txBody>
      </p:sp>
      <p:grpSp>
        <p:nvGrpSpPr>
          <p:cNvPr id="13" name="Groupe 12"/>
          <p:cNvGrpSpPr/>
          <p:nvPr/>
        </p:nvGrpSpPr>
        <p:grpSpPr>
          <a:xfrm>
            <a:off x="827584" y="1124744"/>
            <a:ext cx="7347892" cy="2160240"/>
            <a:chOff x="827584" y="2560687"/>
            <a:chExt cx="7347892" cy="1876425"/>
          </a:xfrm>
        </p:grpSpPr>
        <p:pic>
          <p:nvPicPr>
            <p:cNvPr id="5" name="Picture 3"/>
            <p:cNvPicPr>
              <a:picLocks noChangeAspect="1" noChangeArrowheads="1"/>
            </p:cNvPicPr>
            <p:nvPr/>
          </p:nvPicPr>
          <p:blipFill>
            <a:blip r:embed="rId2" cstate="print"/>
            <a:srcRect/>
            <a:stretch>
              <a:fillRect/>
            </a:stretch>
          </p:blipFill>
          <p:spPr bwMode="auto">
            <a:xfrm>
              <a:off x="827584" y="2560687"/>
              <a:ext cx="2019300" cy="187642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329955" y="2636887"/>
              <a:ext cx="2181225" cy="180022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5899001" y="2688704"/>
              <a:ext cx="2276475" cy="1676400"/>
            </a:xfrm>
            <a:prstGeom prst="rect">
              <a:avLst/>
            </a:prstGeom>
            <a:noFill/>
            <a:ln w="9525">
              <a:noFill/>
              <a:miter lim="800000"/>
              <a:headEnd/>
              <a:tailEnd/>
            </a:ln>
          </p:spPr>
        </p:pic>
      </p:grpSp>
      <p:grpSp>
        <p:nvGrpSpPr>
          <p:cNvPr id="11" name="Groupe 10"/>
          <p:cNvGrpSpPr/>
          <p:nvPr/>
        </p:nvGrpSpPr>
        <p:grpSpPr>
          <a:xfrm>
            <a:off x="395536" y="3501008"/>
            <a:ext cx="8695470" cy="3284984"/>
            <a:chOff x="395536" y="3501008"/>
            <a:chExt cx="8695470" cy="3284984"/>
          </a:xfrm>
        </p:grpSpPr>
        <p:grpSp>
          <p:nvGrpSpPr>
            <p:cNvPr id="17" name="Groupe 16"/>
            <p:cNvGrpSpPr/>
            <p:nvPr/>
          </p:nvGrpSpPr>
          <p:grpSpPr>
            <a:xfrm>
              <a:off x="395536" y="3501008"/>
              <a:ext cx="7992888" cy="3284984"/>
              <a:chOff x="1187624" y="4149080"/>
              <a:chExt cx="7056784" cy="2304256"/>
            </a:xfrm>
          </p:grpSpPr>
          <p:pic>
            <p:nvPicPr>
              <p:cNvPr id="332801" name="Picture 1"/>
              <p:cNvPicPr>
                <a:picLocks noChangeAspect="1" noChangeArrowheads="1"/>
              </p:cNvPicPr>
              <p:nvPr/>
            </p:nvPicPr>
            <p:blipFill>
              <a:blip r:embed="rId5" cstate="print"/>
              <a:srcRect/>
              <a:stretch>
                <a:fillRect/>
              </a:stretch>
            </p:blipFill>
            <p:spPr bwMode="auto">
              <a:xfrm>
                <a:off x="1187624" y="4149080"/>
                <a:ext cx="7056784" cy="2304256"/>
              </a:xfrm>
              <a:prstGeom prst="rect">
                <a:avLst/>
              </a:prstGeom>
              <a:noFill/>
              <a:ln w="9525">
                <a:noFill/>
                <a:miter lim="800000"/>
                <a:headEnd/>
                <a:tailEnd/>
              </a:ln>
            </p:spPr>
          </p:pic>
          <p:sp>
            <p:nvSpPr>
              <p:cNvPr id="16" name="ZoneTexte 15"/>
              <p:cNvSpPr txBox="1"/>
              <p:nvPr/>
            </p:nvSpPr>
            <p:spPr>
              <a:xfrm>
                <a:off x="1331640" y="4221088"/>
                <a:ext cx="944297" cy="369332"/>
              </a:xfrm>
              <a:prstGeom prst="rect">
                <a:avLst/>
              </a:prstGeom>
              <a:noFill/>
            </p:spPr>
            <p:txBody>
              <a:bodyPr wrap="none" rtlCol="0">
                <a:spAutoFit/>
              </a:bodyPr>
              <a:lstStyle/>
              <a:p>
                <a:r>
                  <a:rPr lang="fr-FR" b="1" i="1" dirty="0" smtClean="0"/>
                  <a:t>Résumé</a:t>
                </a:r>
                <a:endParaRPr lang="fr-FR" b="1" i="1" dirty="0"/>
              </a:p>
            </p:txBody>
          </p:sp>
        </p:grpSp>
        <p:sp>
          <p:nvSpPr>
            <p:cNvPr id="10" name="ZoneTexte 9"/>
            <p:cNvSpPr txBox="1"/>
            <p:nvPr/>
          </p:nvSpPr>
          <p:spPr>
            <a:xfrm>
              <a:off x="5364088" y="6095037"/>
              <a:ext cx="3726918" cy="646331"/>
            </a:xfrm>
            <a:prstGeom prst="rect">
              <a:avLst/>
            </a:prstGeom>
            <a:noFill/>
          </p:spPr>
          <p:txBody>
            <a:bodyPr wrap="none" rtlCol="0">
              <a:spAutoFit/>
            </a:bodyPr>
            <a:lstStyle/>
            <a:p>
              <a:r>
                <a:rPr lang="fr-FR" b="1" dirty="0" smtClean="0">
                  <a:solidFill>
                    <a:srgbClr val="0070C0"/>
                  </a:solidFill>
                  <a:sym typeface="Symbol"/>
                </a:rPr>
                <a:t></a:t>
              </a:r>
              <a:r>
                <a:rPr lang="fr-FR" dirty="0" smtClean="0">
                  <a:sym typeface="Symbol"/>
                </a:rPr>
                <a:t>: Contrainte normale à la surface</a:t>
              </a:r>
            </a:p>
            <a:p>
              <a:r>
                <a:rPr lang="fr-FR" b="1" dirty="0" smtClean="0">
                  <a:solidFill>
                    <a:srgbClr val="FF0000"/>
                  </a:solidFill>
                  <a:sym typeface="Symbol"/>
                </a:rPr>
                <a:t></a:t>
              </a:r>
              <a:r>
                <a:rPr lang="fr-FR" dirty="0" smtClean="0">
                  <a:sym typeface="Symbol"/>
                </a:rPr>
                <a:t> : Contrainte tangentielle à la surface</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9552" y="620688"/>
            <a:ext cx="7776864" cy="1338828"/>
          </a:xfrm>
          <a:prstGeom prst="rect">
            <a:avLst/>
          </a:prstGeom>
        </p:spPr>
        <p:txBody>
          <a:bodyPr wrap="square">
            <a:spAutoFit/>
          </a:bodyPr>
          <a:lstStyle/>
          <a:p>
            <a:pPr>
              <a:lnSpc>
                <a:spcPct val="150000"/>
              </a:lnSpc>
            </a:pPr>
            <a:r>
              <a:rPr lang="fr-FR" dirty="0" smtClean="0"/>
              <a:t>Dans un réseau d'adduction ou de distribution, nous pouvons rencontrer des conduites placées en série et/ou des conduites placées en parallèle  dans des configurations simples , ramifiées  ou  maillées</a:t>
            </a:r>
          </a:p>
        </p:txBody>
      </p:sp>
      <p:sp>
        <p:nvSpPr>
          <p:cNvPr id="11" name="ZoneTexte 10"/>
          <p:cNvSpPr txBox="1"/>
          <p:nvPr/>
        </p:nvSpPr>
        <p:spPr>
          <a:xfrm>
            <a:off x="395536" y="97468"/>
            <a:ext cx="5971250" cy="461665"/>
          </a:xfrm>
          <a:prstGeom prst="rect">
            <a:avLst/>
          </a:prstGeom>
          <a:noFill/>
        </p:spPr>
        <p:txBody>
          <a:bodyPr wrap="none" rtlCol="0">
            <a:spAutoFit/>
          </a:bodyPr>
          <a:lstStyle/>
          <a:p>
            <a:r>
              <a:rPr lang="fr-FR" sz="2400" b="1" dirty="0" smtClean="0">
                <a:solidFill>
                  <a:srgbClr val="FF0000"/>
                </a:solidFill>
              </a:rPr>
              <a:t>VI- Caractéristiques   du réseau de   conduites</a:t>
            </a:r>
            <a:endParaRPr lang="fr-FR" sz="2400" b="1" dirty="0">
              <a:solidFill>
                <a:srgbClr val="FF0000"/>
              </a:solidFill>
            </a:endParaRPr>
          </a:p>
        </p:txBody>
      </p:sp>
      <p:sp>
        <p:nvSpPr>
          <p:cNvPr id="12" name="Rectangle 11"/>
          <p:cNvSpPr/>
          <p:nvPr/>
        </p:nvSpPr>
        <p:spPr>
          <a:xfrm>
            <a:off x="611560" y="2018164"/>
            <a:ext cx="7488832" cy="1338828"/>
          </a:xfrm>
          <a:prstGeom prst="rect">
            <a:avLst/>
          </a:prstGeom>
        </p:spPr>
        <p:txBody>
          <a:bodyPr wrap="square">
            <a:spAutoFit/>
          </a:bodyPr>
          <a:lstStyle/>
          <a:p>
            <a:pPr>
              <a:lnSpc>
                <a:spcPct val="150000"/>
              </a:lnSpc>
            </a:pPr>
            <a:r>
              <a:rPr lang="fr-FR" i="1" dirty="0" smtClean="0"/>
              <a:t>. </a:t>
            </a:r>
            <a:r>
              <a:rPr lang="fr-FR" b="1" i="1" dirty="0" smtClean="0">
                <a:solidFill>
                  <a:srgbClr val="0066FF"/>
                </a:solidFill>
              </a:rPr>
              <a:t>Conduites en série:</a:t>
            </a:r>
          </a:p>
          <a:p>
            <a:pPr>
              <a:lnSpc>
                <a:spcPct val="150000"/>
              </a:lnSpc>
            </a:pPr>
            <a:r>
              <a:rPr lang="fr-FR" dirty="0" smtClean="0"/>
              <a:t>Les conduites en série sont traversées par le même débit. La perte de charge totale étant la somme des pertes de charge linéaires et singulières </a:t>
            </a:r>
            <a:endParaRPr lang="fr-FR" dirty="0"/>
          </a:p>
        </p:txBody>
      </p:sp>
      <p:sp>
        <p:nvSpPr>
          <p:cNvPr id="13" name="Rectangle 12"/>
          <p:cNvSpPr/>
          <p:nvPr/>
        </p:nvSpPr>
        <p:spPr>
          <a:xfrm>
            <a:off x="539552" y="3212976"/>
            <a:ext cx="7848872" cy="1338828"/>
          </a:xfrm>
          <a:prstGeom prst="rect">
            <a:avLst/>
          </a:prstGeom>
        </p:spPr>
        <p:txBody>
          <a:bodyPr wrap="square">
            <a:spAutoFit/>
          </a:bodyPr>
          <a:lstStyle/>
          <a:p>
            <a:pPr>
              <a:lnSpc>
                <a:spcPct val="150000"/>
              </a:lnSpc>
            </a:pPr>
            <a:r>
              <a:rPr lang="fr-FR" i="1" dirty="0" smtClean="0"/>
              <a:t>.</a:t>
            </a:r>
            <a:r>
              <a:rPr lang="fr-FR" b="1" i="1" dirty="0" smtClean="0">
                <a:solidFill>
                  <a:srgbClr val="0066FF"/>
                </a:solidFill>
              </a:rPr>
              <a:t>Conduites en parallèle :</a:t>
            </a:r>
          </a:p>
          <a:p>
            <a:pPr>
              <a:lnSpc>
                <a:spcPct val="150000"/>
              </a:lnSpc>
            </a:pPr>
            <a:r>
              <a:rPr lang="fr-FR" dirty="0" smtClean="0"/>
              <a:t>Les conduites en parallèles ont la même perte de charge. Le débit total traversant toutes les conduites est la somme des débits </a:t>
            </a:r>
            <a:endParaRPr lang="fr-FR" dirty="0"/>
          </a:p>
        </p:txBody>
      </p:sp>
      <p:sp>
        <p:nvSpPr>
          <p:cNvPr id="7" name="Rectangle 6"/>
          <p:cNvSpPr/>
          <p:nvPr/>
        </p:nvSpPr>
        <p:spPr>
          <a:xfrm>
            <a:off x="611560" y="4509120"/>
            <a:ext cx="8208912" cy="2169825"/>
          </a:xfrm>
          <a:prstGeom prst="rect">
            <a:avLst/>
          </a:prstGeom>
        </p:spPr>
        <p:txBody>
          <a:bodyPr wrap="square">
            <a:spAutoFit/>
          </a:bodyPr>
          <a:lstStyle/>
          <a:p>
            <a:pPr>
              <a:lnSpc>
                <a:spcPct val="150000"/>
              </a:lnSpc>
            </a:pPr>
            <a:r>
              <a:rPr lang="fr-FR" b="1" dirty="0" smtClean="0">
                <a:solidFill>
                  <a:srgbClr val="0066FF"/>
                </a:solidFill>
              </a:rPr>
              <a:t>. Réseau ramifié:</a:t>
            </a:r>
          </a:p>
          <a:p>
            <a:pPr>
              <a:lnSpc>
                <a:spcPct val="150000"/>
              </a:lnSpc>
            </a:pPr>
            <a:r>
              <a:rPr lang="fr-FR" dirty="0" smtClean="0"/>
              <a:t>La caractéristique d'un réseau ramifié est que l'eau circule, dans toute la canalisation, dans un seul sens (des conduites principales vers les conduites secondaires, vers les conduites tertiaires,..). De ce fait, chaque point du réseau n'est alimenté en eau que d'un seul côté.</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352928" cy="2169825"/>
          </a:xfrm>
          <a:prstGeom prst="rect">
            <a:avLst/>
          </a:prstGeom>
        </p:spPr>
        <p:txBody>
          <a:bodyPr wrap="square">
            <a:spAutoFit/>
          </a:bodyPr>
          <a:lstStyle/>
          <a:p>
            <a:pPr>
              <a:lnSpc>
                <a:spcPct val="150000"/>
              </a:lnSpc>
            </a:pPr>
            <a:r>
              <a:rPr lang="fr-FR" dirty="0" smtClean="0"/>
              <a:t>. </a:t>
            </a:r>
            <a:r>
              <a:rPr lang="fr-FR" b="1" dirty="0" smtClean="0">
                <a:solidFill>
                  <a:srgbClr val="0066FF"/>
                </a:solidFill>
              </a:rPr>
              <a:t>Réseau maillé :</a:t>
            </a:r>
          </a:p>
          <a:p>
            <a:pPr>
              <a:lnSpc>
                <a:spcPct val="150000"/>
              </a:lnSpc>
            </a:pPr>
            <a:r>
              <a:rPr lang="fr-FR" dirty="0" smtClean="0"/>
              <a:t>Le réseau maillé dérive du réseau ramifié par connexion des extrémités des conduites</a:t>
            </a:r>
          </a:p>
          <a:p>
            <a:pPr>
              <a:lnSpc>
                <a:spcPct val="150000"/>
              </a:lnSpc>
            </a:pPr>
            <a:r>
              <a:rPr lang="fr-FR" dirty="0" smtClean="0"/>
              <a:t>(généralement jusqu'au niveau des conduites tertiaires), permettant une alimentation de retour. Ainsi, chaque point du réseau peut être alimenté en eau de deux ou plusieurs côtés.</a:t>
            </a:r>
          </a:p>
        </p:txBody>
      </p:sp>
      <p:pic>
        <p:nvPicPr>
          <p:cNvPr id="8" name="Picture 2"/>
          <p:cNvPicPr>
            <a:picLocks noChangeAspect="1" noChangeArrowheads="1"/>
          </p:cNvPicPr>
          <p:nvPr/>
        </p:nvPicPr>
        <p:blipFill>
          <a:blip r:embed="rId2" cstate="print"/>
          <a:srcRect/>
          <a:stretch>
            <a:fillRect/>
          </a:stretch>
        </p:blipFill>
        <p:spPr bwMode="auto">
          <a:xfrm>
            <a:off x="1115616" y="2708920"/>
            <a:ext cx="2581275" cy="2790453"/>
          </a:xfrm>
          <a:prstGeom prst="rect">
            <a:avLst/>
          </a:prstGeom>
          <a:noFill/>
          <a:ln w="9525">
            <a:noFill/>
            <a:miter lim="800000"/>
            <a:headEnd/>
            <a:tailEnd/>
          </a:ln>
        </p:spPr>
      </p:pic>
      <p:sp>
        <p:nvSpPr>
          <p:cNvPr id="10" name="Rectangle 9"/>
          <p:cNvSpPr/>
          <p:nvPr/>
        </p:nvSpPr>
        <p:spPr>
          <a:xfrm>
            <a:off x="1475656" y="5805264"/>
            <a:ext cx="1728192" cy="369332"/>
          </a:xfrm>
          <a:prstGeom prst="rect">
            <a:avLst/>
          </a:prstGeom>
        </p:spPr>
        <p:txBody>
          <a:bodyPr wrap="square">
            <a:spAutoFit/>
          </a:bodyPr>
          <a:lstStyle/>
          <a:p>
            <a:r>
              <a:rPr lang="fr-FR" i="1" dirty="0" smtClean="0"/>
              <a:t>Réseau ramifié</a:t>
            </a:r>
            <a:endParaRPr lang="fr-FR" dirty="0"/>
          </a:p>
        </p:txBody>
      </p:sp>
      <p:pic>
        <p:nvPicPr>
          <p:cNvPr id="11" name="Picture 4"/>
          <p:cNvPicPr>
            <a:picLocks noChangeAspect="1" noChangeArrowheads="1"/>
          </p:cNvPicPr>
          <p:nvPr/>
        </p:nvPicPr>
        <p:blipFill>
          <a:blip r:embed="rId3" cstate="print"/>
          <a:srcRect/>
          <a:stretch>
            <a:fillRect/>
          </a:stretch>
        </p:blipFill>
        <p:spPr bwMode="auto">
          <a:xfrm>
            <a:off x="4860032" y="2492896"/>
            <a:ext cx="3314700" cy="3115444"/>
          </a:xfrm>
          <a:prstGeom prst="rect">
            <a:avLst/>
          </a:prstGeom>
          <a:noFill/>
          <a:ln w="9525">
            <a:noFill/>
            <a:miter lim="800000"/>
            <a:headEnd/>
            <a:tailEnd/>
          </a:ln>
        </p:spPr>
      </p:pic>
      <p:sp>
        <p:nvSpPr>
          <p:cNvPr id="12" name="Rectangle 11"/>
          <p:cNvSpPr/>
          <p:nvPr/>
        </p:nvSpPr>
        <p:spPr>
          <a:xfrm>
            <a:off x="5940152" y="5733256"/>
            <a:ext cx="1512168" cy="369332"/>
          </a:xfrm>
          <a:prstGeom prst="rect">
            <a:avLst/>
          </a:prstGeom>
        </p:spPr>
        <p:txBody>
          <a:bodyPr wrap="square">
            <a:spAutoFit/>
          </a:bodyPr>
          <a:lstStyle/>
          <a:p>
            <a:r>
              <a:rPr lang="fr-FR" i="1" dirty="0" smtClean="0"/>
              <a:t>Réseau maillé</a:t>
            </a:r>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16632"/>
            <a:ext cx="2931636" cy="461665"/>
          </a:xfrm>
          <a:prstGeom prst="rect">
            <a:avLst/>
          </a:prstGeom>
          <a:noFill/>
        </p:spPr>
        <p:txBody>
          <a:bodyPr wrap="none" rtlCol="0">
            <a:spAutoFit/>
          </a:bodyPr>
          <a:lstStyle/>
          <a:p>
            <a:pPr>
              <a:buFont typeface="Wingdings" pitchFamily="2" charset="2"/>
              <a:buChar char="q"/>
            </a:pPr>
            <a:r>
              <a:rPr lang="fr-FR" sz="2400" b="1" i="1" dirty="0" smtClean="0">
                <a:solidFill>
                  <a:srgbClr val="0070C0"/>
                </a:solidFill>
              </a:rPr>
              <a:t> Conduites simples:</a:t>
            </a:r>
            <a:endParaRPr lang="fr-FR" sz="2400" b="1" i="1" dirty="0">
              <a:solidFill>
                <a:srgbClr val="0070C0"/>
              </a:solidFill>
            </a:endParaRPr>
          </a:p>
        </p:txBody>
      </p:sp>
      <p:sp>
        <p:nvSpPr>
          <p:cNvPr id="5" name="ZoneTexte 4"/>
          <p:cNvSpPr txBox="1"/>
          <p:nvPr/>
        </p:nvSpPr>
        <p:spPr>
          <a:xfrm>
            <a:off x="683568" y="611673"/>
            <a:ext cx="8064896" cy="2126864"/>
          </a:xfrm>
          <a:prstGeom prst="rect">
            <a:avLst/>
          </a:prstGeom>
          <a:noFill/>
        </p:spPr>
        <p:txBody>
          <a:bodyPr wrap="square" rtlCol="0">
            <a:spAutoFit/>
          </a:bodyPr>
          <a:lstStyle/>
          <a:p>
            <a:pPr algn="just">
              <a:lnSpc>
                <a:spcPct val="150000"/>
              </a:lnSpc>
            </a:pPr>
            <a:r>
              <a:rPr lang="fr-FR" i="1" dirty="0" smtClean="0"/>
              <a:t>Une conduite simple est une conduite à diamètre constant </a:t>
            </a:r>
            <a:r>
              <a:rPr lang="fr-FR" b="1" i="1" u="sng" dirty="0" smtClean="0"/>
              <a:t>sans bifurcations</a:t>
            </a:r>
            <a:r>
              <a:rPr lang="fr-FR" i="1" dirty="0" smtClean="0"/>
              <a:t>. Le liquide se déplace dans la conduite parce que son énergie potentielle au début de la conduite est supérieure à celle qu’il possède au bout. Cette différence de niveaux de l’énergie potentielle peut être créée soit par grâce à </a:t>
            </a:r>
            <a:r>
              <a:rPr lang="fr-FR" b="1" i="1" u="sng" dirty="0" smtClean="0"/>
              <a:t>la différence de niveaux du liquide (différence des cotes)</a:t>
            </a:r>
            <a:r>
              <a:rPr lang="fr-FR" i="1" dirty="0" smtClean="0"/>
              <a:t> ou au travail fourni par </a:t>
            </a:r>
            <a:r>
              <a:rPr lang="fr-FR" b="1" i="1" u="sng" dirty="0" smtClean="0"/>
              <a:t>une pompe</a:t>
            </a:r>
            <a:r>
              <a:rPr lang="fr-FR" i="1" dirty="0" smtClean="0"/>
              <a:t>.</a:t>
            </a:r>
            <a:endParaRPr lang="fr-FR" i="1" dirty="0"/>
          </a:p>
        </p:txBody>
      </p:sp>
      <p:graphicFrame>
        <p:nvGraphicFramePr>
          <p:cNvPr id="822275" name="Object 3"/>
          <p:cNvGraphicFramePr>
            <a:graphicFrameLocks noChangeAspect="1"/>
          </p:cNvGraphicFramePr>
          <p:nvPr/>
        </p:nvGraphicFramePr>
        <p:xfrm>
          <a:off x="899592" y="2882553"/>
          <a:ext cx="5153025" cy="936104"/>
        </p:xfrm>
        <a:graphic>
          <a:graphicData uri="http://schemas.openxmlformats.org/presentationml/2006/ole">
            <mc:AlternateContent xmlns:mc="http://schemas.openxmlformats.org/markup-compatibility/2006">
              <mc:Choice xmlns:v="urn:schemas-microsoft-com:vml" Requires="v">
                <p:oleObj spid="_x0000_s822281" name="Équation" r:id="rId3" imgW="1841400" imgH="380880" progId="Equation.3">
                  <p:embed/>
                </p:oleObj>
              </mc:Choice>
              <mc:Fallback>
                <p:oleObj name="Équation" r:id="rId3" imgW="1841400" imgH="3808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882553"/>
                        <a:ext cx="5153025" cy="93610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276" name="Object 4"/>
          <p:cNvGraphicFramePr>
            <a:graphicFrameLocks noChangeAspect="1"/>
          </p:cNvGraphicFramePr>
          <p:nvPr/>
        </p:nvGraphicFramePr>
        <p:xfrm>
          <a:off x="818653" y="3818657"/>
          <a:ext cx="7497763" cy="889000"/>
        </p:xfrm>
        <a:graphic>
          <a:graphicData uri="http://schemas.openxmlformats.org/presentationml/2006/ole">
            <mc:AlternateContent xmlns:mc="http://schemas.openxmlformats.org/markup-compatibility/2006">
              <mc:Choice xmlns:v="urn:schemas-microsoft-com:vml" Requires="v">
                <p:oleObj spid="_x0000_s822282" name="Équation" r:id="rId5" imgW="2679480" imgH="342720" progId="Equation.3">
                  <p:embed/>
                </p:oleObj>
              </mc:Choice>
              <mc:Fallback>
                <p:oleObj name="Équation" r:id="rId5" imgW="2679480" imgH="3427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653" y="3818657"/>
                        <a:ext cx="7497763" cy="8890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277" name="Object 5"/>
          <p:cNvGraphicFramePr>
            <a:graphicFrameLocks noChangeAspect="1"/>
          </p:cNvGraphicFramePr>
          <p:nvPr>
            <p:extLst>
              <p:ext uri="{D42A27DB-BD31-4B8C-83A1-F6EECF244321}">
                <p14:modId xmlns:p14="http://schemas.microsoft.com/office/powerpoint/2010/main" val="4179702707"/>
              </p:ext>
            </p:extLst>
          </p:nvPr>
        </p:nvGraphicFramePr>
        <p:xfrm>
          <a:off x="96838" y="4724400"/>
          <a:ext cx="8982075" cy="2006600"/>
        </p:xfrm>
        <a:graphic>
          <a:graphicData uri="http://schemas.openxmlformats.org/presentationml/2006/ole">
            <mc:AlternateContent xmlns:mc="http://schemas.openxmlformats.org/markup-compatibility/2006">
              <mc:Choice xmlns:v="urn:schemas-microsoft-com:vml" Requires="v">
                <p:oleObj spid="_x0000_s822283" name="Équation" r:id="rId7" imgW="4127400" imgH="965160" progId="Equation.3">
                  <p:embed/>
                </p:oleObj>
              </mc:Choice>
              <mc:Fallback>
                <p:oleObj name="Équation" r:id="rId7" imgW="4127400" imgH="965160" progId="Equation.3">
                  <p:embed/>
                  <p:pic>
                    <p:nvPicPr>
                      <p:cNvPr id="0" name="Picture 5"/>
                      <p:cNvPicPr>
                        <a:picLocks noChangeAspect="1" noChangeArrowheads="1"/>
                      </p:cNvPicPr>
                      <p:nvPr/>
                    </p:nvPicPr>
                    <p:blipFill>
                      <a:blip r:embed="rId8"/>
                      <a:srcRect/>
                      <a:stretch>
                        <a:fillRect/>
                      </a:stretch>
                    </p:blipFill>
                    <p:spPr bwMode="auto">
                      <a:xfrm>
                        <a:off x="96838" y="4724400"/>
                        <a:ext cx="8982075" cy="20066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22275"/>
                                        </p:tgtEl>
                                        <p:attrNameLst>
                                          <p:attrName>style.visibility</p:attrName>
                                        </p:attrNameLst>
                                      </p:cBhvr>
                                      <p:to>
                                        <p:strVal val="visible"/>
                                      </p:to>
                                    </p:set>
                                    <p:animEffect transition="in" filter="box(out)">
                                      <p:cBhvr>
                                        <p:cTn id="7" dur="3000"/>
                                        <p:tgtEl>
                                          <p:spTgt spid="822275"/>
                                        </p:tgtEl>
                                      </p:cBhvr>
                                    </p:animEffect>
                                  </p:childTnLst>
                                </p:cTn>
                              </p:par>
                              <p:par>
                                <p:cTn id="8" presetID="4" presetClass="entr" presetSubtype="32" fill="hold" nodeType="withEffect">
                                  <p:stCondLst>
                                    <p:cond delay="0"/>
                                  </p:stCondLst>
                                  <p:childTnLst>
                                    <p:set>
                                      <p:cBhvr>
                                        <p:cTn id="9" dur="1" fill="hold">
                                          <p:stCondLst>
                                            <p:cond delay="0"/>
                                          </p:stCondLst>
                                        </p:cTn>
                                        <p:tgtEl>
                                          <p:spTgt spid="822276"/>
                                        </p:tgtEl>
                                        <p:attrNameLst>
                                          <p:attrName>style.visibility</p:attrName>
                                        </p:attrNameLst>
                                      </p:cBhvr>
                                      <p:to>
                                        <p:strVal val="visible"/>
                                      </p:to>
                                    </p:set>
                                    <p:animEffect transition="in" filter="box(out)">
                                      <p:cBhvr>
                                        <p:cTn id="10" dur="2000"/>
                                        <p:tgtEl>
                                          <p:spTgt spid="82227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822277"/>
                                        </p:tgtEl>
                                        <p:attrNameLst>
                                          <p:attrName>style.visibility</p:attrName>
                                        </p:attrNameLst>
                                      </p:cBhvr>
                                      <p:to>
                                        <p:strVal val="visible"/>
                                      </p:to>
                                    </p:set>
                                    <p:animEffect transition="in" filter="box(out)">
                                      <p:cBhvr>
                                        <p:cTn id="15" dur="500"/>
                                        <p:tgtEl>
                                          <p:spTgt spid="82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1772816"/>
            <a:ext cx="2170594" cy="369332"/>
          </a:xfrm>
          <a:prstGeom prst="rect">
            <a:avLst/>
          </a:prstGeom>
          <a:noFill/>
        </p:spPr>
        <p:txBody>
          <a:bodyPr wrap="none" rtlCol="0">
            <a:spAutoFit/>
          </a:bodyPr>
          <a:lstStyle/>
          <a:p>
            <a:pPr>
              <a:buFont typeface="Wingdings" pitchFamily="2" charset="2"/>
              <a:buChar char="Ø"/>
            </a:pPr>
            <a:r>
              <a:rPr lang="fr-FR" b="1" i="1" dirty="0" smtClean="0">
                <a:solidFill>
                  <a:srgbClr val="FF0000"/>
                </a:solidFill>
              </a:rPr>
              <a:t> Régime laminaire:</a:t>
            </a:r>
            <a:endParaRPr lang="fr-FR" b="1" i="1" dirty="0">
              <a:solidFill>
                <a:srgbClr val="FF0000"/>
              </a:solidFill>
            </a:endParaRPr>
          </a:p>
        </p:txBody>
      </p:sp>
      <p:graphicFrame>
        <p:nvGraphicFramePr>
          <p:cNvPr id="823300" name="Object 4"/>
          <p:cNvGraphicFramePr>
            <a:graphicFrameLocks noChangeAspect="1"/>
          </p:cNvGraphicFramePr>
          <p:nvPr/>
        </p:nvGraphicFramePr>
        <p:xfrm>
          <a:off x="3162374" y="1557288"/>
          <a:ext cx="5226050" cy="863600"/>
        </p:xfrm>
        <a:graphic>
          <a:graphicData uri="http://schemas.openxmlformats.org/presentationml/2006/ole">
            <mc:AlternateContent xmlns:mc="http://schemas.openxmlformats.org/markup-compatibility/2006">
              <mc:Choice xmlns:v="urn:schemas-microsoft-com:vml" Requires="v">
                <p:oleObj spid="_x0000_s823309" name="Équation" r:id="rId3" imgW="1612800" imgH="304560" progId="Equation.3">
                  <p:embed/>
                </p:oleObj>
              </mc:Choice>
              <mc:Fallback>
                <p:oleObj name="Équation" r:id="rId3" imgW="1612800" imgH="3045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74" y="1557288"/>
                        <a:ext cx="5226050" cy="863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302" name="Object 6"/>
          <p:cNvGraphicFramePr>
            <a:graphicFrameLocks noChangeAspect="1"/>
          </p:cNvGraphicFramePr>
          <p:nvPr/>
        </p:nvGraphicFramePr>
        <p:xfrm>
          <a:off x="1475656" y="3068960"/>
          <a:ext cx="5108575" cy="431800"/>
        </p:xfrm>
        <a:graphic>
          <a:graphicData uri="http://schemas.openxmlformats.org/presentationml/2006/ole">
            <mc:AlternateContent xmlns:mc="http://schemas.openxmlformats.org/markup-compatibility/2006">
              <mc:Choice xmlns:v="urn:schemas-microsoft-com:vml" Requires="v">
                <p:oleObj spid="_x0000_s823310" name="Équation" r:id="rId5" imgW="1790640" imgH="152280" progId="Equation.3">
                  <p:embed/>
                </p:oleObj>
              </mc:Choice>
              <mc:Fallback>
                <p:oleObj name="Équation" r:id="rId5" imgW="1790640" imgH="1522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068960"/>
                        <a:ext cx="5108575" cy="43180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303" name="Object 7"/>
          <p:cNvGraphicFramePr>
            <a:graphicFrameLocks noChangeAspect="1"/>
          </p:cNvGraphicFramePr>
          <p:nvPr/>
        </p:nvGraphicFramePr>
        <p:xfrm>
          <a:off x="1979712" y="116632"/>
          <a:ext cx="5760640" cy="1440160"/>
        </p:xfrm>
        <a:graphic>
          <a:graphicData uri="http://schemas.openxmlformats.org/presentationml/2006/ole">
            <mc:AlternateContent xmlns:mc="http://schemas.openxmlformats.org/markup-compatibility/2006">
              <mc:Choice xmlns:v="urn:schemas-microsoft-com:vml" Requires="v">
                <p:oleObj spid="_x0000_s823311" name="Équation" r:id="rId7" imgW="1587240" imgH="495000" progId="Equation.3">
                  <p:embed/>
                </p:oleObj>
              </mc:Choice>
              <mc:Fallback>
                <p:oleObj name="Équation" r:id="rId7" imgW="1587240" imgH="4950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116632"/>
                        <a:ext cx="5760640" cy="1440160"/>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304" name="Object 8"/>
          <p:cNvGraphicFramePr>
            <a:graphicFrameLocks noChangeAspect="1"/>
          </p:cNvGraphicFramePr>
          <p:nvPr/>
        </p:nvGraphicFramePr>
        <p:xfrm>
          <a:off x="1115616" y="2564904"/>
          <a:ext cx="6480770" cy="466725"/>
        </p:xfrm>
        <a:graphic>
          <a:graphicData uri="http://schemas.openxmlformats.org/presentationml/2006/ole">
            <mc:AlternateContent xmlns:mc="http://schemas.openxmlformats.org/markup-compatibility/2006">
              <mc:Choice xmlns:v="urn:schemas-microsoft-com:vml" Requires="v">
                <p:oleObj spid="_x0000_s823312" name="Équation" r:id="rId9" imgW="2234880" imgH="164880" progId="Equation.3">
                  <p:embed/>
                </p:oleObj>
              </mc:Choice>
              <mc:Fallback>
                <p:oleObj name="Équation" r:id="rId9" imgW="2234880" imgH="1648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2564904"/>
                        <a:ext cx="648077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ZoneTexte 7"/>
          <p:cNvSpPr txBox="1"/>
          <p:nvPr/>
        </p:nvSpPr>
        <p:spPr>
          <a:xfrm>
            <a:off x="827584" y="476672"/>
            <a:ext cx="692818" cy="369332"/>
          </a:xfrm>
          <a:prstGeom prst="rect">
            <a:avLst/>
          </a:prstGeom>
          <a:noFill/>
        </p:spPr>
        <p:txBody>
          <a:bodyPr wrap="none" rtlCol="0">
            <a:spAutoFit/>
          </a:bodyPr>
          <a:lstStyle/>
          <a:p>
            <a:r>
              <a:rPr lang="fr-FR" dirty="0" smtClean="0"/>
              <a:t>Ainsi,</a:t>
            </a:r>
            <a:endParaRPr lang="fr-FR" dirty="0"/>
          </a:p>
        </p:txBody>
      </p:sp>
      <p:grpSp>
        <p:nvGrpSpPr>
          <p:cNvPr id="9" name="Groupe 8"/>
          <p:cNvGrpSpPr/>
          <p:nvPr/>
        </p:nvGrpSpPr>
        <p:grpSpPr>
          <a:xfrm>
            <a:off x="2411760" y="3645024"/>
            <a:ext cx="3024336" cy="2736304"/>
            <a:chOff x="899592" y="2622139"/>
            <a:chExt cx="3024336" cy="2736304"/>
          </a:xfrm>
        </p:grpSpPr>
        <p:cxnSp>
          <p:nvCxnSpPr>
            <p:cNvPr id="10" name="Connecteur droit 9"/>
            <p:cNvCxnSpPr/>
            <p:nvPr/>
          </p:nvCxnSpPr>
          <p:spPr>
            <a:xfrm>
              <a:off x="1331640" y="2622139"/>
              <a:ext cx="0" cy="273630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899592" y="4278323"/>
              <a:ext cx="3024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1331640" y="2766155"/>
              <a:ext cx="108012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331640" y="2766155"/>
              <a:ext cx="1656184"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1331640" y="2982179"/>
              <a:ext cx="2232248"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1317352" y="3615963"/>
              <a:ext cx="2304256"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1331640" y="4134307"/>
              <a:ext cx="2304256"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259064" y="3759979"/>
              <a:ext cx="0" cy="50405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956834" y="3846275"/>
              <a:ext cx="232436" cy="276999"/>
            </a:xfrm>
            <a:prstGeom prst="rect">
              <a:avLst/>
            </a:prstGeom>
            <a:noFill/>
          </p:spPr>
          <p:txBody>
            <a:bodyPr vert="vert270" wrap="none" lIns="0" tIns="0" rIns="0" bIns="0" rtlCol="0">
              <a:spAutoFit/>
            </a:bodyPr>
            <a:lstStyle/>
            <a:p>
              <a:r>
                <a:rPr lang="fr-FR" dirty="0" smtClean="0">
                  <a:sym typeface="Symbol"/>
                </a:rPr>
                <a:t>z</a:t>
              </a:r>
              <a:endParaRPr lang="fr-FR" dirty="0"/>
            </a:p>
          </p:txBody>
        </p:sp>
        <p:sp>
          <p:nvSpPr>
            <p:cNvPr id="19" name="ZoneTexte 18"/>
            <p:cNvSpPr txBox="1"/>
            <p:nvPr/>
          </p:nvSpPr>
          <p:spPr>
            <a:xfrm>
              <a:off x="899592" y="2694148"/>
              <a:ext cx="504056" cy="338554"/>
            </a:xfrm>
            <a:prstGeom prst="rect">
              <a:avLst/>
            </a:prstGeom>
            <a:noFill/>
          </p:spPr>
          <p:txBody>
            <a:bodyPr wrap="square" rtlCol="0">
              <a:spAutoFit/>
            </a:bodyPr>
            <a:lstStyle/>
            <a:p>
              <a:r>
                <a:rPr lang="fr-FR" sz="1600" dirty="0" err="1" smtClean="0"/>
                <a:t>H</a:t>
              </a:r>
              <a:r>
                <a:rPr lang="fr-FR" sz="1200" dirty="0" err="1" smtClean="0"/>
                <a:t>ex</a:t>
              </a:r>
              <a:endParaRPr lang="fr-FR" sz="1200" dirty="0"/>
            </a:p>
          </p:txBody>
        </p:sp>
        <p:sp>
          <p:nvSpPr>
            <p:cNvPr id="20" name="ZoneTexte 19"/>
            <p:cNvSpPr txBox="1"/>
            <p:nvPr/>
          </p:nvSpPr>
          <p:spPr>
            <a:xfrm>
              <a:off x="3779912" y="4320134"/>
              <a:ext cx="144016" cy="276999"/>
            </a:xfrm>
            <a:prstGeom prst="rect">
              <a:avLst/>
            </a:prstGeom>
            <a:noFill/>
          </p:spPr>
          <p:txBody>
            <a:bodyPr wrap="square" lIns="0" tIns="0" rIns="0" bIns="0" rtlCol="0">
              <a:spAutoFit/>
            </a:bodyPr>
            <a:lstStyle/>
            <a:p>
              <a:r>
                <a:rPr lang="fr-FR" dirty="0" smtClean="0"/>
                <a:t>Q</a:t>
              </a:r>
              <a:endParaRPr lang="fr-FR" dirty="0"/>
            </a:p>
          </p:txBody>
        </p:sp>
        <p:sp>
          <p:nvSpPr>
            <p:cNvPr id="21" name="ZoneTexte 20"/>
            <p:cNvSpPr txBox="1"/>
            <p:nvPr/>
          </p:nvSpPr>
          <p:spPr>
            <a:xfrm>
              <a:off x="3074120" y="4021139"/>
              <a:ext cx="144016" cy="276999"/>
            </a:xfrm>
            <a:prstGeom prst="rect">
              <a:avLst/>
            </a:prstGeom>
            <a:noFill/>
          </p:spPr>
          <p:txBody>
            <a:bodyPr wrap="square" lIns="0" tIns="0" rIns="0" bIns="0" rtlCol="0">
              <a:spAutoFit/>
            </a:bodyPr>
            <a:lstStyle/>
            <a:p>
              <a:r>
                <a:rPr lang="fr-FR" dirty="0" smtClean="0"/>
                <a:t>A</a:t>
              </a:r>
              <a:endParaRPr lang="fr-FR" dirty="0"/>
            </a:p>
          </p:txBody>
        </p:sp>
        <p:sp>
          <p:nvSpPr>
            <p:cNvPr id="22" name="ZoneTexte 21"/>
            <p:cNvSpPr txBox="1"/>
            <p:nvPr/>
          </p:nvSpPr>
          <p:spPr>
            <a:xfrm>
              <a:off x="1619672" y="4998403"/>
              <a:ext cx="1453539" cy="307777"/>
            </a:xfrm>
            <a:prstGeom prst="rect">
              <a:avLst/>
            </a:prstGeom>
            <a:noFill/>
          </p:spPr>
          <p:txBody>
            <a:bodyPr wrap="none" rtlCol="0">
              <a:spAutoFit/>
            </a:bodyPr>
            <a:lstStyle/>
            <a:p>
              <a:r>
                <a:rPr lang="fr-FR" sz="1400" dirty="0" smtClean="0"/>
                <a:t>Régime laminaire</a:t>
              </a:r>
              <a:endParaRPr lang="fr-FR" sz="1400" dirty="0"/>
            </a:p>
          </p:txBody>
        </p:sp>
      </p:grpSp>
      <p:sp>
        <p:nvSpPr>
          <p:cNvPr id="23" name="ZoneTexte 22"/>
          <p:cNvSpPr txBox="1"/>
          <p:nvPr/>
        </p:nvSpPr>
        <p:spPr>
          <a:xfrm>
            <a:off x="2369294" y="6516052"/>
            <a:ext cx="3066802" cy="369332"/>
          </a:xfrm>
          <a:prstGeom prst="rect">
            <a:avLst/>
          </a:prstGeom>
          <a:noFill/>
        </p:spPr>
        <p:txBody>
          <a:bodyPr wrap="none" rtlCol="0">
            <a:spAutoFit/>
          </a:bodyPr>
          <a:lstStyle/>
          <a:p>
            <a:r>
              <a:rPr lang="fr-FR" dirty="0" smtClean="0"/>
              <a:t>Caractéristique d’une conduite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823300"/>
                                        </p:tgtEl>
                                        <p:attrNameLst>
                                          <p:attrName>style.visibility</p:attrName>
                                        </p:attrNameLst>
                                      </p:cBhvr>
                                      <p:to>
                                        <p:strVal val="visible"/>
                                      </p:to>
                                    </p:set>
                                    <p:animEffect transition="in" filter="box(out)">
                                      <p:cBhvr>
                                        <p:cTn id="10" dur="2000"/>
                                        <p:tgtEl>
                                          <p:spTgt spid="823300"/>
                                        </p:tgtEl>
                                      </p:cBhvr>
                                    </p:animEffect>
                                  </p:childTnLst>
                                </p:cTn>
                              </p:par>
                              <p:par>
                                <p:cTn id="11" presetID="4" presetClass="entr" presetSubtype="32" fill="hold" nodeType="withEffect">
                                  <p:stCondLst>
                                    <p:cond delay="0"/>
                                  </p:stCondLst>
                                  <p:childTnLst>
                                    <p:set>
                                      <p:cBhvr>
                                        <p:cTn id="12" dur="1" fill="hold">
                                          <p:stCondLst>
                                            <p:cond delay="0"/>
                                          </p:stCondLst>
                                        </p:cTn>
                                        <p:tgtEl>
                                          <p:spTgt spid="823304"/>
                                        </p:tgtEl>
                                        <p:attrNameLst>
                                          <p:attrName>style.visibility</p:attrName>
                                        </p:attrNameLst>
                                      </p:cBhvr>
                                      <p:to>
                                        <p:strVal val="visible"/>
                                      </p:to>
                                    </p:set>
                                    <p:animEffect transition="in" filter="box(out)">
                                      <p:cBhvr>
                                        <p:cTn id="13" dur="2000"/>
                                        <p:tgtEl>
                                          <p:spTgt spid="82330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23302"/>
                                        </p:tgtEl>
                                        <p:attrNameLst>
                                          <p:attrName>style.visibility</p:attrName>
                                        </p:attrNameLst>
                                      </p:cBhvr>
                                      <p:to>
                                        <p:strVal val="visible"/>
                                      </p:to>
                                    </p:set>
                                    <p:animEffect transition="in" filter="checkerboard(across)">
                                      <p:cBhvr>
                                        <p:cTn id="18" dur="500"/>
                                        <p:tgtEl>
                                          <p:spTgt spid="823302"/>
                                        </p:tgtEl>
                                      </p:cBhvr>
                                    </p:animEffect>
                                  </p:childTnLst>
                                </p:cTn>
                              </p:par>
                              <p:par>
                                <p:cTn id="19" presetID="5"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2987824" y="5430451"/>
            <a:ext cx="3066802" cy="369332"/>
          </a:xfrm>
          <a:prstGeom prst="rect">
            <a:avLst/>
          </a:prstGeom>
          <a:noFill/>
        </p:spPr>
        <p:txBody>
          <a:bodyPr wrap="none" rtlCol="0">
            <a:spAutoFit/>
          </a:bodyPr>
          <a:lstStyle/>
          <a:p>
            <a:r>
              <a:rPr lang="fr-FR" dirty="0" smtClean="0"/>
              <a:t>Caractéristique d’une conduite</a:t>
            </a:r>
            <a:endParaRPr lang="fr-FR" dirty="0"/>
          </a:p>
        </p:txBody>
      </p:sp>
      <p:grpSp>
        <p:nvGrpSpPr>
          <p:cNvPr id="48" name="Groupe 47"/>
          <p:cNvGrpSpPr/>
          <p:nvPr/>
        </p:nvGrpSpPr>
        <p:grpSpPr>
          <a:xfrm>
            <a:off x="3419872" y="1916832"/>
            <a:ext cx="3024336" cy="3225587"/>
            <a:chOff x="5292080" y="2132856"/>
            <a:chExt cx="3024336" cy="3225587"/>
          </a:xfrm>
        </p:grpSpPr>
        <p:sp>
          <p:nvSpPr>
            <p:cNvPr id="33" name="Arc 32"/>
            <p:cNvSpPr/>
            <p:nvPr/>
          </p:nvSpPr>
          <p:spPr>
            <a:xfrm rot="6769158">
              <a:off x="5257159" y="2947143"/>
              <a:ext cx="1438843" cy="378874"/>
            </a:xfrm>
            <a:prstGeom prst="arc">
              <a:avLst>
                <a:gd name="adj1" fmla="val 1271584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rc 33"/>
            <p:cNvSpPr/>
            <p:nvPr/>
          </p:nvSpPr>
          <p:spPr>
            <a:xfrm rot="8048799">
              <a:off x="5379849" y="2900327"/>
              <a:ext cx="1933667" cy="398725"/>
            </a:xfrm>
            <a:prstGeom prst="arc">
              <a:avLst>
                <a:gd name="adj1" fmla="val 1271584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rc 34"/>
            <p:cNvSpPr/>
            <p:nvPr/>
          </p:nvSpPr>
          <p:spPr>
            <a:xfrm rot="8460050">
              <a:off x="5515906" y="2951338"/>
              <a:ext cx="2001458" cy="422676"/>
            </a:xfrm>
            <a:prstGeom prst="arc">
              <a:avLst>
                <a:gd name="adj1" fmla="val 1271584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p:cNvSpPr/>
            <p:nvPr/>
          </p:nvSpPr>
          <p:spPr>
            <a:xfrm rot="7749910">
              <a:off x="5326183" y="3086663"/>
              <a:ext cx="2092035" cy="710623"/>
            </a:xfrm>
            <a:prstGeom prst="arc">
              <a:avLst>
                <a:gd name="adj1" fmla="val 145291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7" name="Groupe 46"/>
            <p:cNvGrpSpPr/>
            <p:nvPr/>
          </p:nvGrpSpPr>
          <p:grpSpPr>
            <a:xfrm>
              <a:off x="5292080" y="2622139"/>
              <a:ext cx="3024336" cy="2736304"/>
              <a:chOff x="5292080" y="2622139"/>
              <a:chExt cx="3024336" cy="2736304"/>
            </a:xfrm>
          </p:grpSpPr>
          <p:cxnSp>
            <p:nvCxnSpPr>
              <p:cNvPr id="21" name="Connecteur droit 20"/>
              <p:cNvCxnSpPr/>
              <p:nvPr/>
            </p:nvCxnSpPr>
            <p:spPr>
              <a:xfrm>
                <a:off x="5724128" y="2622139"/>
                <a:ext cx="0" cy="273630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292080" y="4278323"/>
                <a:ext cx="3024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5651552" y="3759979"/>
                <a:ext cx="0" cy="50405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5349322" y="3846275"/>
                <a:ext cx="232436" cy="276999"/>
              </a:xfrm>
              <a:prstGeom prst="rect">
                <a:avLst/>
              </a:prstGeom>
              <a:noFill/>
              <a:ln>
                <a:noFill/>
              </a:ln>
            </p:spPr>
            <p:txBody>
              <a:bodyPr vert="vert270" wrap="none" lIns="0" tIns="0" rIns="0" bIns="0" rtlCol="0">
                <a:spAutoFit/>
              </a:bodyPr>
              <a:lstStyle/>
              <a:p>
                <a:r>
                  <a:rPr lang="fr-FR" dirty="0" smtClean="0">
                    <a:sym typeface="Symbol"/>
                  </a:rPr>
                  <a:t>z</a:t>
                </a:r>
                <a:endParaRPr lang="fr-FR" dirty="0"/>
              </a:p>
            </p:txBody>
          </p:sp>
          <p:sp>
            <p:nvSpPr>
              <p:cNvPr id="30" name="ZoneTexte 29"/>
              <p:cNvSpPr txBox="1"/>
              <p:nvPr/>
            </p:nvSpPr>
            <p:spPr>
              <a:xfrm>
                <a:off x="5292080" y="2694148"/>
                <a:ext cx="504056" cy="338554"/>
              </a:xfrm>
              <a:prstGeom prst="rect">
                <a:avLst/>
              </a:prstGeom>
              <a:noFill/>
              <a:ln>
                <a:noFill/>
              </a:ln>
            </p:spPr>
            <p:txBody>
              <a:bodyPr wrap="square" rtlCol="0">
                <a:spAutoFit/>
              </a:bodyPr>
              <a:lstStyle/>
              <a:p>
                <a:r>
                  <a:rPr lang="fr-FR" sz="1600" dirty="0" err="1" smtClean="0"/>
                  <a:t>H</a:t>
                </a:r>
                <a:r>
                  <a:rPr lang="fr-FR" sz="1200" dirty="0" err="1" smtClean="0"/>
                  <a:t>ex</a:t>
                </a:r>
                <a:endParaRPr lang="fr-FR" sz="1200" dirty="0"/>
              </a:p>
            </p:txBody>
          </p:sp>
          <p:sp>
            <p:nvSpPr>
              <p:cNvPr id="31" name="ZoneTexte 30"/>
              <p:cNvSpPr txBox="1"/>
              <p:nvPr/>
            </p:nvSpPr>
            <p:spPr>
              <a:xfrm>
                <a:off x="8172400" y="4320134"/>
                <a:ext cx="144016" cy="276999"/>
              </a:xfrm>
              <a:prstGeom prst="rect">
                <a:avLst/>
              </a:prstGeom>
              <a:noFill/>
            </p:spPr>
            <p:txBody>
              <a:bodyPr wrap="square" lIns="0" tIns="0" rIns="0" bIns="0" rtlCol="0">
                <a:spAutoFit/>
              </a:bodyPr>
              <a:lstStyle/>
              <a:p>
                <a:r>
                  <a:rPr lang="fr-FR" dirty="0" smtClean="0"/>
                  <a:t>Q</a:t>
                </a:r>
                <a:endParaRPr lang="fr-FR" dirty="0"/>
              </a:p>
            </p:txBody>
          </p:sp>
          <p:sp>
            <p:nvSpPr>
              <p:cNvPr id="37" name="Arc 36"/>
              <p:cNvSpPr/>
              <p:nvPr/>
            </p:nvSpPr>
            <p:spPr>
              <a:xfrm rot="7749910">
                <a:off x="5341039" y="3535676"/>
                <a:ext cx="2092035" cy="710623"/>
              </a:xfrm>
              <a:prstGeom prst="arc">
                <a:avLst>
                  <a:gd name="adj1" fmla="val 145291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6444208" y="3990291"/>
                <a:ext cx="144016" cy="276999"/>
              </a:xfrm>
              <a:prstGeom prst="rect">
                <a:avLst/>
              </a:prstGeom>
              <a:noFill/>
              <a:ln>
                <a:noFill/>
              </a:ln>
            </p:spPr>
            <p:txBody>
              <a:bodyPr wrap="square" lIns="0" tIns="0" rIns="0" bIns="0" rtlCol="0">
                <a:spAutoFit/>
              </a:bodyPr>
              <a:lstStyle/>
              <a:p>
                <a:r>
                  <a:rPr lang="fr-FR" dirty="0" smtClean="0"/>
                  <a:t>A</a:t>
                </a:r>
                <a:endParaRPr lang="fr-FR" dirty="0"/>
              </a:p>
            </p:txBody>
          </p:sp>
          <p:sp>
            <p:nvSpPr>
              <p:cNvPr id="41" name="ZoneTexte 40"/>
              <p:cNvSpPr txBox="1"/>
              <p:nvPr/>
            </p:nvSpPr>
            <p:spPr>
              <a:xfrm>
                <a:off x="6207688" y="4998403"/>
                <a:ext cx="1460656" cy="307777"/>
              </a:xfrm>
              <a:prstGeom prst="rect">
                <a:avLst/>
              </a:prstGeom>
              <a:noFill/>
            </p:spPr>
            <p:txBody>
              <a:bodyPr wrap="none" rtlCol="0">
                <a:spAutoFit/>
              </a:bodyPr>
              <a:lstStyle/>
              <a:p>
                <a:r>
                  <a:rPr lang="fr-FR" sz="1400" dirty="0" smtClean="0"/>
                  <a:t>Régime turbulent</a:t>
                </a:r>
                <a:endParaRPr lang="fr-FR" sz="1400" dirty="0"/>
              </a:p>
            </p:txBody>
          </p:sp>
        </p:grpSp>
      </p:grpSp>
      <p:sp>
        <p:nvSpPr>
          <p:cNvPr id="43" name="ZoneTexte 42"/>
          <p:cNvSpPr txBox="1"/>
          <p:nvPr/>
        </p:nvSpPr>
        <p:spPr>
          <a:xfrm>
            <a:off x="827584" y="320328"/>
            <a:ext cx="2152449" cy="369332"/>
          </a:xfrm>
          <a:prstGeom prst="rect">
            <a:avLst/>
          </a:prstGeom>
          <a:noFill/>
        </p:spPr>
        <p:txBody>
          <a:bodyPr wrap="none" rtlCol="0">
            <a:spAutoFit/>
          </a:bodyPr>
          <a:lstStyle/>
          <a:p>
            <a:pPr>
              <a:buFont typeface="Wingdings" pitchFamily="2" charset="2"/>
              <a:buChar char="Ø"/>
            </a:pPr>
            <a:r>
              <a:rPr lang="fr-FR" b="1" i="1" dirty="0" smtClean="0">
                <a:solidFill>
                  <a:srgbClr val="FF0000"/>
                </a:solidFill>
              </a:rPr>
              <a:t> Régime turbulent:</a:t>
            </a:r>
            <a:endParaRPr lang="fr-FR" b="1" i="1" dirty="0">
              <a:solidFill>
                <a:srgbClr val="FF0000"/>
              </a:solidFill>
            </a:endParaRPr>
          </a:p>
        </p:txBody>
      </p:sp>
      <p:sp>
        <p:nvSpPr>
          <p:cNvPr id="46" name="ZoneTexte 45"/>
          <p:cNvSpPr txBox="1"/>
          <p:nvPr/>
        </p:nvSpPr>
        <p:spPr>
          <a:xfrm>
            <a:off x="1115616" y="1688480"/>
            <a:ext cx="412292" cy="369332"/>
          </a:xfrm>
          <a:prstGeom prst="rect">
            <a:avLst/>
          </a:prstGeom>
          <a:noFill/>
        </p:spPr>
        <p:txBody>
          <a:bodyPr wrap="none" rtlCol="0">
            <a:spAutoFit/>
          </a:bodyPr>
          <a:lstStyle/>
          <a:p>
            <a:r>
              <a:rPr lang="fr-FR" dirty="0" smtClean="0">
                <a:sym typeface="Symbol"/>
              </a:rPr>
              <a:t></a:t>
            </a:r>
            <a:endParaRPr lang="fr-FR" dirty="0"/>
          </a:p>
        </p:txBody>
      </p:sp>
      <p:graphicFrame>
        <p:nvGraphicFramePr>
          <p:cNvPr id="824326" name="Object 6"/>
          <p:cNvGraphicFramePr>
            <a:graphicFrameLocks noChangeAspect="1"/>
          </p:cNvGraphicFramePr>
          <p:nvPr/>
        </p:nvGraphicFramePr>
        <p:xfrm>
          <a:off x="3460750" y="116632"/>
          <a:ext cx="2719388" cy="854075"/>
        </p:xfrm>
        <a:graphic>
          <a:graphicData uri="http://schemas.openxmlformats.org/presentationml/2006/ole">
            <mc:AlternateContent xmlns:mc="http://schemas.openxmlformats.org/markup-compatibility/2006">
              <mc:Choice xmlns:v="urn:schemas-microsoft-com:vml" Requires="v">
                <p:oleObj spid="_x0000_s824332" name="Équation" r:id="rId3" imgW="927000" imgH="304560" progId="Equation.3">
                  <p:embed/>
                </p:oleObj>
              </mc:Choice>
              <mc:Fallback>
                <p:oleObj name="Équation" r:id="rId3" imgW="927000" imgH="30456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0" y="116632"/>
                        <a:ext cx="2719388" cy="8540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4327" name="Object 7"/>
          <p:cNvGraphicFramePr>
            <a:graphicFrameLocks noChangeAspect="1"/>
          </p:cNvGraphicFramePr>
          <p:nvPr/>
        </p:nvGraphicFramePr>
        <p:xfrm>
          <a:off x="1768475" y="1464419"/>
          <a:ext cx="6926263" cy="854075"/>
        </p:xfrm>
        <a:graphic>
          <a:graphicData uri="http://schemas.openxmlformats.org/presentationml/2006/ole">
            <mc:AlternateContent xmlns:mc="http://schemas.openxmlformats.org/markup-compatibility/2006">
              <mc:Choice xmlns:v="urn:schemas-microsoft-com:vml" Requires="v">
                <p:oleObj spid="_x0000_s824333" name="Équation" r:id="rId5" imgW="2450880" imgH="304560" progId="Equation.3">
                  <p:embed/>
                </p:oleObj>
              </mc:Choice>
              <mc:Fallback>
                <p:oleObj name="Équation" r:id="rId5" imgW="2450880" imgH="304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475" y="1464419"/>
                        <a:ext cx="6926263" cy="85407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4328" name="Object 8"/>
          <p:cNvGraphicFramePr>
            <a:graphicFrameLocks noChangeAspect="1"/>
          </p:cNvGraphicFramePr>
          <p:nvPr/>
        </p:nvGraphicFramePr>
        <p:xfrm>
          <a:off x="1043609" y="896888"/>
          <a:ext cx="6552727" cy="466725"/>
        </p:xfrm>
        <a:graphic>
          <a:graphicData uri="http://schemas.openxmlformats.org/presentationml/2006/ole">
            <mc:AlternateContent xmlns:mc="http://schemas.openxmlformats.org/markup-compatibility/2006">
              <mc:Choice xmlns:v="urn:schemas-microsoft-com:vml" Requires="v">
                <p:oleObj spid="_x0000_s824334" name="Équation" r:id="rId7" imgW="2234880" imgH="164880" progId="Equation.3">
                  <p:embed/>
                </p:oleObj>
              </mc:Choice>
              <mc:Fallback>
                <p:oleObj name="Équation" r:id="rId7" imgW="2234880" imgH="16488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9" y="896888"/>
                        <a:ext cx="6552727"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Rectangle 43"/>
          <p:cNvSpPr/>
          <p:nvPr/>
        </p:nvSpPr>
        <p:spPr>
          <a:xfrm>
            <a:off x="827584" y="5890046"/>
            <a:ext cx="8064896" cy="923330"/>
          </a:xfrm>
          <a:prstGeom prst="rect">
            <a:avLst/>
          </a:prstGeom>
        </p:spPr>
        <p:txBody>
          <a:bodyPr wrap="square">
            <a:spAutoFit/>
          </a:bodyPr>
          <a:lstStyle/>
          <a:p>
            <a:r>
              <a:rPr lang="fr-FR" b="1" i="1" dirty="0" smtClean="0">
                <a:solidFill>
                  <a:srgbClr val="0066FF"/>
                </a:solidFill>
              </a:rPr>
              <a:t>La plupart des écoulements se situent, en pratique, en régime turbulent rugueux, où l'expression du coefficient de perte de charge </a:t>
            </a:r>
            <a:r>
              <a:rPr lang="fr-FR" b="1" i="1" dirty="0" smtClean="0">
                <a:solidFill>
                  <a:srgbClr val="0066FF"/>
                </a:solidFill>
                <a:sym typeface="Symbol"/>
              </a:rPr>
              <a:t></a:t>
            </a:r>
            <a:r>
              <a:rPr lang="fr-FR" b="1" i="1" dirty="0" smtClean="0">
                <a:solidFill>
                  <a:srgbClr val="0066FF"/>
                </a:solidFill>
              </a:rPr>
              <a:t> devient indépendante du nombre de Reynolds mais dépendante de la nature du matériau (rugosité)</a:t>
            </a:r>
            <a:endParaRPr lang="fr-FR" b="1" i="1"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2000"/>
                                        <p:tgtEl>
                                          <p:spTgt spid="46"/>
                                        </p:tgtEl>
                                      </p:cBhvr>
                                    </p:animEffect>
                                  </p:childTnLst>
                                </p:cTn>
                              </p:par>
                              <p:par>
                                <p:cTn id="8" presetID="5" presetClass="entr" presetSubtype="10" fill="hold" nodeType="withEffect">
                                  <p:stCondLst>
                                    <p:cond delay="0"/>
                                  </p:stCondLst>
                                  <p:childTnLst>
                                    <p:set>
                                      <p:cBhvr>
                                        <p:cTn id="9" dur="1" fill="hold">
                                          <p:stCondLst>
                                            <p:cond delay="0"/>
                                          </p:stCondLst>
                                        </p:cTn>
                                        <p:tgtEl>
                                          <p:spTgt spid="824327"/>
                                        </p:tgtEl>
                                        <p:attrNameLst>
                                          <p:attrName>style.visibility</p:attrName>
                                        </p:attrNameLst>
                                      </p:cBhvr>
                                      <p:to>
                                        <p:strVal val="visible"/>
                                      </p:to>
                                    </p:set>
                                    <p:animEffect transition="in" filter="checkerboard(across)">
                                      <p:cBhvr>
                                        <p:cTn id="10" dur="2000"/>
                                        <p:tgtEl>
                                          <p:spTgt spid="824327"/>
                                        </p:tgtEl>
                                      </p:cBhvr>
                                    </p:animEffect>
                                  </p:childTnLst>
                                </p:cTn>
                              </p:par>
                            </p:childTnLst>
                          </p:cTn>
                        </p:par>
                        <p:par>
                          <p:cTn id="11" fill="hold">
                            <p:stCondLst>
                              <p:cond delay="2000"/>
                            </p:stCondLst>
                            <p:childTnLst>
                              <p:par>
                                <p:cTn id="12" presetID="5" presetClass="entr" presetSubtype="1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checkerboard(across)">
                                      <p:cBhvr>
                                        <p:cTn id="14" dur="2000"/>
                                        <p:tgtEl>
                                          <p:spTgt spid="48"/>
                                        </p:tgtEl>
                                      </p:cBhvr>
                                    </p:animEffect>
                                  </p:childTnLst>
                                </p:cTn>
                              </p:par>
                            </p:childTnLst>
                          </p:cTn>
                        </p:par>
                        <p:par>
                          <p:cTn id="15" fill="hold">
                            <p:stCondLst>
                              <p:cond delay="4000"/>
                            </p:stCondLst>
                            <p:childTnLst>
                              <p:par>
                                <p:cTn id="16" presetID="5" presetClass="entr" presetSubtype="1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checkerboard(across)">
                                      <p:cBhvr>
                                        <p:cTn id="18" dur="2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strips(downLeft)">
                                      <p:cBhvr>
                                        <p:cTn id="23"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5645841" cy="461665"/>
          </a:xfrm>
          <a:prstGeom prst="rect">
            <a:avLst/>
          </a:prstGeom>
          <a:noFill/>
        </p:spPr>
        <p:txBody>
          <a:bodyPr wrap="none" rtlCol="0">
            <a:spAutoFit/>
          </a:bodyPr>
          <a:lstStyle/>
          <a:p>
            <a:pPr>
              <a:buFont typeface="Wingdings" pitchFamily="2" charset="2"/>
              <a:buChar char="q"/>
            </a:pPr>
            <a:r>
              <a:rPr lang="fr-FR" sz="2400" b="1" i="1" dirty="0" smtClean="0">
                <a:solidFill>
                  <a:srgbClr val="0070C0"/>
                </a:solidFill>
              </a:rPr>
              <a:t> Conduites mixtes et conduites multiples:</a:t>
            </a:r>
            <a:endParaRPr lang="fr-FR" sz="2400" b="1" i="1" dirty="0">
              <a:solidFill>
                <a:srgbClr val="0070C0"/>
              </a:solidFill>
            </a:endParaRPr>
          </a:p>
        </p:txBody>
      </p:sp>
      <p:sp>
        <p:nvSpPr>
          <p:cNvPr id="3" name="ZoneTexte 2"/>
          <p:cNvSpPr txBox="1"/>
          <p:nvPr/>
        </p:nvSpPr>
        <p:spPr>
          <a:xfrm>
            <a:off x="755576" y="692696"/>
            <a:ext cx="8064896" cy="1338828"/>
          </a:xfrm>
          <a:prstGeom prst="rect">
            <a:avLst/>
          </a:prstGeom>
          <a:noFill/>
        </p:spPr>
        <p:txBody>
          <a:bodyPr wrap="square" rtlCol="0">
            <a:spAutoFit/>
          </a:bodyPr>
          <a:lstStyle/>
          <a:p>
            <a:pPr algn="just">
              <a:lnSpc>
                <a:spcPct val="150000"/>
              </a:lnSpc>
            </a:pPr>
            <a:r>
              <a:rPr lang="fr-FR" b="1" i="1" dirty="0" smtClean="0">
                <a:solidFill>
                  <a:srgbClr val="FF00FF"/>
                </a:solidFill>
              </a:rPr>
              <a:t>Une conduite mixte </a:t>
            </a:r>
            <a:r>
              <a:rPr lang="fr-FR" i="1" dirty="0" smtClean="0"/>
              <a:t>est une conduite constituée de diamètres et longueurs différents. Le débit qui passe à travers chaque tronçon sera le même et la perte de charge totale sera la somme des pertes dans chaque tronçon. </a:t>
            </a:r>
            <a:endParaRPr lang="fr-FR" i="1" dirty="0"/>
          </a:p>
        </p:txBody>
      </p:sp>
      <p:graphicFrame>
        <p:nvGraphicFramePr>
          <p:cNvPr id="825346" name="Object 2"/>
          <p:cNvGraphicFramePr>
            <a:graphicFrameLocks noChangeAspect="1"/>
          </p:cNvGraphicFramePr>
          <p:nvPr/>
        </p:nvGraphicFramePr>
        <p:xfrm>
          <a:off x="971600" y="2075880"/>
          <a:ext cx="4024313" cy="1281112"/>
        </p:xfrm>
        <a:graphic>
          <a:graphicData uri="http://schemas.openxmlformats.org/presentationml/2006/ole">
            <mc:AlternateContent xmlns:mc="http://schemas.openxmlformats.org/markup-compatibility/2006">
              <mc:Choice xmlns:v="urn:schemas-microsoft-com:vml" Requires="v">
                <p:oleObj spid="_x0000_s825354" name="Équation" r:id="rId3" imgW="1371600" imgH="457200" progId="Equation.3">
                  <p:embed/>
                </p:oleObj>
              </mc:Choice>
              <mc:Fallback>
                <p:oleObj name="Équation" r:id="rId3" imgW="13716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075880"/>
                        <a:ext cx="4024313" cy="1281112"/>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9" name="Groupe 58"/>
          <p:cNvGrpSpPr/>
          <p:nvPr/>
        </p:nvGrpSpPr>
        <p:grpSpPr>
          <a:xfrm>
            <a:off x="5724128" y="2204864"/>
            <a:ext cx="3888432" cy="3960440"/>
            <a:chOff x="5724128" y="2204864"/>
            <a:chExt cx="3888432" cy="3960440"/>
          </a:xfrm>
        </p:grpSpPr>
        <p:cxnSp>
          <p:nvCxnSpPr>
            <p:cNvPr id="18" name="Connecteur droit 17"/>
            <p:cNvCxnSpPr/>
            <p:nvPr/>
          </p:nvCxnSpPr>
          <p:spPr>
            <a:xfrm>
              <a:off x="6221554" y="3563078"/>
              <a:ext cx="0" cy="2498085"/>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756267" y="5167551"/>
              <a:ext cx="279140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756267" y="3431407"/>
              <a:ext cx="465287" cy="330883"/>
            </a:xfrm>
            <a:prstGeom prst="rect">
              <a:avLst/>
            </a:prstGeom>
            <a:noFill/>
            <a:ln>
              <a:noFill/>
            </a:ln>
          </p:spPr>
          <p:txBody>
            <a:bodyPr wrap="square" rtlCol="0">
              <a:spAutoFit/>
            </a:bodyPr>
            <a:lstStyle/>
            <a:p>
              <a:r>
                <a:rPr lang="fr-FR" sz="1600" dirty="0" err="1" smtClean="0"/>
                <a:t>H</a:t>
              </a:r>
              <a:r>
                <a:rPr lang="fr-FR" sz="1200" dirty="0" err="1" smtClean="0"/>
                <a:t>ex</a:t>
              </a:r>
              <a:endParaRPr lang="fr-FR" sz="1200" dirty="0"/>
            </a:p>
          </p:txBody>
        </p:sp>
        <p:sp>
          <p:nvSpPr>
            <p:cNvPr id="23" name="ZoneTexte 22"/>
            <p:cNvSpPr txBox="1"/>
            <p:nvPr/>
          </p:nvSpPr>
          <p:spPr>
            <a:xfrm>
              <a:off x="8415047" y="5222599"/>
              <a:ext cx="132939" cy="270723"/>
            </a:xfrm>
            <a:prstGeom prst="rect">
              <a:avLst/>
            </a:prstGeom>
            <a:noFill/>
          </p:spPr>
          <p:txBody>
            <a:bodyPr wrap="square" lIns="0" tIns="0" rIns="0" bIns="0" rtlCol="0">
              <a:spAutoFit/>
            </a:bodyPr>
            <a:lstStyle/>
            <a:p>
              <a:r>
                <a:rPr lang="fr-FR" dirty="0" smtClean="0"/>
                <a:t>Q</a:t>
              </a:r>
              <a:endParaRPr lang="fr-FR" dirty="0"/>
            </a:p>
          </p:txBody>
        </p:sp>
        <p:sp>
          <p:nvSpPr>
            <p:cNvPr id="27" name="Arc 26"/>
            <p:cNvSpPr/>
            <p:nvPr/>
          </p:nvSpPr>
          <p:spPr>
            <a:xfrm rot="7862958">
              <a:off x="5529060" y="3563079"/>
              <a:ext cx="3372396" cy="655965"/>
            </a:xfrm>
            <a:prstGeom prst="arc">
              <a:avLst>
                <a:gd name="adj1" fmla="val 145291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rc 33"/>
            <p:cNvSpPr/>
            <p:nvPr/>
          </p:nvSpPr>
          <p:spPr>
            <a:xfrm rot="8443470">
              <a:off x="5724128" y="3497258"/>
              <a:ext cx="3888432" cy="694521"/>
            </a:xfrm>
            <a:prstGeom prst="arc">
              <a:avLst>
                <a:gd name="adj1" fmla="val 145291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rc 34"/>
            <p:cNvSpPr/>
            <p:nvPr/>
          </p:nvSpPr>
          <p:spPr>
            <a:xfrm rot="7235827">
              <a:off x="5433281" y="3549242"/>
              <a:ext cx="2772304" cy="786963"/>
            </a:xfrm>
            <a:prstGeom prst="arc">
              <a:avLst>
                <a:gd name="adj1" fmla="val 145291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p:cNvSpPr/>
            <p:nvPr/>
          </p:nvSpPr>
          <p:spPr>
            <a:xfrm rot="6105718">
              <a:off x="5132082" y="3518153"/>
              <a:ext cx="2571316" cy="786963"/>
            </a:xfrm>
            <a:prstGeom prst="arc">
              <a:avLst>
                <a:gd name="adj1" fmla="val 14529195"/>
                <a:gd name="adj2" fmla="val 8359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8" name="Groupe 27"/>
            <p:cNvGrpSpPr/>
            <p:nvPr/>
          </p:nvGrpSpPr>
          <p:grpSpPr>
            <a:xfrm>
              <a:off x="6319323" y="5396734"/>
              <a:ext cx="2157132" cy="464675"/>
              <a:chOff x="5677714" y="2233472"/>
              <a:chExt cx="2881604" cy="547456"/>
            </a:xfrm>
          </p:grpSpPr>
          <p:sp>
            <p:nvSpPr>
              <p:cNvPr id="14" name="Rectangle 13"/>
              <p:cNvSpPr/>
              <p:nvPr/>
            </p:nvSpPr>
            <p:spPr>
              <a:xfrm>
                <a:off x="5940152" y="2492928"/>
                <a:ext cx="864096"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804248" y="2535792"/>
                <a:ext cx="79208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596336" y="2578656"/>
                <a:ext cx="792088"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228183" y="2233472"/>
                <a:ext cx="112671" cy="248074"/>
              </a:xfrm>
              <a:prstGeom prst="rect">
                <a:avLst/>
              </a:prstGeom>
              <a:noFill/>
            </p:spPr>
            <p:txBody>
              <a:bodyPr wrap="none" lIns="0" tIns="0" rIns="0" bIns="0" rtlCol="0">
                <a:spAutoFit/>
              </a:bodyPr>
              <a:lstStyle/>
              <a:p>
                <a:r>
                  <a:rPr lang="fr-FR" sz="1400" dirty="0" smtClean="0"/>
                  <a:t>1</a:t>
                </a:r>
                <a:endParaRPr lang="fr-FR" sz="1400" dirty="0"/>
              </a:p>
            </p:txBody>
          </p:sp>
          <p:sp>
            <p:nvSpPr>
              <p:cNvPr id="20" name="ZoneTexte 19"/>
              <p:cNvSpPr txBox="1"/>
              <p:nvPr/>
            </p:nvSpPr>
            <p:spPr>
              <a:xfrm>
                <a:off x="7164287" y="2233472"/>
                <a:ext cx="112671" cy="248074"/>
              </a:xfrm>
              <a:prstGeom prst="rect">
                <a:avLst/>
              </a:prstGeom>
              <a:noFill/>
            </p:spPr>
            <p:txBody>
              <a:bodyPr wrap="none" lIns="0" tIns="0" rIns="0" bIns="0" rtlCol="0">
                <a:spAutoFit/>
              </a:bodyPr>
              <a:lstStyle/>
              <a:p>
                <a:r>
                  <a:rPr lang="fr-FR" sz="1400" dirty="0" smtClean="0"/>
                  <a:t>2</a:t>
                </a:r>
                <a:endParaRPr lang="fr-FR" sz="1400" dirty="0"/>
              </a:p>
            </p:txBody>
          </p:sp>
          <p:sp>
            <p:nvSpPr>
              <p:cNvPr id="21" name="ZoneTexte 20"/>
              <p:cNvSpPr txBox="1"/>
              <p:nvPr/>
            </p:nvSpPr>
            <p:spPr>
              <a:xfrm>
                <a:off x="7884367" y="2262048"/>
                <a:ext cx="112671" cy="248074"/>
              </a:xfrm>
              <a:prstGeom prst="rect">
                <a:avLst/>
              </a:prstGeom>
              <a:noFill/>
            </p:spPr>
            <p:txBody>
              <a:bodyPr wrap="none" lIns="0" tIns="0" rIns="0" bIns="0" rtlCol="0">
                <a:spAutoFit/>
              </a:bodyPr>
              <a:lstStyle/>
              <a:p>
                <a:r>
                  <a:rPr lang="fr-FR" sz="1400" dirty="0" smtClean="0"/>
                  <a:t>3</a:t>
                </a:r>
                <a:endParaRPr lang="fr-FR" sz="1400" dirty="0"/>
              </a:p>
            </p:txBody>
          </p:sp>
          <p:sp>
            <p:nvSpPr>
              <p:cNvPr id="25" name="ZoneTexte 24"/>
              <p:cNvSpPr txBox="1"/>
              <p:nvPr/>
            </p:nvSpPr>
            <p:spPr>
              <a:xfrm>
                <a:off x="5677714" y="2492896"/>
                <a:ext cx="189760" cy="248074"/>
              </a:xfrm>
              <a:prstGeom prst="rect">
                <a:avLst/>
              </a:prstGeom>
              <a:noFill/>
            </p:spPr>
            <p:txBody>
              <a:bodyPr wrap="none" lIns="0" tIns="0" rIns="0" bIns="0" rtlCol="0">
                <a:spAutoFit/>
              </a:bodyPr>
              <a:lstStyle/>
              <a:p>
                <a:r>
                  <a:rPr lang="fr-FR" sz="1400" dirty="0" smtClean="0"/>
                  <a:t>M</a:t>
                </a:r>
                <a:endParaRPr lang="fr-FR" sz="1400" dirty="0"/>
              </a:p>
            </p:txBody>
          </p:sp>
          <p:sp>
            <p:nvSpPr>
              <p:cNvPr id="26" name="ZoneTexte 25"/>
              <p:cNvSpPr txBox="1"/>
              <p:nvPr/>
            </p:nvSpPr>
            <p:spPr>
              <a:xfrm>
                <a:off x="8416998" y="2492896"/>
                <a:ext cx="142320" cy="248074"/>
              </a:xfrm>
              <a:prstGeom prst="rect">
                <a:avLst/>
              </a:prstGeom>
              <a:noFill/>
            </p:spPr>
            <p:txBody>
              <a:bodyPr wrap="none" lIns="0" tIns="0" rIns="0" bIns="0" rtlCol="0">
                <a:spAutoFit/>
              </a:bodyPr>
              <a:lstStyle/>
              <a:p>
                <a:r>
                  <a:rPr lang="fr-FR" sz="1400" dirty="0" smtClean="0"/>
                  <a:t>N</a:t>
                </a:r>
                <a:endParaRPr lang="fr-FR" sz="1400" dirty="0"/>
              </a:p>
            </p:txBody>
          </p:sp>
        </p:grpSp>
        <p:sp>
          <p:nvSpPr>
            <p:cNvPr id="30" name="Accolade fermante 29"/>
            <p:cNvSpPr/>
            <p:nvPr/>
          </p:nvSpPr>
          <p:spPr>
            <a:xfrm>
              <a:off x="6819779" y="4909312"/>
              <a:ext cx="66470" cy="28150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ccolade ouvrante 30"/>
            <p:cNvSpPr/>
            <p:nvPr/>
          </p:nvSpPr>
          <p:spPr>
            <a:xfrm>
              <a:off x="6686840" y="4844147"/>
              <a:ext cx="66470" cy="31665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3" name="Connecteur droit 32"/>
            <p:cNvCxnSpPr/>
            <p:nvPr/>
          </p:nvCxnSpPr>
          <p:spPr>
            <a:xfrm>
              <a:off x="6784610" y="4187039"/>
              <a:ext cx="0" cy="9851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Accolade ouvrante 36"/>
            <p:cNvSpPr/>
            <p:nvPr/>
          </p:nvSpPr>
          <p:spPr>
            <a:xfrm>
              <a:off x="6704425" y="4416677"/>
              <a:ext cx="66470" cy="28147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Accolade fermante 37"/>
            <p:cNvSpPr/>
            <p:nvPr/>
          </p:nvSpPr>
          <p:spPr>
            <a:xfrm>
              <a:off x="6819779" y="4135171"/>
              <a:ext cx="66470" cy="28150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p:cNvSpPr txBox="1"/>
            <p:nvPr/>
          </p:nvSpPr>
          <p:spPr>
            <a:xfrm>
              <a:off x="6895041" y="4946548"/>
              <a:ext cx="147971" cy="165441"/>
            </a:xfrm>
            <a:prstGeom prst="rect">
              <a:avLst/>
            </a:prstGeom>
            <a:noFill/>
          </p:spPr>
          <p:txBody>
            <a:bodyPr wrap="none" lIns="0" tIns="0" rIns="0" bIns="0" rtlCol="0">
              <a:spAutoFit/>
            </a:bodyPr>
            <a:lstStyle/>
            <a:p>
              <a:r>
                <a:rPr lang="fr-FR" sz="1100" dirty="0" smtClean="0"/>
                <a:t>H1</a:t>
              </a:r>
              <a:endParaRPr lang="fr-FR" sz="1100" dirty="0"/>
            </a:p>
          </p:txBody>
        </p:sp>
        <p:sp>
          <p:nvSpPr>
            <p:cNvPr id="40" name="ZoneTexte 39"/>
            <p:cNvSpPr txBox="1"/>
            <p:nvPr/>
          </p:nvSpPr>
          <p:spPr>
            <a:xfrm>
              <a:off x="7524567" y="3755362"/>
              <a:ext cx="84344" cy="210562"/>
            </a:xfrm>
            <a:prstGeom prst="rect">
              <a:avLst/>
            </a:prstGeom>
            <a:noFill/>
          </p:spPr>
          <p:txBody>
            <a:bodyPr wrap="none" lIns="0" tIns="0" rIns="0" bIns="0" rtlCol="0">
              <a:spAutoFit/>
            </a:bodyPr>
            <a:lstStyle/>
            <a:p>
              <a:r>
                <a:rPr lang="fr-FR" sz="1400" dirty="0" smtClean="0"/>
                <a:t>2</a:t>
              </a:r>
              <a:endParaRPr lang="fr-FR" sz="1400" dirty="0"/>
            </a:p>
          </p:txBody>
        </p:sp>
        <p:sp>
          <p:nvSpPr>
            <p:cNvPr id="41" name="ZoneTexte 40"/>
            <p:cNvSpPr txBox="1"/>
            <p:nvPr/>
          </p:nvSpPr>
          <p:spPr>
            <a:xfrm>
              <a:off x="6620371" y="3501783"/>
              <a:ext cx="298901" cy="210562"/>
            </a:xfrm>
            <a:prstGeom prst="rect">
              <a:avLst/>
            </a:prstGeom>
            <a:noFill/>
          </p:spPr>
          <p:txBody>
            <a:bodyPr wrap="none" lIns="0" tIns="0" rIns="0" bIns="0" rtlCol="0">
              <a:spAutoFit/>
            </a:bodyPr>
            <a:lstStyle/>
            <a:p>
              <a:r>
                <a:rPr lang="fr-FR" sz="1400" dirty="0" smtClean="0"/>
                <a:t>M-N</a:t>
              </a:r>
              <a:endParaRPr lang="fr-FR" sz="1400" dirty="0"/>
            </a:p>
          </p:txBody>
        </p:sp>
        <p:sp>
          <p:nvSpPr>
            <p:cNvPr id="42" name="ZoneTexte 41"/>
            <p:cNvSpPr txBox="1"/>
            <p:nvPr/>
          </p:nvSpPr>
          <p:spPr>
            <a:xfrm>
              <a:off x="7192219" y="3766145"/>
              <a:ext cx="84344" cy="210562"/>
            </a:xfrm>
            <a:prstGeom prst="rect">
              <a:avLst/>
            </a:prstGeom>
            <a:noFill/>
          </p:spPr>
          <p:txBody>
            <a:bodyPr wrap="none" lIns="0" tIns="0" rIns="0" bIns="0" rtlCol="0">
              <a:spAutoFit/>
            </a:bodyPr>
            <a:lstStyle/>
            <a:p>
              <a:r>
                <a:rPr lang="fr-FR" sz="1400" dirty="0" smtClean="0"/>
                <a:t>3</a:t>
              </a:r>
              <a:endParaRPr lang="fr-FR" sz="1400" dirty="0"/>
            </a:p>
          </p:txBody>
        </p:sp>
        <p:sp>
          <p:nvSpPr>
            <p:cNvPr id="43" name="ZoneTexte 42"/>
            <p:cNvSpPr txBox="1"/>
            <p:nvPr/>
          </p:nvSpPr>
          <p:spPr>
            <a:xfrm>
              <a:off x="7998646" y="3764671"/>
              <a:ext cx="84344" cy="210562"/>
            </a:xfrm>
            <a:prstGeom prst="rect">
              <a:avLst/>
            </a:prstGeom>
            <a:noFill/>
          </p:spPr>
          <p:txBody>
            <a:bodyPr wrap="none" lIns="0" tIns="0" rIns="0" bIns="0" rtlCol="0">
              <a:spAutoFit/>
            </a:bodyPr>
            <a:lstStyle/>
            <a:p>
              <a:r>
                <a:rPr lang="fr-FR" sz="1400" dirty="0" smtClean="0"/>
                <a:t>1</a:t>
              </a:r>
              <a:endParaRPr lang="fr-FR" sz="1400" dirty="0"/>
            </a:p>
          </p:txBody>
        </p:sp>
        <p:sp>
          <p:nvSpPr>
            <p:cNvPr id="44" name="ZoneTexte 43"/>
            <p:cNvSpPr txBox="1"/>
            <p:nvPr/>
          </p:nvSpPr>
          <p:spPr>
            <a:xfrm>
              <a:off x="6562694" y="4998306"/>
              <a:ext cx="147971" cy="165441"/>
            </a:xfrm>
            <a:prstGeom prst="rect">
              <a:avLst/>
            </a:prstGeom>
            <a:noFill/>
          </p:spPr>
          <p:txBody>
            <a:bodyPr wrap="none" lIns="0" tIns="0" rIns="0" bIns="0" rtlCol="0">
              <a:spAutoFit/>
            </a:bodyPr>
            <a:lstStyle/>
            <a:p>
              <a:r>
                <a:rPr lang="fr-FR" sz="1100" dirty="0" smtClean="0"/>
                <a:t>H2</a:t>
              </a:r>
              <a:endParaRPr lang="fr-FR" sz="1100" dirty="0"/>
            </a:p>
          </p:txBody>
        </p:sp>
        <p:sp>
          <p:nvSpPr>
            <p:cNvPr id="45" name="ZoneTexte 44"/>
            <p:cNvSpPr txBox="1"/>
            <p:nvPr/>
          </p:nvSpPr>
          <p:spPr>
            <a:xfrm>
              <a:off x="6895041" y="4172408"/>
              <a:ext cx="147971" cy="165441"/>
            </a:xfrm>
            <a:prstGeom prst="rect">
              <a:avLst/>
            </a:prstGeom>
            <a:noFill/>
          </p:spPr>
          <p:txBody>
            <a:bodyPr wrap="none" lIns="0" tIns="0" rIns="0" bIns="0" rtlCol="0">
              <a:spAutoFit/>
            </a:bodyPr>
            <a:lstStyle/>
            <a:p>
              <a:r>
                <a:rPr lang="fr-FR" sz="1100" dirty="0" smtClean="0"/>
                <a:t>H1</a:t>
              </a:r>
              <a:endParaRPr lang="fr-FR" sz="1100" dirty="0"/>
            </a:p>
          </p:txBody>
        </p:sp>
        <p:sp>
          <p:nvSpPr>
            <p:cNvPr id="46" name="ZoneTexte 45"/>
            <p:cNvSpPr txBox="1"/>
            <p:nvPr/>
          </p:nvSpPr>
          <p:spPr>
            <a:xfrm>
              <a:off x="6592021" y="4630526"/>
              <a:ext cx="147971" cy="165441"/>
            </a:xfrm>
            <a:prstGeom prst="rect">
              <a:avLst/>
            </a:prstGeom>
            <a:noFill/>
          </p:spPr>
          <p:txBody>
            <a:bodyPr wrap="none" lIns="0" tIns="0" rIns="0" bIns="0" rtlCol="0">
              <a:spAutoFit/>
            </a:bodyPr>
            <a:lstStyle/>
            <a:p>
              <a:r>
                <a:rPr lang="fr-FR" sz="1100" dirty="0" smtClean="0"/>
                <a:t>H2</a:t>
              </a:r>
              <a:endParaRPr lang="fr-FR" sz="1100" dirty="0"/>
            </a:p>
          </p:txBody>
        </p:sp>
        <p:sp>
          <p:nvSpPr>
            <p:cNvPr id="47" name="ZoneTexte 46"/>
            <p:cNvSpPr txBox="1"/>
            <p:nvPr/>
          </p:nvSpPr>
          <p:spPr>
            <a:xfrm>
              <a:off x="7099283" y="5894581"/>
              <a:ext cx="784008" cy="270723"/>
            </a:xfrm>
            <a:prstGeom prst="rect">
              <a:avLst/>
            </a:prstGeom>
            <a:noFill/>
          </p:spPr>
          <p:txBody>
            <a:bodyPr wrap="none" rtlCol="0">
              <a:spAutoFit/>
            </a:bodyPr>
            <a:lstStyle/>
            <a:p>
              <a:r>
                <a:rPr lang="fr-FR" sz="1200" dirty="0" smtClean="0"/>
                <a:t>3 tronçons</a:t>
              </a:r>
              <a:endParaRPr lang="fr-FR" sz="1200" dirty="0"/>
            </a:p>
          </p:txBody>
        </p:sp>
      </p:grpSp>
      <p:graphicFrame>
        <p:nvGraphicFramePr>
          <p:cNvPr id="825347" name="Object 3"/>
          <p:cNvGraphicFramePr>
            <a:graphicFrameLocks noChangeAspect="1"/>
          </p:cNvGraphicFramePr>
          <p:nvPr/>
        </p:nvGraphicFramePr>
        <p:xfrm>
          <a:off x="683568" y="3429000"/>
          <a:ext cx="4621212" cy="889000"/>
        </p:xfrm>
        <a:graphic>
          <a:graphicData uri="http://schemas.openxmlformats.org/presentationml/2006/ole">
            <mc:AlternateContent xmlns:mc="http://schemas.openxmlformats.org/markup-compatibility/2006">
              <mc:Choice xmlns:v="urn:schemas-microsoft-com:vml" Requires="v">
                <p:oleObj spid="_x0000_s825355" name="Équation" r:id="rId5" imgW="1650960" imgH="342720" progId="Equation.3">
                  <p:embed/>
                </p:oleObj>
              </mc:Choice>
              <mc:Fallback>
                <p:oleObj name="Équation" r:id="rId5" imgW="1650960" imgH="3427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429000"/>
                        <a:ext cx="4621212" cy="8890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5348" name="Object 4"/>
          <p:cNvGraphicFramePr>
            <a:graphicFrameLocks noChangeAspect="1"/>
          </p:cNvGraphicFramePr>
          <p:nvPr/>
        </p:nvGraphicFramePr>
        <p:xfrm>
          <a:off x="1043608" y="5733256"/>
          <a:ext cx="2900362" cy="428625"/>
        </p:xfrm>
        <a:graphic>
          <a:graphicData uri="http://schemas.openxmlformats.org/presentationml/2006/ole">
            <mc:AlternateContent xmlns:mc="http://schemas.openxmlformats.org/markup-compatibility/2006">
              <mc:Choice xmlns:v="urn:schemas-microsoft-com:vml" Requires="v">
                <p:oleObj spid="_x0000_s825356" name="Équation" r:id="rId7" imgW="1117440" imgH="164880" progId="Equation.3">
                  <p:embed/>
                </p:oleObj>
              </mc:Choice>
              <mc:Fallback>
                <p:oleObj name="Équation" r:id="rId7" imgW="1117440" imgH="1648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5733256"/>
                        <a:ext cx="2900362" cy="4286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5349" name="Object 5"/>
          <p:cNvGraphicFramePr>
            <a:graphicFrameLocks noChangeAspect="1"/>
          </p:cNvGraphicFramePr>
          <p:nvPr/>
        </p:nvGraphicFramePr>
        <p:xfrm>
          <a:off x="755576" y="4509120"/>
          <a:ext cx="5184576" cy="1008112"/>
        </p:xfrm>
        <a:graphic>
          <a:graphicData uri="http://schemas.openxmlformats.org/presentationml/2006/ole">
            <mc:AlternateContent xmlns:mc="http://schemas.openxmlformats.org/markup-compatibility/2006">
              <mc:Choice xmlns:v="urn:schemas-microsoft-com:vml" Requires="v">
                <p:oleObj spid="_x0000_s825357" name="Équation" r:id="rId9" imgW="2247840" imgH="444240" progId="Equation.3">
                  <p:embed/>
                </p:oleObj>
              </mc:Choice>
              <mc:Fallback>
                <p:oleObj name="Équation" r:id="rId9" imgW="224784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4509120"/>
                        <a:ext cx="5184576" cy="1008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5" name="Groupe 64"/>
          <p:cNvGrpSpPr/>
          <p:nvPr/>
        </p:nvGrpSpPr>
        <p:grpSpPr>
          <a:xfrm>
            <a:off x="6012160" y="2204864"/>
            <a:ext cx="2887350" cy="464675"/>
            <a:chOff x="6300192" y="2204864"/>
            <a:chExt cx="2887350" cy="464675"/>
          </a:xfrm>
        </p:grpSpPr>
        <p:sp>
          <p:nvSpPr>
            <p:cNvPr id="50" name="Rectangle 49"/>
            <p:cNvSpPr/>
            <p:nvPr/>
          </p:nvSpPr>
          <p:spPr>
            <a:xfrm>
              <a:off x="6496650" y="2425088"/>
              <a:ext cx="646851" cy="244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7143501" y="2461470"/>
              <a:ext cx="592947" cy="1833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7736448" y="2497853"/>
              <a:ext cx="592947" cy="1222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6712266" y="2204864"/>
              <a:ext cx="84344" cy="210563"/>
            </a:xfrm>
            <a:prstGeom prst="rect">
              <a:avLst/>
            </a:prstGeom>
            <a:noFill/>
          </p:spPr>
          <p:txBody>
            <a:bodyPr wrap="none" lIns="0" tIns="0" rIns="0" bIns="0" rtlCol="0">
              <a:spAutoFit/>
            </a:bodyPr>
            <a:lstStyle/>
            <a:p>
              <a:r>
                <a:rPr lang="fr-FR" sz="1400" dirty="0" smtClean="0"/>
                <a:t>1</a:t>
              </a:r>
              <a:endParaRPr lang="fr-FR" sz="1400" dirty="0"/>
            </a:p>
          </p:txBody>
        </p:sp>
        <p:sp>
          <p:nvSpPr>
            <p:cNvPr id="54" name="ZoneTexte 53"/>
            <p:cNvSpPr txBox="1"/>
            <p:nvPr/>
          </p:nvSpPr>
          <p:spPr>
            <a:xfrm>
              <a:off x="7413022" y="2204864"/>
              <a:ext cx="84344" cy="210563"/>
            </a:xfrm>
            <a:prstGeom prst="rect">
              <a:avLst/>
            </a:prstGeom>
            <a:noFill/>
          </p:spPr>
          <p:txBody>
            <a:bodyPr wrap="none" lIns="0" tIns="0" rIns="0" bIns="0" rtlCol="0">
              <a:spAutoFit/>
            </a:bodyPr>
            <a:lstStyle/>
            <a:p>
              <a:r>
                <a:rPr lang="fr-FR" sz="1400" dirty="0" smtClean="0"/>
                <a:t>2</a:t>
              </a:r>
              <a:endParaRPr lang="fr-FR" sz="1400" dirty="0"/>
            </a:p>
          </p:txBody>
        </p:sp>
        <p:sp>
          <p:nvSpPr>
            <p:cNvPr id="55" name="ZoneTexte 54"/>
            <p:cNvSpPr txBox="1"/>
            <p:nvPr/>
          </p:nvSpPr>
          <p:spPr>
            <a:xfrm>
              <a:off x="7952064" y="2229119"/>
              <a:ext cx="41678" cy="215444"/>
            </a:xfrm>
            <a:prstGeom prst="rect">
              <a:avLst/>
            </a:prstGeom>
            <a:noFill/>
          </p:spPr>
          <p:txBody>
            <a:bodyPr wrap="none" lIns="0" tIns="0" rIns="0" bIns="0" rtlCol="0">
              <a:spAutoFit/>
            </a:bodyPr>
            <a:lstStyle/>
            <a:p>
              <a:r>
                <a:rPr lang="fr-FR" sz="1400" dirty="0" smtClean="0"/>
                <a:t>i</a:t>
              </a:r>
              <a:endParaRPr lang="fr-FR" sz="1400" dirty="0"/>
            </a:p>
          </p:txBody>
        </p:sp>
        <p:sp>
          <p:nvSpPr>
            <p:cNvPr id="56" name="ZoneTexte 55"/>
            <p:cNvSpPr txBox="1"/>
            <p:nvPr/>
          </p:nvSpPr>
          <p:spPr>
            <a:xfrm>
              <a:off x="6300192" y="2425060"/>
              <a:ext cx="142052" cy="210563"/>
            </a:xfrm>
            <a:prstGeom prst="rect">
              <a:avLst/>
            </a:prstGeom>
            <a:noFill/>
          </p:spPr>
          <p:txBody>
            <a:bodyPr wrap="none" lIns="0" tIns="0" rIns="0" bIns="0" rtlCol="0">
              <a:spAutoFit/>
            </a:bodyPr>
            <a:lstStyle/>
            <a:p>
              <a:r>
                <a:rPr lang="fr-FR" sz="1400" dirty="0" smtClean="0"/>
                <a:t>M</a:t>
              </a:r>
              <a:endParaRPr lang="fr-FR" sz="1400" dirty="0"/>
            </a:p>
          </p:txBody>
        </p:sp>
        <p:sp>
          <p:nvSpPr>
            <p:cNvPr id="57" name="ZoneTexte 56"/>
            <p:cNvSpPr txBox="1"/>
            <p:nvPr/>
          </p:nvSpPr>
          <p:spPr>
            <a:xfrm>
              <a:off x="9081003" y="2435402"/>
              <a:ext cx="106539" cy="210563"/>
            </a:xfrm>
            <a:prstGeom prst="rect">
              <a:avLst/>
            </a:prstGeom>
            <a:noFill/>
          </p:spPr>
          <p:txBody>
            <a:bodyPr wrap="none" lIns="0" tIns="0" rIns="0" bIns="0" rtlCol="0">
              <a:spAutoFit/>
            </a:bodyPr>
            <a:lstStyle/>
            <a:p>
              <a:r>
                <a:rPr lang="fr-FR" sz="1400" dirty="0" smtClean="0"/>
                <a:t>N</a:t>
              </a:r>
              <a:endParaRPr lang="fr-FR" sz="1400" dirty="0"/>
            </a:p>
          </p:txBody>
        </p:sp>
        <p:sp>
          <p:nvSpPr>
            <p:cNvPr id="60" name="Rectangle 59"/>
            <p:cNvSpPr/>
            <p:nvPr/>
          </p:nvSpPr>
          <p:spPr>
            <a:xfrm>
              <a:off x="8443549" y="2521370"/>
              <a:ext cx="592947" cy="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61"/>
            <p:cNvCxnSpPr/>
            <p:nvPr/>
          </p:nvCxnSpPr>
          <p:spPr>
            <a:xfrm>
              <a:off x="8343909" y="2515424"/>
              <a:ext cx="275053" cy="59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8345444" y="2578856"/>
              <a:ext cx="275053" cy="593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8634778" y="2276872"/>
              <a:ext cx="94578" cy="215444"/>
            </a:xfrm>
            <a:prstGeom prst="rect">
              <a:avLst/>
            </a:prstGeom>
            <a:noFill/>
          </p:spPr>
          <p:txBody>
            <a:bodyPr wrap="none" lIns="0" tIns="0" rIns="0" bIns="0" rtlCol="0">
              <a:spAutoFit/>
            </a:bodyPr>
            <a:lstStyle/>
            <a:p>
              <a:r>
                <a:rPr lang="fr-FR" sz="1400" dirty="0" smtClean="0"/>
                <a:t>n</a:t>
              </a:r>
              <a:endParaRPr lang="fr-FR"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5347"/>
                                        </p:tgtEl>
                                        <p:attrNameLst>
                                          <p:attrName>style.visibility</p:attrName>
                                        </p:attrNameLst>
                                      </p:cBhvr>
                                      <p:to>
                                        <p:strVal val="visible"/>
                                      </p:to>
                                    </p:set>
                                    <p:animEffect transition="in" filter="box(in)">
                                      <p:cBhvr>
                                        <p:cTn id="7" dur="2000"/>
                                        <p:tgtEl>
                                          <p:spTgt spid="82534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825349"/>
                                        </p:tgtEl>
                                        <p:attrNameLst>
                                          <p:attrName>style.visibility</p:attrName>
                                        </p:attrNameLst>
                                      </p:cBhvr>
                                      <p:to>
                                        <p:strVal val="visible"/>
                                      </p:to>
                                    </p:set>
                                    <p:animEffect transition="in" filter="box(in)">
                                      <p:cBhvr>
                                        <p:cTn id="11" dur="1000"/>
                                        <p:tgtEl>
                                          <p:spTgt spid="825349"/>
                                        </p:tgtEl>
                                      </p:cBhvr>
                                    </p:animEffect>
                                  </p:childTnLst>
                                </p:cTn>
                              </p:par>
                            </p:childTnLst>
                          </p:cTn>
                        </p:par>
                        <p:par>
                          <p:cTn id="12" fill="hold">
                            <p:stCondLst>
                              <p:cond delay="3000"/>
                            </p:stCondLst>
                            <p:childTnLst>
                              <p:par>
                                <p:cTn id="13" presetID="4" presetClass="entr" presetSubtype="16" fill="hold" nodeType="afterEffect">
                                  <p:stCondLst>
                                    <p:cond delay="0"/>
                                  </p:stCondLst>
                                  <p:childTnLst>
                                    <p:set>
                                      <p:cBhvr>
                                        <p:cTn id="14" dur="1" fill="hold">
                                          <p:stCondLst>
                                            <p:cond delay="0"/>
                                          </p:stCondLst>
                                        </p:cTn>
                                        <p:tgtEl>
                                          <p:spTgt spid="825348"/>
                                        </p:tgtEl>
                                        <p:attrNameLst>
                                          <p:attrName>style.visibility</p:attrName>
                                        </p:attrNameLst>
                                      </p:cBhvr>
                                      <p:to>
                                        <p:strVal val="visible"/>
                                      </p:to>
                                    </p:set>
                                    <p:animEffect transition="in" filter="box(in)">
                                      <p:cBhvr>
                                        <p:cTn id="15" dur="1000"/>
                                        <p:tgtEl>
                                          <p:spTgt spid="82534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checkerboard(across)">
                                      <p:cBhvr>
                                        <p:cTn id="2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4914" name="Object 2"/>
          <p:cNvGraphicFramePr>
            <a:graphicFrameLocks noChangeAspect="1"/>
          </p:cNvGraphicFramePr>
          <p:nvPr/>
        </p:nvGraphicFramePr>
        <p:xfrm>
          <a:off x="1619672" y="491703"/>
          <a:ext cx="3876675" cy="1281113"/>
        </p:xfrm>
        <a:graphic>
          <a:graphicData uri="http://schemas.openxmlformats.org/presentationml/2006/ole">
            <mc:AlternateContent xmlns:mc="http://schemas.openxmlformats.org/markup-compatibility/2006">
              <mc:Choice xmlns:v="urn:schemas-microsoft-com:vml" Requires="v">
                <p:oleObj spid="_x0000_s934922" name="Équation" r:id="rId3" imgW="1320480" imgH="457200" progId="Equation.3">
                  <p:embed/>
                </p:oleObj>
              </mc:Choice>
              <mc:Fallback>
                <p:oleObj name="Équation" r:id="rId3" imgW="13204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91703"/>
                        <a:ext cx="3876675" cy="1281113"/>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4915" name="Object 3"/>
          <p:cNvGraphicFramePr>
            <a:graphicFrameLocks noChangeAspect="1"/>
          </p:cNvGraphicFramePr>
          <p:nvPr/>
        </p:nvGraphicFramePr>
        <p:xfrm>
          <a:off x="827584" y="1700808"/>
          <a:ext cx="7542733" cy="2663825"/>
        </p:xfrm>
        <a:graphic>
          <a:graphicData uri="http://schemas.openxmlformats.org/presentationml/2006/ole">
            <mc:AlternateContent xmlns:mc="http://schemas.openxmlformats.org/markup-compatibility/2006">
              <mc:Choice xmlns:v="urn:schemas-microsoft-com:vml" Requires="v">
                <p:oleObj spid="_x0000_s934923" name="Équation" r:id="rId5" imgW="2869920" imgH="1054080" progId="Equation.3">
                  <p:embed/>
                </p:oleObj>
              </mc:Choice>
              <mc:Fallback>
                <p:oleObj name="Équation" r:id="rId5" imgW="2869920" imgH="1054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700808"/>
                        <a:ext cx="7542733" cy="26638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e 8"/>
          <p:cNvGrpSpPr/>
          <p:nvPr/>
        </p:nvGrpSpPr>
        <p:grpSpPr>
          <a:xfrm>
            <a:off x="539552" y="4355812"/>
            <a:ext cx="8563173" cy="2602201"/>
            <a:chOff x="539552" y="4283804"/>
            <a:chExt cx="8563173" cy="2602201"/>
          </a:xfrm>
        </p:grpSpPr>
        <p:sp>
          <p:nvSpPr>
            <p:cNvPr id="10" name="ZoneTexte 9"/>
            <p:cNvSpPr txBox="1"/>
            <p:nvPr/>
          </p:nvSpPr>
          <p:spPr>
            <a:xfrm>
              <a:off x="539552" y="4283804"/>
              <a:ext cx="6963316" cy="369332"/>
            </a:xfrm>
            <a:prstGeom prst="rect">
              <a:avLst/>
            </a:prstGeom>
            <a:noFill/>
          </p:spPr>
          <p:txBody>
            <a:bodyPr wrap="none" rtlCol="0">
              <a:spAutoFit/>
            </a:bodyPr>
            <a:lstStyle/>
            <a:p>
              <a:r>
                <a:rPr lang="fr-FR" dirty="0" smtClean="0">
                  <a:solidFill>
                    <a:srgbClr val="FF0000"/>
                  </a:solidFill>
                </a:rPr>
                <a:t>Exemple</a:t>
              </a:r>
              <a:r>
                <a:rPr lang="fr-FR" dirty="0" smtClean="0"/>
                <a:t> : 2 conduites identiques en parallèle  R1=R2; équation de Darcy</a:t>
              </a:r>
              <a:endParaRPr lang="fr-FR" dirty="0"/>
            </a:p>
          </p:txBody>
        </p:sp>
        <p:graphicFrame>
          <p:nvGraphicFramePr>
            <p:cNvPr id="934916" name="Object 4"/>
            <p:cNvGraphicFramePr>
              <a:graphicFrameLocks noChangeAspect="1"/>
            </p:cNvGraphicFramePr>
            <p:nvPr/>
          </p:nvGraphicFramePr>
          <p:xfrm>
            <a:off x="561405" y="4725144"/>
            <a:ext cx="3938587" cy="855662"/>
          </p:xfrm>
          <a:graphic>
            <a:graphicData uri="http://schemas.openxmlformats.org/presentationml/2006/ole">
              <mc:AlternateContent xmlns:mc="http://schemas.openxmlformats.org/markup-compatibility/2006">
                <mc:Choice xmlns:v="urn:schemas-microsoft-com:vml" Requires="v">
                  <p:oleObj spid="_x0000_s934924" name="Équation" r:id="rId7" imgW="1485720" imgH="304560" progId="Equation.3">
                    <p:embed/>
                  </p:oleObj>
                </mc:Choice>
                <mc:Fallback>
                  <p:oleObj name="Équation" r:id="rId7" imgW="1485720" imgH="304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405" y="4725144"/>
                          <a:ext cx="3938587" cy="85566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4917" name="Object 5"/>
            <p:cNvGraphicFramePr>
              <a:graphicFrameLocks noChangeAspect="1"/>
            </p:cNvGraphicFramePr>
            <p:nvPr/>
          </p:nvGraphicFramePr>
          <p:xfrm>
            <a:off x="4183063" y="5184205"/>
            <a:ext cx="4919662" cy="1701800"/>
          </p:xfrm>
          <a:graphic>
            <a:graphicData uri="http://schemas.openxmlformats.org/presentationml/2006/ole">
              <mc:AlternateContent xmlns:mc="http://schemas.openxmlformats.org/markup-compatibility/2006">
                <mc:Choice xmlns:v="urn:schemas-microsoft-com:vml" Requires="v">
                  <p:oleObj spid="_x0000_s934925" name="Équation" r:id="rId9" imgW="2095200" imgH="698400" progId="Equation.3">
                    <p:embed/>
                  </p:oleObj>
                </mc:Choice>
                <mc:Fallback>
                  <p:oleObj name="Équation" r:id="rId9" imgW="2095200" imgH="698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3063" y="5184205"/>
                          <a:ext cx="4919662" cy="17018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ZoneTexte 7"/>
          <p:cNvSpPr txBox="1"/>
          <p:nvPr/>
        </p:nvSpPr>
        <p:spPr>
          <a:xfrm>
            <a:off x="179512" y="0"/>
            <a:ext cx="8064896" cy="646331"/>
          </a:xfrm>
          <a:prstGeom prst="rect">
            <a:avLst/>
          </a:prstGeom>
          <a:noFill/>
        </p:spPr>
        <p:txBody>
          <a:bodyPr wrap="square" rtlCol="0">
            <a:spAutoFit/>
          </a:bodyPr>
          <a:lstStyle/>
          <a:p>
            <a:pPr algn="just"/>
            <a:r>
              <a:rPr lang="fr-FR" b="1" i="1" dirty="0" smtClean="0">
                <a:solidFill>
                  <a:srgbClr val="FF00FF"/>
                </a:solidFill>
              </a:rPr>
              <a:t>Une conduite multiple </a:t>
            </a:r>
            <a:r>
              <a:rPr lang="fr-FR" i="1" dirty="0" smtClean="0"/>
              <a:t>est une conduite en </a:t>
            </a:r>
            <a:r>
              <a:rPr lang="fr-FR" b="1" i="1" u="sng" dirty="0" smtClean="0"/>
              <a:t>parallèle</a:t>
            </a:r>
            <a:r>
              <a:rPr lang="fr-FR" i="1" dirty="0" smtClean="0"/>
              <a:t> constituée de plusieurs tuyaux différents. </a:t>
            </a:r>
            <a:endParaRPr lang="fr-FR" i="1" strike="sngStrik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34915"/>
                                        </p:tgtEl>
                                        <p:attrNameLst>
                                          <p:attrName>style.visibility</p:attrName>
                                        </p:attrNameLst>
                                      </p:cBhvr>
                                      <p:to>
                                        <p:strVal val="visible"/>
                                      </p:to>
                                    </p:set>
                                    <p:animEffect transition="in" filter="box(out)">
                                      <p:cBhvr>
                                        <p:cTn id="7" dur="2000"/>
                                        <p:tgtEl>
                                          <p:spTgt spid="9349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e 64"/>
          <p:cNvGrpSpPr/>
          <p:nvPr/>
        </p:nvGrpSpPr>
        <p:grpSpPr>
          <a:xfrm>
            <a:off x="3995936" y="260648"/>
            <a:ext cx="3672328" cy="1677604"/>
            <a:chOff x="2627864" y="1917412"/>
            <a:chExt cx="3672328" cy="1677604"/>
          </a:xfrm>
        </p:grpSpPr>
        <p:cxnSp>
          <p:nvCxnSpPr>
            <p:cNvPr id="17" name="Connecteur droit 16"/>
            <p:cNvCxnSpPr/>
            <p:nvPr/>
          </p:nvCxnSpPr>
          <p:spPr>
            <a:xfrm>
              <a:off x="3323150" y="2132856"/>
              <a:ext cx="219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347864" y="3356992"/>
              <a:ext cx="21600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7" name="Groupe 46"/>
            <p:cNvGrpSpPr/>
            <p:nvPr/>
          </p:nvGrpSpPr>
          <p:grpSpPr>
            <a:xfrm>
              <a:off x="3491880" y="2276872"/>
              <a:ext cx="1872208" cy="432048"/>
              <a:chOff x="3491880" y="2276872"/>
              <a:chExt cx="1872208" cy="432048"/>
            </a:xfrm>
          </p:grpSpPr>
          <p:cxnSp>
            <p:nvCxnSpPr>
              <p:cNvPr id="20" name="Connecteur droit 19"/>
              <p:cNvCxnSpPr/>
              <p:nvPr/>
            </p:nvCxnSpPr>
            <p:spPr>
              <a:xfrm>
                <a:off x="3491880" y="2285256"/>
                <a:ext cx="18722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491880" y="2708920"/>
                <a:ext cx="18722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364088" y="2276872"/>
                <a:ext cx="0"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491880" y="2276872"/>
                <a:ext cx="0" cy="43204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8" name="Groupe 47"/>
            <p:cNvGrpSpPr/>
            <p:nvPr/>
          </p:nvGrpSpPr>
          <p:grpSpPr>
            <a:xfrm>
              <a:off x="3491880" y="2924944"/>
              <a:ext cx="1872208" cy="360040"/>
              <a:chOff x="3491880" y="2924944"/>
              <a:chExt cx="1872208" cy="360040"/>
            </a:xfrm>
          </p:grpSpPr>
          <p:cxnSp>
            <p:nvCxnSpPr>
              <p:cNvPr id="22" name="Connecteur droit 21"/>
              <p:cNvCxnSpPr/>
              <p:nvPr/>
            </p:nvCxnSpPr>
            <p:spPr>
              <a:xfrm>
                <a:off x="3491880" y="2924944"/>
                <a:ext cx="18722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491880" y="3276600"/>
                <a:ext cx="18722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364088" y="2924944"/>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491880" y="2924944"/>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5" name="Connecteur droit 34"/>
            <p:cNvCxnSpPr/>
            <p:nvPr/>
          </p:nvCxnSpPr>
          <p:spPr>
            <a:xfrm>
              <a:off x="5508104" y="2132856"/>
              <a:ext cx="0"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335507" y="2132856"/>
              <a:ext cx="0"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508104" y="2924944"/>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347864" y="2924944"/>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508104" y="2708920"/>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508104" y="2924944"/>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627864" y="2708920"/>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2627864" y="2924944"/>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4139952" y="2217221"/>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4139952" y="2828222"/>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4139952" y="3319921"/>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4229212" y="1917412"/>
              <a:ext cx="198772" cy="215444"/>
            </a:xfrm>
            <a:prstGeom prst="rect">
              <a:avLst/>
            </a:prstGeom>
            <a:noFill/>
          </p:spPr>
          <p:txBody>
            <a:bodyPr wrap="none" lIns="0" tIns="0" rIns="0" bIns="0" rtlCol="0">
              <a:spAutoFit/>
            </a:bodyPr>
            <a:lstStyle/>
            <a:p>
              <a:r>
                <a:rPr lang="fr-FR" sz="1400" dirty="0" smtClean="0"/>
                <a:t>Q</a:t>
              </a:r>
              <a:r>
                <a:rPr lang="fr-FR" sz="1100" dirty="0" smtClean="0"/>
                <a:t>1</a:t>
              </a:r>
              <a:endParaRPr lang="fr-FR" sz="1400" dirty="0"/>
            </a:p>
          </p:txBody>
        </p:sp>
        <p:sp>
          <p:nvSpPr>
            <p:cNvPr id="54" name="ZoneTexte 53"/>
            <p:cNvSpPr txBox="1"/>
            <p:nvPr/>
          </p:nvSpPr>
          <p:spPr>
            <a:xfrm>
              <a:off x="4211960" y="2493476"/>
              <a:ext cx="198772" cy="215444"/>
            </a:xfrm>
            <a:prstGeom prst="rect">
              <a:avLst/>
            </a:prstGeom>
            <a:noFill/>
          </p:spPr>
          <p:txBody>
            <a:bodyPr wrap="none" lIns="0" tIns="0" rIns="0" bIns="0" rtlCol="0">
              <a:spAutoFit/>
            </a:bodyPr>
            <a:lstStyle/>
            <a:p>
              <a:r>
                <a:rPr lang="fr-FR" sz="1400" dirty="0" smtClean="0"/>
                <a:t>Q</a:t>
              </a:r>
              <a:r>
                <a:rPr lang="fr-FR" sz="1100" dirty="0" smtClean="0"/>
                <a:t>2</a:t>
              </a:r>
              <a:endParaRPr lang="fr-FR" sz="1400" dirty="0"/>
            </a:p>
          </p:txBody>
        </p:sp>
        <p:sp>
          <p:nvSpPr>
            <p:cNvPr id="55" name="ZoneTexte 54"/>
            <p:cNvSpPr txBox="1"/>
            <p:nvPr/>
          </p:nvSpPr>
          <p:spPr>
            <a:xfrm>
              <a:off x="4229212" y="3379572"/>
              <a:ext cx="198772" cy="215444"/>
            </a:xfrm>
            <a:prstGeom prst="rect">
              <a:avLst/>
            </a:prstGeom>
            <a:noFill/>
          </p:spPr>
          <p:txBody>
            <a:bodyPr wrap="none" lIns="0" tIns="0" rIns="0" bIns="0" rtlCol="0">
              <a:spAutoFit/>
            </a:bodyPr>
            <a:lstStyle/>
            <a:p>
              <a:r>
                <a:rPr lang="fr-FR" sz="1400" dirty="0" smtClean="0"/>
                <a:t>Q</a:t>
              </a:r>
              <a:r>
                <a:rPr lang="fr-FR" sz="1100" dirty="0" smtClean="0"/>
                <a:t>3</a:t>
              </a:r>
              <a:endParaRPr lang="fr-FR" sz="1400" dirty="0"/>
            </a:p>
          </p:txBody>
        </p:sp>
        <p:sp>
          <p:nvSpPr>
            <p:cNvPr id="56" name="ZoneTexte 55"/>
            <p:cNvSpPr txBox="1"/>
            <p:nvPr/>
          </p:nvSpPr>
          <p:spPr>
            <a:xfrm>
              <a:off x="2699792" y="2678723"/>
              <a:ext cx="137858" cy="246221"/>
            </a:xfrm>
            <a:prstGeom prst="rect">
              <a:avLst/>
            </a:prstGeom>
            <a:noFill/>
          </p:spPr>
          <p:txBody>
            <a:bodyPr wrap="none" lIns="0" tIns="0" rIns="0" bIns="0" rtlCol="0">
              <a:spAutoFit/>
            </a:bodyPr>
            <a:lstStyle/>
            <a:p>
              <a:r>
                <a:rPr lang="fr-FR" sz="1600" dirty="0" smtClean="0"/>
                <a:t>Q</a:t>
              </a:r>
              <a:endParaRPr lang="fr-FR" sz="1600" dirty="0"/>
            </a:p>
          </p:txBody>
        </p:sp>
        <p:cxnSp>
          <p:nvCxnSpPr>
            <p:cNvPr id="58" name="Connecteur droit avec flèche 57"/>
            <p:cNvCxnSpPr/>
            <p:nvPr/>
          </p:nvCxnSpPr>
          <p:spPr>
            <a:xfrm>
              <a:off x="2893236" y="2828222"/>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818716" y="2678723"/>
              <a:ext cx="137858" cy="246221"/>
            </a:xfrm>
            <a:prstGeom prst="rect">
              <a:avLst/>
            </a:prstGeom>
            <a:noFill/>
          </p:spPr>
          <p:txBody>
            <a:bodyPr wrap="none" lIns="0" tIns="0" rIns="0" bIns="0" rtlCol="0">
              <a:spAutoFit/>
            </a:bodyPr>
            <a:lstStyle/>
            <a:p>
              <a:r>
                <a:rPr lang="fr-FR" sz="1600" dirty="0" smtClean="0"/>
                <a:t>Q</a:t>
              </a:r>
              <a:endParaRPr lang="fr-FR" sz="1600" dirty="0"/>
            </a:p>
          </p:txBody>
        </p:sp>
        <p:cxnSp>
          <p:nvCxnSpPr>
            <p:cNvPr id="60" name="Connecteur droit avec flèche 59"/>
            <p:cNvCxnSpPr/>
            <p:nvPr/>
          </p:nvCxnSpPr>
          <p:spPr>
            <a:xfrm>
              <a:off x="6012160" y="2828222"/>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3131840" y="2482673"/>
              <a:ext cx="174728" cy="246221"/>
            </a:xfrm>
            <a:prstGeom prst="rect">
              <a:avLst/>
            </a:prstGeom>
            <a:noFill/>
          </p:spPr>
          <p:txBody>
            <a:bodyPr wrap="none" lIns="0" tIns="0" rIns="0" bIns="0" rtlCol="0">
              <a:spAutoFit/>
            </a:bodyPr>
            <a:lstStyle/>
            <a:p>
              <a:r>
                <a:rPr lang="fr-FR" sz="1600" dirty="0" smtClean="0"/>
                <a:t>M</a:t>
              </a:r>
              <a:endParaRPr lang="fr-FR" sz="1600" dirty="0"/>
            </a:p>
          </p:txBody>
        </p:sp>
        <p:sp>
          <p:nvSpPr>
            <p:cNvPr id="63" name="ZoneTexte 62"/>
            <p:cNvSpPr txBox="1"/>
            <p:nvPr/>
          </p:nvSpPr>
          <p:spPr>
            <a:xfrm>
              <a:off x="5532818" y="2482673"/>
              <a:ext cx="133050" cy="246221"/>
            </a:xfrm>
            <a:prstGeom prst="rect">
              <a:avLst/>
            </a:prstGeom>
            <a:noFill/>
          </p:spPr>
          <p:txBody>
            <a:bodyPr wrap="none" lIns="0" tIns="0" rIns="0" bIns="0" rtlCol="0">
              <a:spAutoFit/>
            </a:bodyPr>
            <a:lstStyle/>
            <a:p>
              <a:r>
                <a:rPr lang="fr-FR" sz="1600" dirty="0" smtClean="0"/>
                <a:t>N</a:t>
              </a:r>
              <a:endParaRPr lang="fr-FR" sz="1600" dirty="0"/>
            </a:p>
          </p:txBody>
        </p:sp>
      </p:grpSp>
      <p:graphicFrame>
        <p:nvGraphicFramePr>
          <p:cNvPr id="838658" name="Object 2"/>
          <p:cNvGraphicFramePr>
            <a:graphicFrameLocks noChangeAspect="1"/>
          </p:cNvGraphicFramePr>
          <p:nvPr/>
        </p:nvGraphicFramePr>
        <p:xfrm>
          <a:off x="971600" y="1700808"/>
          <a:ext cx="5886450" cy="1743075"/>
        </p:xfrm>
        <a:graphic>
          <a:graphicData uri="http://schemas.openxmlformats.org/presentationml/2006/ole">
            <mc:AlternateContent xmlns:mc="http://schemas.openxmlformats.org/markup-compatibility/2006">
              <mc:Choice xmlns:v="urn:schemas-microsoft-com:vml" Requires="v">
                <p:oleObj spid="_x0000_s838660" name="Équation" r:id="rId3" imgW="2006280" imgH="622080" progId="Equation.3">
                  <p:embed/>
                </p:oleObj>
              </mc:Choice>
              <mc:Fallback>
                <p:oleObj name="Équation" r:id="rId3" imgW="200628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00808"/>
                        <a:ext cx="5886450" cy="17430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38661" name="Picture 5"/>
          <p:cNvPicPr>
            <a:picLocks noChangeAspect="1" noChangeArrowheads="1"/>
          </p:cNvPicPr>
          <p:nvPr/>
        </p:nvPicPr>
        <p:blipFill>
          <a:blip r:embed="rId5" cstate="print"/>
          <a:srcRect/>
          <a:stretch>
            <a:fillRect/>
          </a:stretch>
        </p:blipFill>
        <p:spPr bwMode="auto">
          <a:xfrm>
            <a:off x="2843808" y="3717032"/>
            <a:ext cx="4320480" cy="2808312"/>
          </a:xfrm>
          <a:prstGeom prst="rect">
            <a:avLst/>
          </a:prstGeom>
          <a:noFill/>
          <a:ln w="9525">
            <a:noFill/>
            <a:miter lim="800000"/>
            <a:headEnd/>
            <a:tailEnd/>
          </a:ln>
        </p:spPr>
      </p:pic>
      <p:sp>
        <p:nvSpPr>
          <p:cNvPr id="38" name="ZoneTexte 37"/>
          <p:cNvSpPr txBox="1"/>
          <p:nvPr/>
        </p:nvSpPr>
        <p:spPr>
          <a:xfrm>
            <a:off x="926560" y="539388"/>
            <a:ext cx="2421304" cy="369332"/>
          </a:xfrm>
          <a:prstGeom prst="rect">
            <a:avLst/>
          </a:prstGeom>
          <a:noFill/>
        </p:spPr>
        <p:txBody>
          <a:bodyPr wrap="none" rtlCol="0">
            <a:spAutoFit/>
          </a:bodyPr>
          <a:lstStyle/>
          <a:p>
            <a:r>
              <a:rPr lang="fr-FR" dirty="0" smtClean="0"/>
              <a:t>3 conduites en parallèle</a:t>
            </a:r>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6410" y="1281534"/>
            <a:ext cx="8280920" cy="1711366"/>
          </a:xfrm>
          <a:prstGeom prst="rect">
            <a:avLst/>
          </a:prstGeom>
          <a:noFill/>
        </p:spPr>
        <p:txBody>
          <a:bodyPr wrap="square" rtlCol="0">
            <a:spAutoFit/>
          </a:bodyPr>
          <a:lstStyle/>
          <a:p>
            <a:pPr>
              <a:lnSpc>
                <a:spcPct val="150000"/>
              </a:lnSpc>
            </a:pPr>
            <a:r>
              <a:rPr lang="fr-FR" dirty="0" smtClean="0"/>
              <a:t>Soit à calculer une conduite débitant 55 l/s issue d’un réservoir et qui se raccorde sur le réseau distribution. La conduite n’effectue aucun service en route. La pression imposée au sol est de 30 m d’eau minimum . La longueur de la conduite est 2500 m. Quel diamètre doit-on donner à cette conduite ?</a:t>
            </a:r>
            <a:endParaRPr lang="fr-FR" dirty="0"/>
          </a:p>
        </p:txBody>
      </p:sp>
      <p:sp>
        <p:nvSpPr>
          <p:cNvPr id="5" name="ZoneTexte 4"/>
          <p:cNvSpPr txBox="1"/>
          <p:nvPr/>
        </p:nvSpPr>
        <p:spPr>
          <a:xfrm>
            <a:off x="478418" y="3297758"/>
            <a:ext cx="4902689" cy="923330"/>
          </a:xfrm>
          <a:prstGeom prst="rect">
            <a:avLst/>
          </a:prstGeom>
          <a:noFill/>
        </p:spPr>
        <p:txBody>
          <a:bodyPr wrap="none" rtlCol="0">
            <a:spAutoFit/>
          </a:bodyPr>
          <a:lstStyle/>
          <a:p>
            <a:r>
              <a:rPr lang="fr-FR" dirty="0" smtClean="0"/>
              <a:t>On donne:</a:t>
            </a:r>
          </a:p>
          <a:p>
            <a:r>
              <a:rPr lang="fr-FR" dirty="0" smtClean="0"/>
              <a:t> D=250mm       j=0,0048 m/m         v=1,12 m/s</a:t>
            </a:r>
          </a:p>
          <a:p>
            <a:r>
              <a:rPr lang="fr-FR" dirty="0" smtClean="0"/>
              <a:t> D=300 mm       j= 0,0020  m/m               v=0,78 m/s</a:t>
            </a:r>
            <a:endParaRPr lang="fr-FR" dirty="0"/>
          </a:p>
        </p:txBody>
      </p:sp>
      <p:grpSp>
        <p:nvGrpSpPr>
          <p:cNvPr id="34" name="Groupe 33"/>
          <p:cNvGrpSpPr/>
          <p:nvPr/>
        </p:nvGrpSpPr>
        <p:grpSpPr>
          <a:xfrm>
            <a:off x="5735002" y="3072442"/>
            <a:ext cx="3661534" cy="2097524"/>
            <a:chOff x="6120680" y="1628800"/>
            <a:chExt cx="3661534" cy="2097524"/>
          </a:xfrm>
        </p:grpSpPr>
        <p:cxnSp>
          <p:nvCxnSpPr>
            <p:cNvPr id="6" name="Connecteur droit 5"/>
            <p:cNvCxnSpPr/>
            <p:nvPr/>
          </p:nvCxnSpPr>
          <p:spPr>
            <a:xfrm>
              <a:off x="6480720" y="174117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7272808" y="1705230"/>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480720" y="2245230"/>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7787975" flipH="1">
              <a:off x="7871182" y="1264550"/>
              <a:ext cx="1157767" cy="2664296"/>
            </a:xfrm>
            <a:prstGeom prst="arc">
              <a:avLst>
                <a:gd name="adj1" fmla="val 16824260"/>
                <a:gd name="adj2" fmla="val 28028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9"/>
            <p:cNvCxnSpPr/>
            <p:nvPr/>
          </p:nvCxnSpPr>
          <p:spPr>
            <a:xfrm>
              <a:off x="6480720" y="1885190"/>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120680" y="1741174"/>
              <a:ext cx="317716" cy="369332"/>
            </a:xfrm>
            <a:prstGeom prst="rect">
              <a:avLst/>
            </a:prstGeom>
            <a:noFill/>
          </p:spPr>
          <p:txBody>
            <a:bodyPr wrap="none" rtlCol="0">
              <a:spAutoFit/>
            </a:bodyPr>
            <a:lstStyle/>
            <a:p>
              <a:r>
                <a:rPr lang="fr-FR" dirty="0" smtClean="0"/>
                <a:t>R</a:t>
              </a:r>
              <a:endParaRPr lang="fr-FR" dirty="0"/>
            </a:p>
          </p:txBody>
        </p:sp>
        <p:cxnSp>
          <p:nvCxnSpPr>
            <p:cNvPr id="22" name="Connecteur droit 21"/>
            <p:cNvCxnSpPr/>
            <p:nvPr/>
          </p:nvCxnSpPr>
          <p:spPr>
            <a:xfrm>
              <a:off x="7272808" y="1885190"/>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732240" y="1628800"/>
              <a:ext cx="641522" cy="307777"/>
            </a:xfrm>
            <a:prstGeom prst="rect">
              <a:avLst/>
            </a:prstGeom>
            <a:noFill/>
          </p:spPr>
          <p:txBody>
            <a:bodyPr wrap="none" rtlCol="0">
              <a:spAutoFit/>
            </a:bodyPr>
            <a:lstStyle/>
            <a:p>
              <a:r>
                <a:rPr lang="fr-FR" sz="1400" dirty="0" smtClean="0"/>
                <a:t>110 m</a:t>
              </a:r>
              <a:endParaRPr lang="fr-FR" sz="1400" dirty="0"/>
            </a:p>
          </p:txBody>
        </p:sp>
        <p:cxnSp>
          <p:nvCxnSpPr>
            <p:cNvPr id="26" name="Connecteur droit avec flèche 25"/>
            <p:cNvCxnSpPr/>
            <p:nvPr/>
          </p:nvCxnSpPr>
          <p:spPr>
            <a:xfrm>
              <a:off x="7380312" y="2708920"/>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8724714" y="2228734"/>
              <a:ext cx="0" cy="10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7308304" y="1916832"/>
              <a:ext cx="1440160" cy="288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748464" y="3121223"/>
              <a:ext cx="510076" cy="307777"/>
            </a:xfrm>
            <a:prstGeom prst="rect">
              <a:avLst/>
            </a:prstGeom>
            <a:noFill/>
          </p:spPr>
          <p:txBody>
            <a:bodyPr wrap="none" rtlCol="0">
              <a:spAutoFit/>
            </a:bodyPr>
            <a:lstStyle/>
            <a:p>
              <a:r>
                <a:rPr lang="fr-FR" sz="1400" dirty="0" smtClean="0"/>
                <a:t>75m</a:t>
              </a:r>
              <a:endParaRPr lang="fr-FR" sz="1400" dirty="0"/>
            </a:p>
          </p:txBody>
        </p:sp>
        <p:sp>
          <p:nvSpPr>
            <p:cNvPr id="33" name="ZoneTexte 32"/>
            <p:cNvSpPr txBox="1"/>
            <p:nvPr/>
          </p:nvSpPr>
          <p:spPr>
            <a:xfrm>
              <a:off x="8532440" y="3356992"/>
              <a:ext cx="317716" cy="369332"/>
            </a:xfrm>
            <a:prstGeom prst="rect">
              <a:avLst/>
            </a:prstGeom>
            <a:noFill/>
          </p:spPr>
          <p:txBody>
            <a:bodyPr wrap="none" rtlCol="0">
              <a:spAutoFit/>
            </a:bodyPr>
            <a:lstStyle/>
            <a:p>
              <a:r>
                <a:rPr lang="fr-FR" dirty="0" smtClean="0"/>
                <a:t>A</a:t>
              </a:r>
              <a:endParaRPr lang="fr-FR" dirty="0"/>
            </a:p>
          </p:txBody>
        </p:sp>
      </p:grpSp>
      <p:sp>
        <p:nvSpPr>
          <p:cNvPr id="35" name="ZoneTexte 34"/>
          <p:cNvSpPr txBox="1"/>
          <p:nvPr/>
        </p:nvSpPr>
        <p:spPr>
          <a:xfrm>
            <a:off x="622434" y="4809926"/>
            <a:ext cx="5684761" cy="923330"/>
          </a:xfrm>
          <a:prstGeom prst="rect">
            <a:avLst/>
          </a:prstGeom>
          <a:noFill/>
        </p:spPr>
        <p:txBody>
          <a:bodyPr wrap="none" rtlCol="0">
            <a:spAutoFit/>
          </a:bodyPr>
          <a:lstStyle/>
          <a:p>
            <a:r>
              <a:rPr lang="fr-FR" dirty="0" smtClean="0"/>
              <a:t>D:250 mm </a:t>
            </a:r>
            <a:r>
              <a:rPr lang="fr-FR" dirty="0" smtClean="0">
                <a:sym typeface="Symbol"/>
              </a:rPr>
              <a:t> pression au sol=110-(0,0048*2500)-75=23 m</a:t>
            </a:r>
          </a:p>
          <a:p>
            <a:endParaRPr lang="fr-FR" dirty="0" smtClean="0">
              <a:sym typeface="Symbol"/>
            </a:endParaRPr>
          </a:p>
          <a:p>
            <a:r>
              <a:rPr lang="fr-FR" dirty="0" smtClean="0">
                <a:sym typeface="Symbol"/>
              </a:rPr>
              <a:t>D:300 mm  pression au sol=110-(0,0020*2500)-75=30 m</a:t>
            </a:r>
            <a:endParaRPr lang="fr-FR" dirty="0"/>
          </a:p>
        </p:txBody>
      </p:sp>
      <p:sp>
        <p:nvSpPr>
          <p:cNvPr id="19" name="Rectangle 18"/>
          <p:cNvSpPr/>
          <p:nvPr/>
        </p:nvSpPr>
        <p:spPr>
          <a:xfrm>
            <a:off x="323528" y="0"/>
            <a:ext cx="1397306" cy="507831"/>
          </a:xfrm>
          <a:prstGeom prst="rect">
            <a:avLst/>
          </a:prstGeom>
        </p:spPr>
        <p:txBody>
          <a:bodyPr wrap="none">
            <a:spAutoFit/>
          </a:bodyPr>
          <a:lstStyle/>
          <a:p>
            <a:pPr>
              <a:lnSpc>
                <a:spcPct val="150000"/>
              </a:lnSpc>
            </a:pPr>
            <a:r>
              <a:rPr lang="fr-FR" dirty="0" smtClean="0">
                <a:solidFill>
                  <a:srgbClr val="FF0000"/>
                </a:solidFill>
              </a:rPr>
              <a:t>Applications:</a:t>
            </a:r>
          </a:p>
        </p:txBody>
      </p:sp>
      <p:sp>
        <p:nvSpPr>
          <p:cNvPr id="21" name="ZoneTexte 20"/>
          <p:cNvSpPr txBox="1"/>
          <p:nvPr/>
        </p:nvSpPr>
        <p:spPr>
          <a:xfrm>
            <a:off x="467544" y="692696"/>
            <a:ext cx="6022483" cy="369332"/>
          </a:xfrm>
          <a:prstGeom prst="rect">
            <a:avLst/>
          </a:prstGeom>
          <a:noFill/>
        </p:spPr>
        <p:txBody>
          <a:bodyPr wrap="none" rtlCol="0">
            <a:spAutoFit/>
          </a:bodyPr>
          <a:lstStyle/>
          <a:p>
            <a:r>
              <a:rPr lang="fr-FR" b="1" i="1" dirty="0" smtClean="0">
                <a:solidFill>
                  <a:srgbClr val="0066FF"/>
                </a:solidFill>
              </a:rPr>
              <a:t>Conduite en charge sans prélèvement (sans service en route )</a:t>
            </a:r>
            <a:endParaRPr lang="fr-FR" b="1" i="1"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Left)">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051720" y="62068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843808" y="584744"/>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051720" y="1124744"/>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8751592" flipH="1">
            <a:off x="2960438" y="470008"/>
            <a:ext cx="1080120" cy="2664296"/>
          </a:xfrm>
          <a:prstGeom prst="arc">
            <a:avLst>
              <a:gd name="adj1" fmla="val 16824260"/>
              <a:gd name="adj2" fmla="val 28028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 name="Connecteur droit 11"/>
          <p:cNvCxnSpPr/>
          <p:nvPr/>
        </p:nvCxnSpPr>
        <p:spPr>
          <a:xfrm>
            <a:off x="2051720" y="764704"/>
            <a:ext cx="7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923928" y="764704"/>
            <a:ext cx="2232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935976" y="764704"/>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2234822" y="779694"/>
            <a:ext cx="3414356" cy="2016224"/>
          </a:xfrm>
          <a:prstGeom prst="arc">
            <a:avLst>
              <a:gd name="adj1" fmla="val 16200000"/>
              <a:gd name="adj2" fmla="val 21546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Accolade fermante 17"/>
          <p:cNvSpPr/>
          <p:nvPr/>
        </p:nvSpPr>
        <p:spPr>
          <a:xfrm>
            <a:off x="5364088" y="764704"/>
            <a:ext cx="72008"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5436096" y="836712"/>
            <a:ext cx="258404" cy="369332"/>
          </a:xfrm>
          <a:prstGeom prst="rect">
            <a:avLst/>
          </a:prstGeom>
          <a:noFill/>
        </p:spPr>
        <p:txBody>
          <a:bodyPr wrap="none" rtlCol="0">
            <a:spAutoFit/>
          </a:bodyPr>
          <a:lstStyle/>
          <a:p>
            <a:r>
              <a:rPr lang="fr-FR" dirty="0" smtClean="0"/>
              <a:t>J</a:t>
            </a:r>
            <a:endParaRPr lang="fr-FR" dirty="0"/>
          </a:p>
        </p:txBody>
      </p:sp>
      <p:sp>
        <p:nvSpPr>
          <p:cNvPr id="20" name="ZoneTexte 19"/>
          <p:cNvSpPr txBox="1"/>
          <p:nvPr/>
        </p:nvSpPr>
        <p:spPr>
          <a:xfrm>
            <a:off x="6067538" y="404664"/>
            <a:ext cx="340158" cy="369332"/>
          </a:xfrm>
          <a:prstGeom prst="rect">
            <a:avLst/>
          </a:prstGeom>
          <a:noFill/>
        </p:spPr>
        <p:txBody>
          <a:bodyPr wrap="none" rtlCol="0">
            <a:spAutoFit/>
          </a:bodyPr>
          <a:lstStyle/>
          <a:p>
            <a:r>
              <a:rPr lang="fr-FR" dirty="0" smtClean="0"/>
              <a:t>Q</a:t>
            </a:r>
            <a:endParaRPr lang="fr-FR" dirty="0"/>
          </a:p>
        </p:txBody>
      </p:sp>
      <p:sp>
        <p:nvSpPr>
          <p:cNvPr id="21" name="ZoneTexte 20"/>
          <p:cNvSpPr txBox="1"/>
          <p:nvPr/>
        </p:nvSpPr>
        <p:spPr>
          <a:xfrm>
            <a:off x="3635896" y="2555612"/>
            <a:ext cx="328936" cy="369332"/>
          </a:xfrm>
          <a:prstGeom prst="rect">
            <a:avLst/>
          </a:prstGeom>
          <a:noFill/>
        </p:spPr>
        <p:txBody>
          <a:bodyPr wrap="none" rtlCol="0">
            <a:spAutoFit/>
          </a:bodyPr>
          <a:lstStyle/>
          <a:p>
            <a:r>
              <a:rPr lang="fr-FR" dirty="0" smtClean="0"/>
              <a:t>H</a:t>
            </a:r>
            <a:endParaRPr lang="fr-FR" dirty="0"/>
          </a:p>
        </p:txBody>
      </p:sp>
      <p:sp>
        <p:nvSpPr>
          <p:cNvPr id="22" name="ZoneTexte 21"/>
          <p:cNvSpPr txBox="1"/>
          <p:nvPr/>
        </p:nvSpPr>
        <p:spPr>
          <a:xfrm>
            <a:off x="3203848" y="2339588"/>
            <a:ext cx="317716" cy="369332"/>
          </a:xfrm>
          <a:prstGeom prst="rect">
            <a:avLst/>
          </a:prstGeom>
          <a:noFill/>
        </p:spPr>
        <p:txBody>
          <a:bodyPr wrap="none" rtlCol="0">
            <a:spAutoFit/>
          </a:bodyPr>
          <a:lstStyle/>
          <a:p>
            <a:r>
              <a:rPr lang="fr-FR" dirty="0" smtClean="0"/>
              <a:t>A</a:t>
            </a:r>
            <a:endParaRPr lang="fr-FR" dirty="0"/>
          </a:p>
        </p:txBody>
      </p:sp>
      <p:sp>
        <p:nvSpPr>
          <p:cNvPr id="23" name="Ellipse 22"/>
          <p:cNvSpPr>
            <a:spLocks noChangeAspect="1"/>
          </p:cNvSpPr>
          <p:nvPr/>
        </p:nvSpPr>
        <p:spPr>
          <a:xfrm>
            <a:off x="3533908" y="25049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691680" y="620688"/>
            <a:ext cx="317716" cy="369332"/>
          </a:xfrm>
          <a:prstGeom prst="rect">
            <a:avLst/>
          </a:prstGeom>
          <a:noFill/>
        </p:spPr>
        <p:txBody>
          <a:bodyPr wrap="none" rtlCol="0">
            <a:spAutoFit/>
          </a:bodyPr>
          <a:lstStyle/>
          <a:p>
            <a:r>
              <a:rPr lang="fr-FR" dirty="0" smtClean="0"/>
              <a:t>R</a:t>
            </a:r>
            <a:endParaRPr lang="fr-FR" dirty="0"/>
          </a:p>
        </p:txBody>
      </p:sp>
      <p:sp>
        <p:nvSpPr>
          <p:cNvPr id="25" name="ZoneTexte 24"/>
          <p:cNvSpPr txBox="1"/>
          <p:nvPr/>
        </p:nvSpPr>
        <p:spPr>
          <a:xfrm>
            <a:off x="5508104" y="431702"/>
            <a:ext cx="306494" cy="369332"/>
          </a:xfrm>
          <a:prstGeom prst="rect">
            <a:avLst/>
          </a:prstGeom>
          <a:noFill/>
        </p:spPr>
        <p:txBody>
          <a:bodyPr wrap="none" rtlCol="0">
            <a:spAutoFit/>
          </a:bodyPr>
          <a:lstStyle/>
          <a:p>
            <a:r>
              <a:rPr lang="fr-FR" dirty="0" smtClean="0"/>
              <a:t>q</a:t>
            </a:r>
            <a:endParaRPr lang="fr-FR" dirty="0"/>
          </a:p>
        </p:txBody>
      </p:sp>
      <p:cxnSp>
        <p:nvCxnSpPr>
          <p:cNvPr id="27" name="Connecteur droit 26"/>
          <p:cNvCxnSpPr/>
          <p:nvPr/>
        </p:nvCxnSpPr>
        <p:spPr>
          <a:xfrm>
            <a:off x="2843808" y="764704"/>
            <a:ext cx="10801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605908" y="2525954"/>
            <a:ext cx="2046212" cy="239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394068" y="1268760"/>
            <a:ext cx="12048" cy="129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779912" y="476672"/>
            <a:ext cx="301686" cy="369332"/>
          </a:xfrm>
          <a:prstGeom prst="rect">
            <a:avLst/>
          </a:prstGeom>
          <a:noFill/>
        </p:spPr>
        <p:txBody>
          <a:bodyPr wrap="none" rtlCol="0">
            <a:spAutoFit/>
          </a:bodyPr>
          <a:lstStyle/>
          <a:p>
            <a:r>
              <a:rPr lang="fr-FR" dirty="0" smtClean="0"/>
              <a:t>0</a:t>
            </a:r>
            <a:endParaRPr lang="fr-FR" dirty="0"/>
          </a:p>
        </p:txBody>
      </p:sp>
      <p:cxnSp>
        <p:nvCxnSpPr>
          <p:cNvPr id="34" name="Connecteur droit avec flèche 33"/>
          <p:cNvCxnSpPr/>
          <p:nvPr/>
        </p:nvCxnSpPr>
        <p:spPr>
          <a:xfrm>
            <a:off x="2627784" y="177281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rot="18620653" flipH="1">
            <a:off x="2770931" y="3586132"/>
            <a:ext cx="1012697" cy="2664296"/>
          </a:xfrm>
          <a:prstGeom prst="arc">
            <a:avLst>
              <a:gd name="adj1" fmla="val 16824260"/>
              <a:gd name="adj2" fmla="val 379733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2" name="Connecteur droit avec flèche 41"/>
          <p:cNvCxnSpPr/>
          <p:nvPr/>
        </p:nvCxnSpPr>
        <p:spPr>
          <a:xfrm>
            <a:off x="4112914" y="3905672"/>
            <a:ext cx="259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4255324" y="3905672"/>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a:off x="2411760" y="3890682"/>
            <a:ext cx="3240360" cy="1887198"/>
          </a:xfrm>
          <a:prstGeom prst="arc">
            <a:avLst>
              <a:gd name="adj1" fmla="val 17022008"/>
              <a:gd name="adj2" fmla="val 10805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ZoneTexte 46"/>
          <p:cNvSpPr txBox="1"/>
          <p:nvPr/>
        </p:nvSpPr>
        <p:spPr>
          <a:xfrm>
            <a:off x="6653076" y="3608348"/>
            <a:ext cx="340158" cy="369332"/>
          </a:xfrm>
          <a:prstGeom prst="rect">
            <a:avLst/>
          </a:prstGeom>
          <a:noFill/>
        </p:spPr>
        <p:txBody>
          <a:bodyPr wrap="none" rtlCol="0">
            <a:spAutoFit/>
          </a:bodyPr>
          <a:lstStyle/>
          <a:p>
            <a:r>
              <a:rPr lang="fr-FR" b="1" dirty="0" smtClean="0"/>
              <a:t>Q</a:t>
            </a:r>
            <a:endParaRPr lang="fr-FR" b="1" dirty="0"/>
          </a:p>
        </p:txBody>
      </p:sp>
      <p:sp>
        <p:nvSpPr>
          <p:cNvPr id="48" name="ZoneTexte 47"/>
          <p:cNvSpPr txBox="1"/>
          <p:nvPr/>
        </p:nvSpPr>
        <p:spPr>
          <a:xfrm>
            <a:off x="3955244" y="5696580"/>
            <a:ext cx="328936" cy="369332"/>
          </a:xfrm>
          <a:prstGeom prst="rect">
            <a:avLst/>
          </a:prstGeom>
          <a:noFill/>
        </p:spPr>
        <p:txBody>
          <a:bodyPr wrap="none" rtlCol="0">
            <a:spAutoFit/>
          </a:bodyPr>
          <a:lstStyle/>
          <a:p>
            <a:r>
              <a:rPr lang="fr-FR" b="1" dirty="0" smtClean="0"/>
              <a:t>H</a:t>
            </a:r>
            <a:endParaRPr lang="fr-FR" b="1" dirty="0"/>
          </a:p>
        </p:txBody>
      </p:sp>
      <p:sp>
        <p:nvSpPr>
          <p:cNvPr id="49" name="ZoneTexte 48"/>
          <p:cNvSpPr txBox="1"/>
          <p:nvPr/>
        </p:nvSpPr>
        <p:spPr>
          <a:xfrm>
            <a:off x="3270012" y="5561856"/>
            <a:ext cx="317716" cy="369332"/>
          </a:xfrm>
          <a:prstGeom prst="rect">
            <a:avLst/>
          </a:prstGeom>
          <a:noFill/>
        </p:spPr>
        <p:txBody>
          <a:bodyPr wrap="none" rtlCol="0">
            <a:spAutoFit/>
          </a:bodyPr>
          <a:lstStyle/>
          <a:p>
            <a:r>
              <a:rPr lang="fr-FR" dirty="0" smtClean="0"/>
              <a:t>A</a:t>
            </a:r>
            <a:endParaRPr lang="fr-FR" dirty="0"/>
          </a:p>
        </p:txBody>
      </p:sp>
      <p:sp>
        <p:nvSpPr>
          <p:cNvPr id="50" name="Ellipse 49"/>
          <p:cNvSpPr>
            <a:spLocks noChangeAspect="1"/>
          </p:cNvSpPr>
          <p:nvPr/>
        </p:nvSpPr>
        <p:spPr>
          <a:xfrm>
            <a:off x="3618012" y="569089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p:cNvCxnSpPr/>
          <p:nvPr/>
        </p:nvCxnSpPr>
        <p:spPr>
          <a:xfrm>
            <a:off x="1829852" y="379163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21940" y="3755692"/>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829852" y="4295692"/>
            <a:ext cx="7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829852" y="3920662"/>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1469812" y="3791636"/>
            <a:ext cx="426720" cy="369332"/>
          </a:xfrm>
          <a:prstGeom prst="rect">
            <a:avLst/>
          </a:prstGeom>
          <a:noFill/>
        </p:spPr>
        <p:txBody>
          <a:bodyPr wrap="none" rtlCol="0">
            <a:spAutoFit/>
          </a:bodyPr>
          <a:lstStyle/>
          <a:p>
            <a:r>
              <a:rPr lang="fr-FR" dirty="0" smtClean="0"/>
              <a:t>R1</a:t>
            </a:r>
            <a:endParaRPr lang="fr-FR" dirty="0"/>
          </a:p>
        </p:txBody>
      </p:sp>
      <p:sp>
        <p:nvSpPr>
          <p:cNvPr id="52" name="ZoneTexte 51"/>
          <p:cNvSpPr txBox="1"/>
          <p:nvPr/>
        </p:nvSpPr>
        <p:spPr>
          <a:xfrm>
            <a:off x="5337050" y="3572670"/>
            <a:ext cx="457176" cy="369332"/>
          </a:xfrm>
          <a:prstGeom prst="rect">
            <a:avLst/>
          </a:prstGeom>
          <a:noFill/>
        </p:spPr>
        <p:txBody>
          <a:bodyPr wrap="none" rtlCol="0">
            <a:spAutoFit/>
          </a:bodyPr>
          <a:lstStyle/>
          <a:p>
            <a:r>
              <a:rPr lang="fr-FR" dirty="0" smtClean="0"/>
              <a:t>Q2</a:t>
            </a:r>
            <a:endParaRPr lang="fr-FR" dirty="0"/>
          </a:p>
        </p:txBody>
      </p:sp>
      <p:cxnSp>
        <p:nvCxnSpPr>
          <p:cNvPr id="53" name="Connecteur droit 52"/>
          <p:cNvCxnSpPr/>
          <p:nvPr/>
        </p:nvCxnSpPr>
        <p:spPr>
          <a:xfrm>
            <a:off x="2663968" y="3905672"/>
            <a:ext cx="16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3680866" y="5753920"/>
            <a:ext cx="2700000" cy="239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5511046" y="3905672"/>
            <a:ext cx="12048" cy="90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3955244" y="3617640"/>
            <a:ext cx="393056" cy="369332"/>
          </a:xfrm>
          <a:prstGeom prst="rect">
            <a:avLst/>
          </a:prstGeom>
          <a:noFill/>
        </p:spPr>
        <p:txBody>
          <a:bodyPr wrap="none" rtlCol="0">
            <a:spAutoFit/>
          </a:bodyPr>
          <a:lstStyle/>
          <a:p>
            <a:r>
              <a:rPr lang="fr-FR" dirty="0" smtClean="0"/>
              <a:t>0</a:t>
            </a:r>
            <a:r>
              <a:rPr lang="fr-FR" sz="1200" dirty="0" smtClean="0"/>
              <a:t>1</a:t>
            </a:r>
            <a:endParaRPr lang="fr-FR" dirty="0"/>
          </a:p>
        </p:txBody>
      </p:sp>
      <p:cxnSp>
        <p:nvCxnSpPr>
          <p:cNvPr id="57" name="Connecteur droit avec flèche 56"/>
          <p:cNvCxnSpPr/>
          <p:nvPr/>
        </p:nvCxnSpPr>
        <p:spPr>
          <a:xfrm>
            <a:off x="2405916" y="484177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9" name="Groupe 58"/>
          <p:cNvGrpSpPr/>
          <p:nvPr/>
        </p:nvGrpSpPr>
        <p:grpSpPr>
          <a:xfrm>
            <a:off x="2621940" y="4301776"/>
            <a:ext cx="1152128" cy="540000"/>
            <a:chOff x="3851920" y="4329160"/>
            <a:chExt cx="1152128" cy="540000"/>
          </a:xfrm>
        </p:grpSpPr>
        <p:cxnSp>
          <p:nvCxnSpPr>
            <p:cNvPr id="60" name="Connecteur droit 59"/>
            <p:cNvCxnSpPr/>
            <p:nvPr/>
          </p:nvCxnSpPr>
          <p:spPr>
            <a:xfrm>
              <a:off x="4211960" y="436510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5004048" y="4329160"/>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4211960" y="4869160"/>
              <a:ext cx="7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4211960" y="4509120"/>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3851920" y="4365104"/>
              <a:ext cx="426720" cy="369332"/>
            </a:xfrm>
            <a:prstGeom prst="rect">
              <a:avLst/>
            </a:prstGeom>
            <a:noFill/>
          </p:spPr>
          <p:txBody>
            <a:bodyPr wrap="none" rtlCol="0">
              <a:spAutoFit/>
            </a:bodyPr>
            <a:lstStyle/>
            <a:p>
              <a:r>
                <a:rPr lang="fr-FR" dirty="0" smtClean="0"/>
                <a:t>R2</a:t>
              </a:r>
              <a:endParaRPr lang="fr-FR" dirty="0"/>
            </a:p>
          </p:txBody>
        </p:sp>
      </p:grpSp>
      <p:sp>
        <p:nvSpPr>
          <p:cNvPr id="65" name="Arc 64"/>
          <p:cNvSpPr/>
          <p:nvPr/>
        </p:nvSpPr>
        <p:spPr>
          <a:xfrm rot="18751592" flipH="1">
            <a:off x="3732244" y="4048627"/>
            <a:ext cx="1479282" cy="3018697"/>
          </a:xfrm>
          <a:prstGeom prst="arc">
            <a:avLst>
              <a:gd name="adj1" fmla="val 16890268"/>
              <a:gd name="adj2" fmla="val 1934887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7" name="Connecteur droit avec flèche 66"/>
          <p:cNvCxnSpPr/>
          <p:nvPr/>
        </p:nvCxnSpPr>
        <p:spPr>
          <a:xfrm>
            <a:off x="3255498" y="5129808"/>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3680866" y="4481736"/>
            <a:ext cx="198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rot="581038">
            <a:off x="2344232" y="4481736"/>
            <a:ext cx="3414356" cy="2376264"/>
          </a:xfrm>
          <a:prstGeom prst="arc">
            <a:avLst>
              <a:gd name="adj1" fmla="val 16200000"/>
              <a:gd name="adj2" fmla="val 1958335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2" name="Connecteur droit 71"/>
          <p:cNvCxnSpPr/>
          <p:nvPr/>
        </p:nvCxnSpPr>
        <p:spPr>
          <a:xfrm>
            <a:off x="5034028" y="3920662"/>
            <a:ext cx="0" cy="90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3" name="Arc 72"/>
          <p:cNvSpPr/>
          <p:nvPr/>
        </p:nvSpPr>
        <p:spPr>
          <a:xfrm rot="609645">
            <a:off x="3642948" y="4481736"/>
            <a:ext cx="3414356" cy="2016224"/>
          </a:xfrm>
          <a:prstGeom prst="arc">
            <a:avLst>
              <a:gd name="adj1" fmla="val 16200000"/>
              <a:gd name="adj2" fmla="val 193204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5" name="Connecteur droit 74"/>
          <p:cNvCxnSpPr/>
          <p:nvPr/>
        </p:nvCxnSpPr>
        <p:spPr>
          <a:xfrm>
            <a:off x="4112914" y="4796806"/>
            <a:ext cx="2616455" cy="381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5855417" y="3545632"/>
            <a:ext cx="845103" cy="369332"/>
          </a:xfrm>
          <a:prstGeom prst="rect">
            <a:avLst/>
          </a:prstGeom>
          <a:noFill/>
        </p:spPr>
        <p:txBody>
          <a:bodyPr wrap="none" rtlCol="0">
            <a:spAutoFit/>
          </a:bodyPr>
          <a:lstStyle/>
          <a:p>
            <a:r>
              <a:rPr lang="fr-FR" dirty="0" smtClean="0"/>
              <a:t>Q1+Q2</a:t>
            </a:r>
            <a:endParaRPr lang="fr-FR" dirty="0"/>
          </a:p>
        </p:txBody>
      </p:sp>
      <p:sp>
        <p:nvSpPr>
          <p:cNvPr id="78" name="ZoneTexte 77"/>
          <p:cNvSpPr txBox="1"/>
          <p:nvPr/>
        </p:nvSpPr>
        <p:spPr>
          <a:xfrm>
            <a:off x="4860032" y="3572670"/>
            <a:ext cx="457176" cy="369332"/>
          </a:xfrm>
          <a:prstGeom prst="rect">
            <a:avLst/>
          </a:prstGeom>
          <a:noFill/>
        </p:spPr>
        <p:txBody>
          <a:bodyPr wrap="none" rtlCol="0">
            <a:spAutoFit/>
          </a:bodyPr>
          <a:lstStyle/>
          <a:p>
            <a:r>
              <a:rPr lang="fr-FR" dirty="0" smtClean="0"/>
              <a:t>Q1</a:t>
            </a:r>
            <a:endParaRPr lang="fr-FR" dirty="0"/>
          </a:p>
        </p:txBody>
      </p:sp>
      <p:cxnSp>
        <p:nvCxnSpPr>
          <p:cNvPr id="80" name="Connecteur droit 79"/>
          <p:cNvCxnSpPr/>
          <p:nvPr/>
        </p:nvCxnSpPr>
        <p:spPr>
          <a:xfrm>
            <a:off x="6364226" y="3914964"/>
            <a:ext cx="28848" cy="183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3955244" y="4184412"/>
            <a:ext cx="393056" cy="369332"/>
          </a:xfrm>
          <a:prstGeom prst="rect">
            <a:avLst/>
          </a:prstGeom>
          <a:noFill/>
        </p:spPr>
        <p:txBody>
          <a:bodyPr wrap="none" rtlCol="0">
            <a:spAutoFit/>
          </a:bodyPr>
          <a:lstStyle/>
          <a:p>
            <a:r>
              <a:rPr lang="fr-FR" dirty="0" smtClean="0"/>
              <a:t>0</a:t>
            </a:r>
            <a:r>
              <a:rPr lang="fr-FR" sz="1200" dirty="0" smtClean="0"/>
              <a:t>2</a:t>
            </a:r>
            <a:endParaRPr lang="fr-FR" dirty="0"/>
          </a:p>
        </p:txBody>
      </p:sp>
      <p:sp>
        <p:nvSpPr>
          <p:cNvPr id="68" name="ZoneTexte 67"/>
          <p:cNvSpPr txBox="1"/>
          <p:nvPr/>
        </p:nvSpPr>
        <p:spPr>
          <a:xfrm>
            <a:off x="1043608" y="6095037"/>
            <a:ext cx="7704856" cy="646331"/>
          </a:xfrm>
          <a:prstGeom prst="rect">
            <a:avLst/>
          </a:prstGeom>
          <a:noFill/>
        </p:spPr>
        <p:txBody>
          <a:bodyPr wrap="square" rtlCol="0">
            <a:spAutoFit/>
          </a:bodyPr>
          <a:lstStyle/>
          <a:p>
            <a:r>
              <a:rPr lang="fr-FR" dirty="0" smtClean="0"/>
              <a:t>En A la pression à l’intérieur de chacune des conduites doit être identique. En ce point passeront dans les conduites 1 et 2, des débits Q1 et Q2</a:t>
            </a:r>
            <a:endParaRPr lang="fr-FR" dirty="0"/>
          </a:p>
        </p:txBody>
      </p:sp>
      <p:sp>
        <p:nvSpPr>
          <p:cNvPr id="71" name="ZoneTexte 70"/>
          <p:cNvSpPr txBox="1"/>
          <p:nvPr/>
        </p:nvSpPr>
        <p:spPr>
          <a:xfrm>
            <a:off x="4688978" y="4005064"/>
            <a:ext cx="360040" cy="369332"/>
          </a:xfrm>
          <a:prstGeom prst="rect">
            <a:avLst/>
          </a:prstGeom>
          <a:noFill/>
        </p:spPr>
        <p:txBody>
          <a:bodyPr wrap="square" rtlCol="0">
            <a:spAutoFit/>
          </a:bodyPr>
          <a:lstStyle/>
          <a:p>
            <a:r>
              <a:rPr lang="fr-FR" dirty="0" smtClean="0"/>
              <a:t>1</a:t>
            </a:r>
            <a:endParaRPr lang="fr-FR" dirty="0"/>
          </a:p>
        </p:txBody>
      </p:sp>
      <p:sp>
        <p:nvSpPr>
          <p:cNvPr id="74" name="ZoneTexte 73"/>
          <p:cNvSpPr txBox="1"/>
          <p:nvPr/>
        </p:nvSpPr>
        <p:spPr>
          <a:xfrm>
            <a:off x="4459300" y="4509120"/>
            <a:ext cx="301686" cy="369332"/>
          </a:xfrm>
          <a:prstGeom prst="rect">
            <a:avLst/>
          </a:prstGeom>
          <a:noFill/>
        </p:spPr>
        <p:txBody>
          <a:bodyPr wrap="none" rtlCol="0">
            <a:spAutoFit/>
          </a:bodyPr>
          <a:lstStyle/>
          <a:p>
            <a:r>
              <a:rPr lang="fr-FR" dirty="0" smtClean="0"/>
              <a:t>2</a:t>
            </a:r>
            <a:endParaRPr lang="fr-FR" dirty="0"/>
          </a:p>
        </p:txBody>
      </p:sp>
      <p:sp>
        <p:nvSpPr>
          <p:cNvPr id="76" name="ZoneTexte 75"/>
          <p:cNvSpPr txBox="1"/>
          <p:nvPr/>
        </p:nvSpPr>
        <p:spPr>
          <a:xfrm>
            <a:off x="5769098" y="4221088"/>
            <a:ext cx="534121" cy="369332"/>
          </a:xfrm>
          <a:prstGeom prst="rect">
            <a:avLst/>
          </a:prstGeom>
          <a:noFill/>
        </p:spPr>
        <p:txBody>
          <a:bodyPr wrap="none" rtlCol="0">
            <a:spAutoFit/>
          </a:bodyPr>
          <a:lstStyle/>
          <a:p>
            <a:r>
              <a:rPr lang="fr-FR" dirty="0" smtClean="0"/>
              <a:t>1+2</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res-nlp.univ-lemans.fr/NLP_C_M02_G02/res/fig_09_1.jpg"/>
          <p:cNvPicPr/>
          <p:nvPr/>
        </p:nvPicPr>
        <p:blipFill>
          <a:blip r:embed="rId3" cstate="print"/>
          <a:srcRect/>
          <a:stretch>
            <a:fillRect/>
          </a:stretch>
        </p:blipFill>
        <p:spPr bwMode="auto">
          <a:xfrm>
            <a:off x="0" y="1772816"/>
            <a:ext cx="4716016" cy="2592288"/>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4427984" y="1988840"/>
          <a:ext cx="4536504" cy="864096"/>
        </p:xfrm>
        <a:graphic>
          <a:graphicData uri="http://schemas.openxmlformats.org/presentationml/2006/ole">
            <mc:AlternateContent xmlns:mc="http://schemas.openxmlformats.org/markup-compatibility/2006">
              <mc:Choice xmlns:v="urn:schemas-microsoft-com:vml" Requires="v">
                <p:oleObj spid="_x0000_s90131" name="Équation" r:id="rId4" imgW="1041120" imgH="203040" progId="Equation.3">
                  <p:embed/>
                </p:oleObj>
              </mc:Choice>
              <mc:Fallback>
                <p:oleObj name="Équation" r:id="rId4" imgW="104112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988840"/>
                        <a:ext cx="4536504" cy="8640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7" name="Rectangle 5"/>
          <p:cNvSpPr>
            <a:spLocks noChangeArrowheads="1"/>
          </p:cNvSpPr>
          <p:nvPr/>
        </p:nvSpPr>
        <p:spPr bwMode="auto">
          <a:xfrm>
            <a:off x="611560" y="4377878"/>
            <a:ext cx="79928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De manière analogue, si l'on considère les contraintes s'exerçant sur des surfaces perpendiculaires aux axes y et z: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Object 8"/>
          <p:cNvGraphicFramePr>
            <a:graphicFrameLocks noChangeAspect="1"/>
          </p:cNvGraphicFramePr>
          <p:nvPr/>
        </p:nvGraphicFramePr>
        <p:xfrm>
          <a:off x="2594645" y="5949205"/>
          <a:ext cx="4090987" cy="792163"/>
        </p:xfrm>
        <a:graphic>
          <a:graphicData uri="http://schemas.openxmlformats.org/presentationml/2006/ole">
            <mc:AlternateContent xmlns:mc="http://schemas.openxmlformats.org/markup-compatibility/2006">
              <mc:Choice xmlns:v="urn:schemas-microsoft-com:vml" Requires="v">
                <p:oleObj spid="_x0000_s90132" name="Équation" r:id="rId6" imgW="901440" imgH="203040" progId="Equation.3">
                  <p:embed/>
                </p:oleObj>
              </mc:Choice>
              <mc:Fallback>
                <p:oleObj name="Équation" r:id="rId6" imgW="901440" imgH="2030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4645" y="5949205"/>
                        <a:ext cx="4090987" cy="792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ZoneTexte 15"/>
          <p:cNvSpPr txBox="1"/>
          <p:nvPr/>
        </p:nvSpPr>
        <p:spPr>
          <a:xfrm>
            <a:off x="395536" y="1475492"/>
            <a:ext cx="7272808" cy="369332"/>
          </a:xfrm>
          <a:prstGeom prst="rect">
            <a:avLst/>
          </a:prstGeom>
          <a:noFill/>
        </p:spPr>
        <p:txBody>
          <a:bodyPr wrap="square" rtlCol="0">
            <a:spAutoFit/>
          </a:bodyPr>
          <a:lstStyle/>
          <a:p>
            <a:r>
              <a:rPr lang="fr-FR" b="1" dirty="0" smtClean="0">
                <a:solidFill>
                  <a:schemeClr val="accent6">
                    <a:lumMod val="75000"/>
                  </a:schemeClr>
                </a:solidFill>
              </a:rPr>
              <a:t>Contrainte appliquée en un point d’une surface perpendiculaire à </a:t>
            </a:r>
            <a:r>
              <a:rPr lang="fr-FR" b="1" u="sng" dirty="0" smtClean="0">
                <a:solidFill>
                  <a:schemeClr val="accent6">
                    <a:lumMod val="75000"/>
                  </a:schemeClr>
                </a:solidFill>
              </a:rPr>
              <a:t>l’axe x</a:t>
            </a:r>
            <a:r>
              <a:rPr lang="fr-FR" b="1" dirty="0" smtClean="0">
                <a:solidFill>
                  <a:schemeClr val="accent6">
                    <a:lumMod val="75000"/>
                  </a:schemeClr>
                </a:solidFill>
              </a:rPr>
              <a:t>.</a:t>
            </a:r>
            <a:endParaRPr lang="fr-FR" b="1" dirty="0">
              <a:solidFill>
                <a:schemeClr val="accent6">
                  <a:lumMod val="75000"/>
                </a:schemeClr>
              </a:solidFill>
            </a:endParaRPr>
          </a:p>
        </p:txBody>
      </p:sp>
      <p:sp>
        <p:nvSpPr>
          <p:cNvPr id="11" name="Rectangle 10"/>
          <p:cNvSpPr/>
          <p:nvPr/>
        </p:nvSpPr>
        <p:spPr>
          <a:xfrm>
            <a:off x="4572000" y="2761651"/>
            <a:ext cx="4320480" cy="1569660"/>
          </a:xfrm>
          <a:prstGeom prst="rect">
            <a:avLst/>
          </a:prstGeom>
          <a:ln>
            <a:solidFill>
              <a:srgbClr val="FF00FF"/>
            </a:solidFill>
          </a:ln>
        </p:spPr>
        <p:txBody>
          <a:bodyPr wrap="square">
            <a:spAutoFit/>
          </a:bodyPr>
          <a:lstStyle/>
          <a:p>
            <a:pPr algn="just">
              <a:lnSpc>
                <a:spcPct val="150000"/>
              </a:lnSpc>
            </a:pPr>
            <a:r>
              <a:rPr lang="fr-FR" sz="1600" i="1" dirty="0" smtClean="0"/>
              <a:t>Par convention, le </a:t>
            </a:r>
            <a:r>
              <a:rPr lang="fr-FR" sz="1600" b="1" i="1" dirty="0" smtClean="0"/>
              <a:t>premier indice </a:t>
            </a:r>
            <a:r>
              <a:rPr lang="fr-FR" sz="1600" i="1" dirty="0" smtClean="0"/>
              <a:t>indique </a:t>
            </a:r>
            <a:r>
              <a:rPr lang="fr-FR" sz="1600" b="1" i="1" dirty="0" smtClean="0">
                <a:solidFill>
                  <a:srgbClr val="0066FF"/>
                </a:solidFill>
              </a:rPr>
              <a:t>la direction</a:t>
            </a:r>
            <a:r>
              <a:rPr lang="fr-FR" sz="1600" i="1" dirty="0" smtClean="0"/>
              <a:t> portant la composante alors que le </a:t>
            </a:r>
            <a:r>
              <a:rPr lang="fr-FR" sz="1600" b="1" i="1" dirty="0" smtClean="0"/>
              <a:t>second indice </a:t>
            </a:r>
            <a:r>
              <a:rPr lang="fr-FR" sz="1600" i="1" dirty="0" smtClean="0"/>
              <a:t>se réfère à </a:t>
            </a:r>
            <a:r>
              <a:rPr lang="fr-FR" sz="1600" b="1" i="1" dirty="0" smtClean="0">
                <a:solidFill>
                  <a:srgbClr val="0066FF"/>
                </a:solidFill>
              </a:rPr>
              <a:t>la normale à la surface subissant la contrainte.</a:t>
            </a:r>
            <a:endParaRPr lang="fr-FR" sz="1600" b="1" i="1" dirty="0">
              <a:solidFill>
                <a:srgbClr val="0066FF"/>
              </a:solidFill>
            </a:endParaRPr>
          </a:p>
        </p:txBody>
      </p:sp>
      <p:graphicFrame>
        <p:nvGraphicFramePr>
          <p:cNvPr id="13314" name="Object 9"/>
          <p:cNvGraphicFramePr>
            <a:graphicFrameLocks noChangeAspect="1"/>
          </p:cNvGraphicFramePr>
          <p:nvPr/>
        </p:nvGraphicFramePr>
        <p:xfrm>
          <a:off x="2666653" y="5229200"/>
          <a:ext cx="4065587" cy="792162"/>
        </p:xfrm>
        <a:graphic>
          <a:graphicData uri="http://schemas.openxmlformats.org/presentationml/2006/ole">
            <mc:AlternateContent xmlns:mc="http://schemas.openxmlformats.org/markup-compatibility/2006">
              <mc:Choice xmlns:v="urn:schemas-microsoft-com:vml" Requires="v">
                <p:oleObj spid="_x0000_s90133" name="Équation" r:id="rId8" imgW="914400" imgH="203040" progId="Equation.3">
                  <p:embed/>
                </p:oleObj>
              </mc:Choice>
              <mc:Fallback>
                <p:oleObj name="Équation" r:id="rId8" imgW="914400" imgH="20304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6653" y="5229200"/>
                        <a:ext cx="4065587"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0"/>
          <p:cNvGraphicFramePr>
            <a:graphicFrameLocks noChangeAspect="1"/>
          </p:cNvGraphicFramePr>
          <p:nvPr/>
        </p:nvGraphicFramePr>
        <p:xfrm>
          <a:off x="1802557" y="5274314"/>
          <a:ext cx="906463" cy="692150"/>
        </p:xfrm>
        <a:graphic>
          <a:graphicData uri="http://schemas.openxmlformats.org/presentationml/2006/ole">
            <mc:AlternateContent xmlns:mc="http://schemas.openxmlformats.org/markup-compatibility/2006">
              <mc:Choice xmlns:v="urn:schemas-microsoft-com:vml" Requires="v">
                <p:oleObj spid="_x0000_s90134" name="Équation" r:id="rId10" imgW="203040" imgH="177480" progId="Equation.3">
                  <p:embed/>
                </p:oleObj>
              </mc:Choice>
              <mc:Fallback>
                <p:oleObj name="Équation" r:id="rId10" imgW="203040" imgH="17748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2557" y="5274314"/>
                        <a:ext cx="906463" cy="692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1"/>
          <p:cNvGraphicFramePr>
            <a:graphicFrameLocks noChangeAspect="1"/>
          </p:cNvGraphicFramePr>
          <p:nvPr/>
        </p:nvGraphicFramePr>
        <p:xfrm>
          <a:off x="1687165" y="6003627"/>
          <a:ext cx="979488" cy="593725"/>
        </p:xfrm>
        <a:graphic>
          <a:graphicData uri="http://schemas.openxmlformats.org/presentationml/2006/ole">
            <mc:AlternateContent xmlns:mc="http://schemas.openxmlformats.org/markup-compatibility/2006">
              <mc:Choice xmlns:v="urn:schemas-microsoft-com:vml" Requires="v">
                <p:oleObj spid="_x0000_s90135" name="Équation" r:id="rId12" imgW="215640" imgH="152280" progId="Equation.3">
                  <p:embed/>
                </p:oleObj>
              </mc:Choice>
              <mc:Fallback>
                <p:oleObj name="Équation" r:id="rId12" imgW="215640" imgH="15228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7165" y="6003627"/>
                        <a:ext cx="979488"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Image 11" descr="http://res-nlp.univ-lemans.fr/NLP_C_M02_G02/res/fig_08_1.jpg"/>
          <p:cNvPicPr/>
          <p:nvPr/>
        </p:nvPicPr>
        <p:blipFill>
          <a:blip r:embed="rId14" cstate="print"/>
          <a:srcRect/>
          <a:stretch>
            <a:fillRect/>
          </a:stretch>
        </p:blipFill>
        <p:spPr bwMode="auto">
          <a:xfrm>
            <a:off x="4860032" y="0"/>
            <a:ext cx="2160240" cy="1412776"/>
          </a:xfrm>
          <a:prstGeom prst="rect">
            <a:avLst/>
          </a:prstGeom>
          <a:noFill/>
          <a:ln w="9525">
            <a:noFill/>
            <a:miter lim="800000"/>
            <a:headEnd/>
            <a:tailEnd/>
          </a:ln>
        </p:spPr>
      </p:pic>
      <p:graphicFrame>
        <p:nvGraphicFramePr>
          <p:cNvPr id="13" name="Object 1"/>
          <p:cNvGraphicFramePr>
            <a:graphicFrameLocks noChangeAspect="1"/>
          </p:cNvGraphicFramePr>
          <p:nvPr/>
        </p:nvGraphicFramePr>
        <p:xfrm>
          <a:off x="1979712" y="476672"/>
          <a:ext cx="1603053" cy="648072"/>
        </p:xfrm>
        <a:graphic>
          <a:graphicData uri="http://schemas.openxmlformats.org/presentationml/2006/ole">
            <mc:AlternateContent xmlns:mc="http://schemas.openxmlformats.org/markup-compatibility/2006">
              <mc:Choice xmlns:v="urn:schemas-microsoft-com:vml" Requires="v">
                <p:oleObj spid="_x0000_s90136" name="Équation" r:id="rId15" imgW="444240" imgH="177480" progId="Equation.3">
                  <p:embed/>
                </p:oleObj>
              </mc:Choice>
              <mc:Fallback>
                <p:oleObj name="Équation" r:id="rId15" imgW="444240" imgH="17748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9712" y="476672"/>
                        <a:ext cx="1603053" cy="648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1+#ppt_w/2"/>
                                          </p:val>
                                        </p:tav>
                                        <p:tav tm="100000">
                                          <p:val>
                                            <p:strVal val="#ppt_x"/>
                                          </p:val>
                                        </p:tav>
                                      </p:tavLst>
                                    </p:anim>
                                    <p:anim calcmode="lin" valueType="num">
                                      <p:cBhvr additive="base">
                                        <p:cTn id="8" dur="20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p:cNvSpPr txBox="1"/>
          <p:nvPr/>
        </p:nvSpPr>
        <p:spPr>
          <a:xfrm>
            <a:off x="1979712" y="332656"/>
            <a:ext cx="4379340" cy="646331"/>
          </a:xfrm>
          <a:prstGeom prst="rect">
            <a:avLst/>
          </a:prstGeom>
          <a:solidFill>
            <a:schemeClr val="accent5">
              <a:lumMod val="20000"/>
              <a:lumOff val="80000"/>
            </a:schemeClr>
          </a:solidFill>
        </p:spPr>
        <p:txBody>
          <a:bodyPr wrap="none" rtlCol="0">
            <a:spAutoFit/>
          </a:bodyPr>
          <a:lstStyle/>
          <a:p>
            <a:r>
              <a:rPr lang="fr-FR" dirty="0" smtClean="0"/>
              <a:t>Conduites en parallèle: somme des abscisses</a:t>
            </a:r>
          </a:p>
          <a:p>
            <a:r>
              <a:rPr lang="fr-FR" dirty="0" smtClean="0"/>
              <a:t>Conduites en série: somme des ordonnées</a:t>
            </a:r>
            <a:endParaRPr lang="fr-FR" dirty="0"/>
          </a:p>
        </p:txBody>
      </p:sp>
      <p:sp>
        <p:nvSpPr>
          <p:cNvPr id="63" name="ZoneTexte 62"/>
          <p:cNvSpPr txBox="1"/>
          <p:nvPr/>
        </p:nvSpPr>
        <p:spPr>
          <a:xfrm>
            <a:off x="539552" y="6093296"/>
            <a:ext cx="8280920" cy="646331"/>
          </a:xfrm>
          <a:prstGeom prst="rect">
            <a:avLst/>
          </a:prstGeom>
          <a:noFill/>
        </p:spPr>
        <p:txBody>
          <a:bodyPr wrap="square" rtlCol="0">
            <a:spAutoFit/>
          </a:bodyPr>
          <a:lstStyle/>
          <a:p>
            <a:r>
              <a:rPr lang="fr-FR" dirty="0" smtClean="0"/>
              <a:t>Ajouter à la caractéristique (1+2), la caractéristique de la conduite en série 3 par addition des ordonnées. On obtient (1+2+3)</a:t>
            </a:r>
            <a:endParaRPr lang="fr-FR" dirty="0"/>
          </a:p>
        </p:txBody>
      </p:sp>
      <p:grpSp>
        <p:nvGrpSpPr>
          <p:cNvPr id="66" name="Groupe 65"/>
          <p:cNvGrpSpPr/>
          <p:nvPr/>
        </p:nvGrpSpPr>
        <p:grpSpPr>
          <a:xfrm>
            <a:off x="-1188640" y="1268760"/>
            <a:ext cx="9428603" cy="4555088"/>
            <a:chOff x="236083" y="179348"/>
            <a:chExt cx="9428603" cy="4555088"/>
          </a:xfrm>
        </p:grpSpPr>
        <p:grpSp>
          <p:nvGrpSpPr>
            <p:cNvPr id="22" name="Groupe 21"/>
            <p:cNvGrpSpPr/>
            <p:nvPr/>
          </p:nvGrpSpPr>
          <p:grpSpPr>
            <a:xfrm>
              <a:off x="1719263" y="332656"/>
              <a:ext cx="3168352" cy="4068392"/>
              <a:chOff x="5148064" y="584744"/>
              <a:chExt cx="3168352" cy="4068392"/>
            </a:xfrm>
          </p:grpSpPr>
          <p:cxnSp>
            <p:nvCxnSpPr>
              <p:cNvPr id="4" name="Connecteur droit 3"/>
              <p:cNvCxnSpPr/>
              <p:nvPr/>
            </p:nvCxnSpPr>
            <p:spPr>
              <a:xfrm>
                <a:off x="5508104" y="62068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6300192" y="584744"/>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5508104" y="1124744"/>
                <a:ext cx="7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508104" y="764704"/>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148064" y="620688"/>
                <a:ext cx="426720" cy="369332"/>
              </a:xfrm>
              <a:prstGeom prst="rect">
                <a:avLst/>
              </a:prstGeom>
              <a:noFill/>
            </p:spPr>
            <p:txBody>
              <a:bodyPr wrap="none" rtlCol="0">
                <a:spAutoFit/>
              </a:bodyPr>
              <a:lstStyle/>
              <a:p>
                <a:r>
                  <a:rPr lang="fr-FR" dirty="0" smtClean="0"/>
                  <a:t>R1</a:t>
                </a:r>
                <a:endParaRPr lang="fr-FR" dirty="0"/>
              </a:p>
            </p:txBody>
          </p:sp>
          <p:cxnSp>
            <p:nvCxnSpPr>
              <p:cNvPr id="9" name="Connecteur droit 8"/>
              <p:cNvCxnSpPr/>
              <p:nvPr/>
            </p:nvCxnSpPr>
            <p:spPr>
              <a:xfrm>
                <a:off x="6948264" y="170080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740352" y="1664864"/>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948264" y="2204864"/>
                <a:ext cx="7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948264" y="1844824"/>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588224" y="1700808"/>
                <a:ext cx="426720" cy="369332"/>
              </a:xfrm>
              <a:prstGeom prst="rect">
                <a:avLst/>
              </a:prstGeom>
              <a:noFill/>
            </p:spPr>
            <p:txBody>
              <a:bodyPr wrap="none" rtlCol="0">
                <a:spAutoFit/>
              </a:bodyPr>
              <a:lstStyle/>
              <a:p>
                <a:r>
                  <a:rPr lang="fr-FR" dirty="0" smtClean="0"/>
                  <a:t>R2</a:t>
                </a:r>
                <a:endParaRPr lang="fr-FR" dirty="0"/>
              </a:p>
            </p:txBody>
          </p:sp>
          <p:cxnSp>
            <p:nvCxnSpPr>
              <p:cNvPr id="15" name="Connecteur droit 14"/>
              <p:cNvCxnSpPr/>
              <p:nvPr/>
            </p:nvCxnSpPr>
            <p:spPr>
              <a:xfrm>
                <a:off x="5868144" y="1124744"/>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308304" y="2204864"/>
                <a:ext cx="0" cy="5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868144" y="2780928"/>
                <a:ext cx="15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7452320" y="2780928"/>
                <a:ext cx="864096" cy="187220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4" name="Connecteur droit 23"/>
            <p:cNvCxnSpPr/>
            <p:nvPr/>
          </p:nvCxnSpPr>
          <p:spPr>
            <a:xfrm>
              <a:off x="2871391" y="503710"/>
              <a:ext cx="273630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355976" y="1586772"/>
              <a:ext cx="291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5175647" y="506652"/>
              <a:ext cx="442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175647" y="476672"/>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781979">
              <a:off x="2967078" y="1571782"/>
              <a:ext cx="4320480" cy="648072"/>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rot="1256842">
              <a:off x="1501533" y="473730"/>
              <a:ext cx="6711734" cy="1872208"/>
            </a:xfrm>
            <a:prstGeom prst="arc">
              <a:avLst>
                <a:gd name="adj1" fmla="val 16200000"/>
                <a:gd name="adj2" fmla="val 2146759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ZoneTexte 31"/>
            <p:cNvSpPr txBox="1"/>
            <p:nvPr/>
          </p:nvSpPr>
          <p:spPr>
            <a:xfrm>
              <a:off x="2151311" y="1556792"/>
              <a:ext cx="301686" cy="369332"/>
            </a:xfrm>
            <a:prstGeom prst="rect">
              <a:avLst/>
            </a:prstGeom>
            <a:noFill/>
          </p:spPr>
          <p:txBody>
            <a:bodyPr wrap="none" rtlCol="0">
              <a:spAutoFit/>
            </a:bodyPr>
            <a:lstStyle/>
            <a:p>
              <a:r>
                <a:rPr lang="fr-FR" dirty="0" smtClean="0"/>
                <a:t>1</a:t>
              </a:r>
              <a:endParaRPr lang="fr-FR" dirty="0"/>
            </a:p>
          </p:txBody>
        </p:sp>
        <p:sp>
          <p:nvSpPr>
            <p:cNvPr id="33" name="ZoneTexte 32"/>
            <p:cNvSpPr txBox="1"/>
            <p:nvPr/>
          </p:nvSpPr>
          <p:spPr>
            <a:xfrm>
              <a:off x="3591471" y="2060848"/>
              <a:ext cx="301686" cy="369332"/>
            </a:xfrm>
            <a:prstGeom prst="rect">
              <a:avLst/>
            </a:prstGeom>
            <a:noFill/>
          </p:spPr>
          <p:txBody>
            <a:bodyPr wrap="none" rtlCol="0">
              <a:spAutoFit/>
            </a:bodyPr>
            <a:lstStyle/>
            <a:p>
              <a:r>
                <a:rPr lang="fr-FR" dirty="0" smtClean="0"/>
                <a:t>2</a:t>
              </a:r>
              <a:endParaRPr lang="fr-FR" dirty="0"/>
            </a:p>
          </p:txBody>
        </p:sp>
        <p:sp>
          <p:nvSpPr>
            <p:cNvPr id="34" name="ZoneTexte 33"/>
            <p:cNvSpPr txBox="1"/>
            <p:nvPr/>
          </p:nvSpPr>
          <p:spPr>
            <a:xfrm>
              <a:off x="4095527" y="3356992"/>
              <a:ext cx="301686" cy="369332"/>
            </a:xfrm>
            <a:prstGeom prst="rect">
              <a:avLst/>
            </a:prstGeom>
            <a:noFill/>
          </p:spPr>
          <p:txBody>
            <a:bodyPr wrap="none" rtlCol="0">
              <a:spAutoFit/>
            </a:bodyPr>
            <a:lstStyle/>
            <a:p>
              <a:r>
                <a:rPr lang="fr-FR" dirty="0" smtClean="0"/>
                <a:t>3</a:t>
              </a:r>
              <a:endParaRPr lang="fr-FR" dirty="0"/>
            </a:p>
          </p:txBody>
        </p:sp>
        <p:sp>
          <p:nvSpPr>
            <p:cNvPr id="35" name="ZoneTexte 34"/>
            <p:cNvSpPr txBox="1"/>
            <p:nvPr/>
          </p:nvSpPr>
          <p:spPr>
            <a:xfrm>
              <a:off x="6156176" y="188640"/>
              <a:ext cx="457176" cy="369332"/>
            </a:xfrm>
            <a:prstGeom prst="rect">
              <a:avLst/>
            </a:prstGeom>
            <a:noFill/>
          </p:spPr>
          <p:txBody>
            <a:bodyPr wrap="none" rtlCol="0">
              <a:spAutoFit/>
            </a:bodyPr>
            <a:lstStyle/>
            <a:p>
              <a:r>
                <a:rPr lang="fr-FR" dirty="0" smtClean="0"/>
                <a:t>Q1</a:t>
              </a:r>
              <a:endParaRPr lang="fr-FR" dirty="0"/>
            </a:p>
          </p:txBody>
        </p:sp>
        <p:sp>
          <p:nvSpPr>
            <p:cNvPr id="36" name="ZoneTexte 35"/>
            <p:cNvSpPr txBox="1"/>
            <p:nvPr/>
          </p:nvSpPr>
          <p:spPr>
            <a:xfrm>
              <a:off x="7380312" y="188640"/>
              <a:ext cx="457176" cy="369332"/>
            </a:xfrm>
            <a:prstGeom prst="rect">
              <a:avLst/>
            </a:prstGeom>
            <a:noFill/>
          </p:spPr>
          <p:txBody>
            <a:bodyPr wrap="none" rtlCol="0">
              <a:spAutoFit/>
            </a:bodyPr>
            <a:lstStyle/>
            <a:p>
              <a:r>
                <a:rPr lang="fr-FR" dirty="0" smtClean="0"/>
                <a:t>Q2</a:t>
              </a:r>
              <a:endParaRPr lang="fr-FR" dirty="0"/>
            </a:p>
          </p:txBody>
        </p:sp>
        <p:sp>
          <p:nvSpPr>
            <p:cNvPr id="37" name="ZoneTexte 36"/>
            <p:cNvSpPr txBox="1"/>
            <p:nvPr/>
          </p:nvSpPr>
          <p:spPr>
            <a:xfrm>
              <a:off x="4860032" y="260648"/>
              <a:ext cx="457176" cy="369332"/>
            </a:xfrm>
            <a:prstGeom prst="rect">
              <a:avLst/>
            </a:prstGeom>
            <a:noFill/>
          </p:spPr>
          <p:txBody>
            <a:bodyPr wrap="none" rtlCol="0">
              <a:spAutoFit/>
            </a:bodyPr>
            <a:lstStyle/>
            <a:p>
              <a:r>
                <a:rPr lang="fr-FR" dirty="0" smtClean="0"/>
                <a:t>O1</a:t>
              </a:r>
              <a:endParaRPr lang="fr-FR" dirty="0"/>
            </a:p>
          </p:txBody>
        </p:sp>
        <p:sp>
          <p:nvSpPr>
            <p:cNvPr id="38" name="ZoneTexte 37"/>
            <p:cNvSpPr txBox="1"/>
            <p:nvPr/>
          </p:nvSpPr>
          <p:spPr>
            <a:xfrm>
              <a:off x="4788024" y="1196752"/>
              <a:ext cx="457176" cy="369332"/>
            </a:xfrm>
            <a:prstGeom prst="rect">
              <a:avLst/>
            </a:prstGeom>
            <a:noFill/>
          </p:spPr>
          <p:txBody>
            <a:bodyPr wrap="none" rtlCol="0">
              <a:spAutoFit/>
            </a:bodyPr>
            <a:lstStyle/>
            <a:p>
              <a:r>
                <a:rPr lang="fr-FR" dirty="0" smtClean="0"/>
                <a:t>O2</a:t>
              </a:r>
              <a:endParaRPr lang="fr-FR" dirty="0"/>
            </a:p>
          </p:txBody>
        </p:sp>
        <p:cxnSp>
          <p:nvCxnSpPr>
            <p:cNvPr id="40" name="Connecteur droit 39"/>
            <p:cNvCxnSpPr/>
            <p:nvPr/>
          </p:nvCxnSpPr>
          <p:spPr>
            <a:xfrm>
              <a:off x="6061588" y="501386"/>
              <a:ext cx="0" cy="129614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7509338" y="563670"/>
              <a:ext cx="0" cy="12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6084168" y="1824877"/>
              <a:ext cx="2448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5" name="Arc 44"/>
            <p:cNvSpPr/>
            <p:nvPr/>
          </p:nvSpPr>
          <p:spPr>
            <a:xfrm rot="207352">
              <a:off x="5698813" y="1600738"/>
              <a:ext cx="3117232" cy="738245"/>
            </a:xfrm>
            <a:prstGeom prst="arc">
              <a:avLst>
                <a:gd name="adj1" fmla="val 16200000"/>
                <a:gd name="adj2" fmla="val 21526376"/>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Arc 45"/>
            <p:cNvSpPr/>
            <p:nvPr/>
          </p:nvSpPr>
          <p:spPr>
            <a:xfrm rot="346554">
              <a:off x="831403" y="515494"/>
              <a:ext cx="8417298" cy="3362588"/>
            </a:xfrm>
            <a:prstGeom prst="arc">
              <a:avLst>
                <a:gd name="adj1" fmla="val 16200000"/>
                <a:gd name="adj2" fmla="val 21153147"/>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Arc 46"/>
            <p:cNvSpPr/>
            <p:nvPr/>
          </p:nvSpPr>
          <p:spPr>
            <a:xfrm rot="1256842">
              <a:off x="1516523" y="447443"/>
              <a:ext cx="6711734" cy="1872208"/>
            </a:xfrm>
            <a:prstGeom prst="arc">
              <a:avLst>
                <a:gd name="adj1" fmla="val 16200000"/>
                <a:gd name="adj2" fmla="val 2067928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9" name="Connecteur droit 48"/>
            <p:cNvCxnSpPr/>
            <p:nvPr/>
          </p:nvCxnSpPr>
          <p:spPr>
            <a:xfrm>
              <a:off x="4860032" y="4380094"/>
              <a:ext cx="37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rot="1794028">
              <a:off x="236083" y="335979"/>
              <a:ext cx="8417298" cy="3362588"/>
            </a:xfrm>
            <a:prstGeom prst="arc">
              <a:avLst>
                <a:gd name="adj1" fmla="val 16200000"/>
                <a:gd name="adj2" fmla="val 19943250"/>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Arc 50"/>
            <p:cNvSpPr/>
            <p:nvPr/>
          </p:nvSpPr>
          <p:spPr>
            <a:xfrm rot="207352">
              <a:off x="5728555" y="2123397"/>
              <a:ext cx="3117232" cy="738245"/>
            </a:xfrm>
            <a:prstGeom prst="arc">
              <a:avLst>
                <a:gd name="adj1" fmla="val 16200000"/>
                <a:gd name="adj2" fmla="val 21526376"/>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ZoneTexte 51"/>
            <p:cNvSpPr txBox="1"/>
            <p:nvPr/>
          </p:nvSpPr>
          <p:spPr>
            <a:xfrm>
              <a:off x="9324528" y="179348"/>
              <a:ext cx="340158" cy="369332"/>
            </a:xfrm>
            <a:prstGeom prst="rect">
              <a:avLst/>
            </a:prstGeom>
            <a:noFill/>
          </p:spPr>
          <p:txBody>
            <a:bodyPr wrap="none" rtlCol="0">
              <a:spAutoFit/>
            </a:bodyPr>
            <a:lstStyle/>
            <a:p>
              <a:r>
                <a:rPr lang="fr-FR" b="1" dirty="0" smtClean="0"/>
                <a:t>Q</a:t>
              </a:r>
              <a:endParaRPr lang="fr-FR" b="1" dirty="0"/>
            </a:p>
          </p:txBody>
        </p:sp>
        <p:sp>
          <p:nvSpPr>
            <p:cNvPr id="53" name="ZoneTexte 52"/>
            <p:cNvSpPr txBox="1"/>
            <p:nvPr/>
          </p:nvSpPr>
          <p:spPr>
            <a:xfrm>
              <a:off x="5167946" y="4365104"/>
              <a:ext cx="340158" cy="369332"/>
            </a:xfrm>
            <a:prstGeom prst="rect">
              <a:avLst/>
            </a:prstGeom>
            <a:noFill/>
          </p:spPr>
          <p:txBody>
            <a:bodyPr wrap="none" rtlCol="0">
              <a:spAutoFit/>
            </a:bodyPr>
            <a:lstStyle/>
            <a:p>
              <a:r>
                <a:rPr lang="fr-FR" b="1" dirty="0" smtClean="0"/>
                <a:t>H</a:t>
              </a:r>
              <a:endParaRPr lang="fr-FR" b="1" dirty="0"/>
            </a:p>
          </p:txBody>
        </p:sp>
        <p:sp>
          <p:nvSpPr>
            <p:cNvPr id="54" name="ZoneTexte 53"/>
            <p:cNvSpPr txBox="1"/>
            <p:nvPr/>
          </p:nvSpPr>
          <p:spPr>
            <a:xfrm>
              <a:off x="7956376" y="980728"/>
              <a:ext cx="301686" cy="369332"/>
            </a:xfrm>
            <a:prstGeom prst="rect">
              <a:avLst/>
            </a:prstGeom>
            <a:noFill/>
          </p:spPr>
          <p:txBody>
            <a:bodyPr wrap="none" rtlCol="0">
              <a:spAutoFit/>
            </a:bodyPr>
            <a:lstStyle/>
            <a:p>
              <a:r>
                <a:rPr lang="fr-FR" dirty="0" smtClean="0"/>
                <a:t>3</a:t>
              </a:r>
              <a:endParaRPr lang="fr-FR" dirty="0"/>
            </a:p>
          </p:txBody>
        </p:sp>
        <p:sp>
          <p:nvSpPr>
            <p:cNvPr id="55" name="ZoneTexte 54"/>
            <p:cNvSpPr txBox="1"/>
            <p:nvPr/>
          </p:nvSpPr>
          <p:spPr>
            <a:xfrm>
              <a:off x="7668344" y="2276872"/>
              <a:ext cx="301686" cy="369332"/>
            </a:xfrm>
            <a:prstGeom prst="rect">
              <a:avLst/>
            </a:prstGeom>
            <a:noFill/>
          </p:spPr>
          <p:txBody>
            <a:bodyPr wrap="none" rtlCol="0">
              <a:spAutoFit/>
            </a:bodyPr>
            <a:lstStyle/>
            <a:p>
              <a:r>
                <a:rPr lang="fr-FR" dirty="0" smtClean="0"/>
                <a:t>1</a:t>
              </a:r>
              <a:endParaRPr lang="fr-FR" dirty="0"/>
            </a:p>
          </p:txBody>
        </p:sp>
        <p:sp>
          <p:nvSpPr>
            <p:cNvPr id="56" name="ZoneTexte 55"/>
            <p:cNvSpPr txBox="1"/>
            <p:nvPr/>
          </p:nvSpPr>
          <p:spPr>
            <a:xfrm>
              <a:off x="6156176" y="1988840"/>
              <a:ext cx="301686" cy="369332"/>
            </a:xfrm>
            <a:prstGeom prst="rect">
              <a:avLst/>
            </a:prstGeom>
            <a:noFill/>
          </p:spPr>
          <p:txBody>
            <a:bodyPr wrap="none" rtlCol="0">
              <a:spAutoFit/>
            </a:bodyPr>
            <a:lstStyle/>
            <a:p>
              <a:r>
                <a:rPr lang="fr-FR" dirty="0" smtClean="0"/>
                <a:t>2</a:t>
              </a:r>
              <a:endParaRPr lang="fr-FR" dirty="0"/>
            </a:p>
          </p:txBody>
        </p:sp>
        <p:sp>
          <p:nvSpPr>
            <p:cNvPr id="57" name="ZoneTexte 56"/>
            <p:cNvSpPr txBox="1"/>
            <p:nvPr/>
          </p:nvSpPr>
          <p:spPr>
            <a:xfrm>
              <a:off x="7668344" y="1340768"/>
              <a:ext cx="534121" cy="369332"/>
            </a:xfrm>
            <a:prstGeom prst="rect">
              <a:avLst/>
            </a:prstGeom>
            <a:noFill/>
          </p:spPr>
          <p:txBody>
            <a:bodyPr wrap="none" rtlCol="0">
              <a:spAutoFit/>
            </a:bodyPr>
            <a:lstStyle/>
            <a:p>
              <a:r>
                <a:rPr lang="fr-FR" dirty="0" smtClean="0"/>
                <a:t>1+2</a:t>
              </a:r>
              <a:endParaRPr lang="fr-FR" dirty="0"/>
            </a:p>
          </p:txBody>
        </p:sp>
        <p:sp>
          <p:nvSpPr>
            <p:cNvPr id="58" name="ZoneTexte 57"/>
            <p:cNvSpPr txBox="1"/>
            <p:nvPr/>
          </p:nvSpPr>
          <p:spPr>
            <a:xfrm>
              <a:off x="8269939" y="2564904"/>
              <a:ext cx="766557" cy="369332"/>
            </a:xfrm>
            <a:prstGeom prst="rect">
              <a:avLst/>
            </a:prstGeom>
            <a:noFill/>
          </p:spPr>
          <p:txBody>
            <a:bodyPr wrap="none" rtlCol="0">
              <a:spAutoFit/>
            </a:bodyPr>
            <a:lstStyle/>
            <a:p>
              <a:r>
                <a:rPr lang="fr-FR" dirty="0" smtClean="0"/>
                <a:t>1+2+3</a:t>
              </a:r>
              <a:endParaRPr lang="fr-FR" dirty="0"/>
            </a:p>
          </p:txBody>
        </p:sp>
        <p:sp>
          <p:nvSpPr>
            <p:cNvPr id="59" name="ZoneTexte 58"/>
            <p:cNvSpPr txBox="1"/>
            <p:nvPr/>
          </p:nvSpPr>
          <p:spPr>
            <a:xfrm>
              <a:off x="8244408" y="188640"/>
              <a:ext cx="845103" cy="369332"/>
            </a:xfrm>
            <a:prstGeom prst="rect">
              <a:avLst/>
            </a:prstGeom>
            <a:noFill/>
          </p:spPr>
          <p:txBody>
            <a:bodyPr wrap="none" rtlCol="0">
              <a:spAutoFit/>
            </a:bodyPr>
            <a:lstStyle/>
            <a:p>
              <a:r>
                <a:rPr lang="fr-FR" dirty="0" smtClean="0"/>
                <a:t>Q1+Q2</a:t>
              </a:r>
              <a:endParaRPr lang="fr-FR" dirty="0"/>
            </a:p>
          </p:txBody>
        </p:sp>
        <p:cxnSp>
          <p:nvCxnSpPr>
            <p:cNvPr id="61" name="Connecteur droit 60"/>
            <p:cNvCxnSpPr/>
            <p:nvPr/>
          </p:nvCxnSpPr>
          <p:spPr>
            <a:xfrm>
              <a:off x="8532440" y="548680"/>
              <a:ext cx="0" cy="38520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4572000" y="4221088"/>
              <a:ext cx="317716" cy="369332"/>
            </a:xfrm>
            <a:prstGeom prst="rect">
              <a:avLst/>
            </a:prstGeom>
            <a:noFill/>
          </p:spPr>
          <p:txBody>
            <a:bodyPr wrap="none" rtlCol="0">
              <a:spAutoFit/>
            </a:bodyPr>
            <a:lstStyle/>
            <a:p>
              <a:r>
                <a:rPr lang="fr-FR" dirty="0" smtClean="0"/>
                <a:t>A</a:t>
              </a:r>
              <a:endParaRPr lang="fr-FR" dirty="0"/>
            </a:p>
          </p:txBody>
        </p:sp>
      </p:grpSp>
      <p:sp>
        <p:nvSpPr>
          <p:cNvPr id="67" name="ZoneTexte 66"/>
          <p:cNvSpPr txBox="1"/>
          <p:nvPr/>
        </p:nvSpPr>
        <p:spPr>
          <a:xfrm>
            <a:off x="539552" y="332656"/>
            <a:ext cx="1375441" cy="369332"/>
          </a:xfrm>
          <a:prstGeom prst="rect">
            <a:avLst/>
          </a:prstGeom>
          <a:noFill/>
        </p:spPr>
        <p:txBody>
          <a:bodyPr wrap="none" rtlCol="0">
            <a:spAutoFit/>
          </a:bodyPr>
          <a:lstStyle/>
          <a:p>
            <a:r>
              <a:rPr lang="fr-FR" dirty="0" smtClean="0">
                <a:solidFill>
                  <a:srgbClr val="FF0000"/>
                </a:solidFill>
              </a:rPr>
              <a:t>Cas  général:</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6"/>
          <p:cNvGrpSpPr>
            <a:grpSpLocks/>
          </p:cNvGrpSpPr>
          <p:nvPr/>
        </p:nvGrpSpPr>
        <p:grpSpPr bwMode="auto">
          <a:xfrm>
            <a:off x="71438" y="785813"/>
            <a:ext cx="5780087" cy="6048375"/>
            <a:chOff x="1006475" y="571480"/>
            <a:chExt cx="5780103" cy="6129374"/>
          </a:xfrm>
        </p:grpSpPr>
        <p:sp>
          <p:nvSpPr>
            <p:cNvPr id="42035" name="ZoneTexte 1"/>
            <p:cNvSpPr txBox="1">
              <a:spLocks noChangeArrowheads="1"/>
            </p:cNvSpPr>
            <p:nvPr/>
          </p:nvSpPr>
          <p:spPr bwMode="auto">
            <a:xfrm>
              <a:off x="1381891" y="571480"/>
              <a:ext cx="1928813" cy="306388"/>
            </a:xfrm>
            <a:prstGeom prst="rect">
              <a:avLst/>
            </a:prstGeom>
            <a:solidFill>
              <a:srgbClr val="FFFF99"/>
            </a:solidFill>
            <a:ln w="9525">
              <a:solidFill>
                <a:schemeClr val="tx1"/>
              </a:solidFill>
              <a:miter lim="800000"/>
              <a:headEnd/>
              <a:tailEnd/>
            </a:ln>
          </p:spPr>
          <p:txBody>
            <a:bodyPr lIns="75706" tIns="37853" rIns="75706" bIns="37853">
              <a:spAutoFit/>
            </a:bodyPr>
            <a:lstStyle/>
            <a:p>
              <a:pPr algn="ctr">
                <a:buClr>
                  <a:srgbClr val="C00000"/>
                </a:buClr>
              </a:pPr>
              <a:r>
                <a:rPr lang="fr-FR" sz="1500"/>
                <a:t>CPE</a:t>
              </a:r>
              <a:r>
                <a:rPr lang="fr-FR" sz="1500" baseline="-25000"/>
                <a:t>i</a:t>
              </a:r>
              <a:r>
                <a:rPr lang="fr-FR" sz="1500"/>
                <a:t>, CPE</a:t>
              </a:r>
              <a:r>
                <a:rPr lang="fr-FR" sz="1500" baseline="-25000"/>
                <a:t>j </a:t>
              </a:r>
              <a:r>
                <a:rPr lang="fr-FR" sz="1500"/>
                <a:t>, CPE</a:t>
              </a:r>
              <a:r>
                <a:rPr lang="fr-FR" sz="1500" baseline="-25000"/>
                <a:t>k </a:t>
              </a:r>
              <a:endParaRPr lang="fr-FR" sz="1500"/>
            </a:p>
          </p:txBody>
        </p:sp>
        <p:sp>
          <p:nvSpPr>
            <p:cNvPr id="42036" name="ZoneTexte 2"/>
            <p:cNvSpPr txBox="1">
              <a:spLocks noChangeArrowheads="1"/>
            </p:cNvSpPr>
            <p:nvPr/>
          </p:nvSpPr>
          <p:spPr bwMode="auto">
            <a:xfrm>
              <a:off x="1381891" y="1169968"/>
              <a:ext cx="1928813" cy="307975"/>
            </a:xfrm>
            <a:prstGeom prst="rect">
              <a:avLst/>
            </a:prstGeom>
            <a:solidFill>
              <a:srgbClr val="FFFF99"/>
            </a:solidFill>
            <a:ln w="9525">
              <a:solidFill>
                <a:schemeClr val="tx1"/>
              </a:solidFill>
              <a:miter lim="800000"/>
              <a:headEnd/>
              <a:tailEnd/>
            </a:ln>
          </p:spPr>
          <p:txBody>
            <a:bodyPr lIns="75706" tIns="37853" rIns="75706" bIns="37853">
              <a:spAutoFit/>
            </a:bodyPr>
            <a:lstStyle/>
            <a:p>
              <a:pPr algn="ctr">
                <a:buClr>
                  <a:srgbClr val="C00000"/>
                </a:buClr>
              </a:pPr>
              <a:r>
                <a:rPr lang="fr-FR" sz="1500"/>
                <a:t>CPE</a:t>
              </a:r>
              <a:r>
                <a:rPr lang="fr-FR" sz="1500" baseline="-25000"/>
                <a:t>A</a:t>
              </a:r>
              <a:r>
                <a:rPr lang="fr-FR" sz="1500"/>
                <a:t> (supposée) </a:t>
              </a:r>
            </a:p>
          </p:txBody>
        </p:sp>
        <p:graphicFrame>
          <p:nvGraphicFramePr>
            <p:cNvPr id="41986" name="Object 3"/>
            <p:cNvGraphicFramePr>
              <a:graphicFrameLocks noChangeAspect="1"/>
            </p:cNvGraphicFramePr>
            <p:nvPr/>
          </p:nvGraphicFramePr>
          <p:xfrm>
            <a:off x="1493828" y="1771638"/>
            <a:ext cx="1720850" cy="1000125"/>
          </p:xfrm>
          <a:graphic>
            <a:graphicData uri="http://schemas.openxmlformats.org/presentationml/2006/ole">
              <mc:AlternateContent xmlns:mc="http://schemas.openxmlformats.org/markup-compatibility/2006">
                <mc:Choice xmlns:v="urn:schemas-microsoft-com:vml" Requires="v">
                  <p:oleObj spid="_x0000_s885774" name="Équation" r:id="rId3" imgW="1434960" imgH="787320" progId="Equation.3">
                    <p:embed/>
                  </p:oleObj>
                </mc:Choice>
                <mc:Fallback>
                  <p:oleObj name="Équation" r:id="rId3" imgW="1434960" imgH="7873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28" y="1771638"/>
                          <a:ext cx="1720850" cy="1000125"/>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41987" name="Object 4"/>
            <p:cNvGraphicFramePr>
              <a:graphicFrameLocks noChangeAspect="1"/>
            </p:cNvGraphicFramePr>
            <p:nvPr/>
          </p:nvGraphicFramePr>
          <p:xfrm>
            <a:off x="1006475" y="3076575"/>
            <a:ext cx="2678113" cy="528638"/>
          </p:xfrm>
          <a:graphic>
            <a:graphicData uri="http://schemas.openxmlformats.org/presentationml/2006/ole">
              <mc:AlternateContent xmlns:mc="http://schemas.openxmlformats.org/markup-compatibility/2006">
                <mc:Choice xmlns:v="urn:schemas-microsoft-com:vml" Requires="v">
                  <p:oleObj spid="_x0000_s885775" name="Équation" r:id="rId5" imgW="2120760" imgH="469800" progId="Equation.3">
                    <p:embed/>
                  </p:oleObj>
                </mc:Choice>
                <mc:Fallback>
                  <p:oleObj name="Équation" r:id="rId5" imgW="2120760" imgH="469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475" y="3076575"/>
                          <a:ext cx="2678113" cy="528638"/>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41988" name="Object 6"/>
            <p:cNvGraphicFramePr>
              <a:graphicFrameLocks noChangeAspect="1"/>
            </p:cNvGraphicFramePr>
            <p:nvPr/>
          </p:nvGraphicFramePr>
          <p:xfrm>
            <a:off x="1052489" y="3900491"/>
            <a:ext cx="2643206" cy="1714500"/>
          </p:xfrm>
          <a:graphic>
            <a:graphicData uri="http://schemas.openxmlformats.org/presentationml/2006/ole">
              <mc:AlternateContent xmlns:mc="http://schemas.openxmlformats.org/markup-compatibility/2006">
                <mc:Choice xmlns:v="urn:schemas-microsoft-com:vml" Requires="v">
                  <p:oleObj spid="_x0000_s885776" name="Équation" r:id="rId7" imgW="2234880" imgH="1523880" progId="Equation.3">
                    <p:embed/>
                  </p:oleObj>
                </mc:Choice>
                <mc:Fallback>
                  <p:oleObj name="Équation" r:id="rId7" imgW="2234880" imgH="15238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489" y="3900491"/>
                          <a:ext cx="2643206" cy="1714500"/>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41989" name="Object 7"/>
            <p:cNvGraphicFramePr>
              <a:graphicFrameLocks noChangeAspect="1"/>
            </p:cNvGraphicFramePr>
            <p:nvPr/>
          </p:nvGraphicFramePr>
          <p:xfrm>
            <a:off x="1052487" y="5910280"/>
            <a:ext cx="2643207" cy="628650"/>
          </p:xfrm>
          <a:graphic>
            <a:graphicData uri="http://schemas.openxmlformats.org/presentationml/2006/ole">
              <mc:AlternateContent xmlns:mc="http://schemas.openxmlformats.org/markup-compatibility/2006">
                <mc:Choice xmlns:v="urn:schemas-microsoft-com:vml" Requires="v">
                  <p:oleObj spid="_x0000_s885777" name="Équation" r:id="rId9" imgW="2933640" imgH="558720" progId="Equation.3">
                    <p:embed/>
                  </p:oleObj>
                </mc:Choice>
                <mc:Fallback>
                  <p:oleObj name="Équation" r:id="rId9" imgW="2933640" imgH="55872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2487" y="5910280"/>
                          <a:ext cx="2643207" cy="628650"/>
                        </a:xfrm>
                        <a:prstGeom prst="rect">
                          <a:avLst/>
                        </a:prstGeom>
                        <a:solidFill>
                          <a:srgbClr val="FFFF99"/>
                        </a:solidFill>
                        <a:ln w="9525">
                          <a:solidFill>
                            <a:schemeClr val="tx1"/>
                          </a:solidFill>
                          <a:miter lim="800000"/>
                          <a:headEnd/>
                          <a:tailEnd/>
                        </a:ln>
                      </p:spPr>
                    </p:pic>
                  </p:oleObj>
                </mc:Fallback>
              </mc:AlternateContent>
            </a:graphicData>
          </a:graphic>
        </p:graphicFrame>
        <p:cxnSp>
          <p:nvCxnSpPr>
            <p:cNvPr id="9" name="Connecteur en angle 8"/>
            <p:cNvCxnSpPr/>
            <p:nvPr/>
          </p:nvCxnSpPr>
          <p:spPr>
            <a:xfrm rot="5400000">
              <a:off x="2215077" y="1024356"/>
              <a:ext cx="283142" cy="1587"/>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rot="5400000">
              <a:off x="2216664" y="1617988"/>
              <a:ext cx="283142" cy="158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ngle 10"/>
            <p:cNvCxnSpPr/>
            <p:nvPr/>
          </p:nvCxnSpPr>
          <p:spPr>
            <a:xfrm rot="5400000">
              <a:off x="2217468" y="2926715"/>
              <a:ext cx="281533" cy="158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rot="5400000">
              <a:off x="2217468" y="3753617"/>
              <a:ext cx="281533" cy="158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rot="5400000">
              <a:off x="2235714" y="5755718"/>
              <a:ext cx="283142" cy="158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a:off x="3714757" y="6243966"/>
              <a:ext cx="360363" cy="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e 17"/>
            <p:cNvGrpSpPr>
              <a:grpSpLocks/>
            </p:cNvGrpSpPr>
            <p:nvPr/>
          </p:nvGrpSpPr>
          <p:grpSpPr bwMode="auto">
            <a:xfrm>
              <a:off x="4071934" y="5786454"/>
              <a:ext cx="914400" cy="914400"/>
              <a:chOff x="5357818" y="3643314"/>
              <a:chExt cx="914400" cy="914400"/>
            </a:xfrm>
          </p:grpSpPr>
          <p:sp>
            <p:nvSpPr>
              <p:cNvPr id="16" name="Losange 15"/>
              <p:cNvSpPr/>
              <p:nvPr/>
            </p:nvSpPr>
            <p:spPr>
              <a:xfrm>
                <a:off x="5357829" y="3643938"/>
                <a:ext cx="914403" cy="913776"/>
              </a:xfrm>
              <a:prstGeom prst="diamond">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41991" name="Object 7"/>
              <p:cNvGraphicFramePr>
                <a:graphicFrameLocks noChangeAspect="1"/>
              </p:cNvGraphicFramePr>
              <p:nvPr/>
            </p:nvGraphicFramePr>
            <p:xfrm>
              <a:off x="5576894" y="3876678"/>
              <a:ext cx="635000" cy="457200"/>
            </p:xfrm>
            <a:graphic>
              <a:graphicData uri="http://schemas.openxmlformats.org/presentationml/2006/ole">
                <mc:AlternateContent xmlns:mc="http://schemas.openxmlformats.org/markup-compatibility/2006">
                  <mc:Choice xmlns:v="urn:schemas-microsoft-com:vml" Requires="v">
                    <p:oleObj spid="_x0000_s885778" name="Équation" r:id="rId11" imgW="634680" imgH="457200" progId="Equation.3">
                      <p:embed/>
                    </p:oleObj>
                  </mc:Choice>
                  <mc:Fallback>
                    <p:oleObj name="Équation" r:id="rId11" imgW="634680" imgH="4572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6894" y="3876678"/>
                            <a:ext cx="63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19" name="Connecteur en angle 18"/>
            <p:cNvCxnSpPr/>
            <p:nvPr/>
          </p:nvCxnSpPr>
          <p:spPr>
            <a:xfrm>
              <a:off x="4978411" y="6243966"/>
              <a:ext cx="360363" cy="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endCxn id="42036" idx="3"/>
            </p:cNvCxnSpPr>
            <p:nvPr/>
          </p:nvCxnSpPr>
          <p:spPr>
            <a:xfrm rot="16200000" flipV="1">
              <a:off x="1684163" y="2950160"/>
              <a:ext cx="4472352" cy="1220791"/>
            </a:xfrm>
            <a:prstGeom prst="bent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Organigramme : Terminateur 21"/>
            <p:cNvSpPr/>
            <p:nvPr/>
          </p:nvSpPr>
          <p:spPr>
            <a:xfrm>
              <a:off x="5324487" y="6020348"/>
              <a:ext cx="1462091" cy="408625"/>
            </a:xfrm>
            <a:prstGeom prst="flowChartTerminator">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41990" name="Object 6"/>
            <p:cNvGraphicFramePr>
              <a:graphicFrameLocks noChangeAspect="1"/>
            </p:cNvGraphicFramePr>
            <p:nvPr/>
          </p:nvGraphicFramePr>
          <p:xfrm>
            <a:off x="5381756" y="6107831"/>
            <a:ext cx="1339850" cy="271462"/>
          </p:xfrm>
          <a:graphic>
            <a:graphicData uri="http://schemas.openxmlformats.org/presentationml/2006/ole">
              <mc:AlternateContent xmlns:mc="http://schemas.openxmlformats.org/markup-compatibility/2006">
                <mc:Choice xmlns:v="urn:schemas-microsoft-com:vml" Requires="v">
                  <p:oleObj spid="_x0000_s885779" name="Équation" r:id="rId13" imgW="1485720" imgH="241200" progId="Equation.3">
                    <p:embed/>
                  </p:oleObj>
                </mc:Choice>
                <mc:Fallback>
                  <p:oleObj name="Équation" r:id="rId13" imgW="1485720" imgH="2412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1756" y="6107831"/>
                          <a:ext cx="1339850" cy="2714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2047" name="ZoneTexte 24"/>
            <p:cNvSpPr txBox="1">
              <a:spLocks noChangeArrowheads="1"/>
            </p:cNvSpPr>
            <p:nvPr/>
          </p:nvSpPr>
          <p:spPr bwMode="auto">
            <a:xfrm>
              <a:off x="4857752" y="5929330"/>
              <a:ext cx="928694" cy="307777"/>
            </a:xfrm>
            <a:prstGeom prst="rect">
              <a:avLst/>
            </a:prstGeom>
            <a:noFill/>
            <a:ln w="9525">
              <a:noFill/>
              <a:miter lim="800000"/>
              <a:headEnd/>
              <a:tailEnd/>
            </a:ln>
          </p:spPr>
          <p:txBody>
            <a:bodyPr>
              <a:spAutoFit/>
            </a:bodyPr>
            <a:lstStyle/>
            <a:p>
              <a:r>
                <a:rPr lang="fr-FR" sz="1400"/>
                <a:t>Oui</a:t>
              </a:r>
            </a:p>
          </p:txBody>
        </p:sp>
        <p:sp>
          <p:nvSpPr>
            <p:cNvPr id="42048" name="ZoneTexte 25"/>
            <p:cNvSpPr txBox="1">
              <a:spLocks noChangeArrowheads="1"/>
            </p:cNvSpPr>
            <p:nvPr/>
          </p:nvSpPr>
          <p:spPr bwMode="auto">
            <a:xfrm rot="-5400000">
              <a:off x="4185068" y="5168219"/>
              <a:ext cx="928694" cy="307777"/>
            </a:xfrm>
            <a:prstGeom prst="rect">
              <a:avLst/>
            </a:prstGeom>
            <a:noFill/>
            <a:ln w="9525">
              <a:noFill/>
              <a:miter lim="800000"/>
              <a:headEnd/>
              <a:tailEnd/>
            </a:ln>
          </p:spPr>
          <p:txBody>
            <a:bodyPr>
              <a:spAutoFit/>
            </a:bodyPr>
            <a:lstStyle/>
            <a:p>
              <a:r>
                <a:rPr lang="fr-FR" sz="1400"/>
                <a:t>Non</a:t>
              </a:r>
            </a:p>
          </p:txBody>
        </p:sp>
      </p:grpSp>
      <p:grpSp>
        <p:nvGrpSpPr>
          <p:cNvPr id="4" name="Groupe 19"/>
          <p:cNvGrpSpPr>
            <a:grpSpLocks/>
          </p:cNvGrpSpPr>
          <p:nvPr/>
        </p:nvGrpSpPr>
        <p:grpSpPr bwMode="auto">
          <a:xfrm>
            <a:off x="4645025" y="4054475"/>
            <a:ext cx="503238" cy="528638"/>
            <a:chOff x="2879062" y="2347913"/>
            <a:chExt cx="542001" cy="576262"/>
          </a:xfrm>
        </p:grpSpPr>
        <p:sp>
          <p:nvSpPr>
            <p:cNvPr id="42031" name="Rectangle 11"/>
            <p:cNvSpPr>
              <a:spLocks noChangeArrowheads="1"/>
            </p:cNvSpPr>
            <p:nvPr/>
          </p:nvSpPr>
          <p:spPr bwMode="auto">
            <a:xfrm>
              <a:off x="2879062" y="24923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42032" name="Line 12"/>
            <p:cNvSpPr>
              <a:spLocks noChangeShapeType="1"/>
            </p:cNvSpPr>
            <p:nvPr/>
          </p:nvSpPr>
          <p:spPr bwMode="auto">
            <a:xfrm>
              <a:off x="2879062" y="2347913"/>
              <a:ext cx="0" cy="144462"/>
            </a:xfrm>
            <a:prstGeom prst="line">
              <a:avLst/>
            </a:prstGeom>
            <a:noFill/>
            <a:ln w="9525">
              <a:solidFill>
                <a:schemeClr val="tx1"/>
              </a:solidFill>
              <a:round/>
              <a:headEnd/>
              <a:tailEnd/>
            </a:ln>
          </p:spPr>
          <p:txBody>
            <a:bodyPr/>
            <a:lstStyle/>
            <a:p>
              <a:endParaRPr lang="fr-FR"/>
            </a:p>
          </p:txBody>
        </p:sp>
        <p:sp>
          <p:nvSpPr>
            <p:cNvPr id="42033" name="Line 13"/>
            <p:cNvSpPr>
              <a:spLocks noChangeShapeType="1"/>
            </p:cNvSpPr>
            <p:nvPr/>
          </p:nvSpPr>
          <p:spPr bwMode="auto">
            <a:xfrm>
              <a:off x="3421063" y="2347913"/>
              <a:ext cx="0" cy="144462"/>
            </a:xfrm>
            <a:prstGeom prst="line">
              <a:avLst/>
            </a:prstGeom>
            <a:noFill/>
            <a:ln w="9525">
              <a:solidFill>
                <a:schemeClr val="tx1"/>
              </a:solidFill>
              <a:round/>
              <a:headEnd/>
              <a:tailEnd/>
            </a:ln>
          </p:spPr>
          <p:txBody>
            <a:bodyPr/>
            <a:lstStyle/>
            <a:p>
              <a:endParaRPr lang="fr-FR"/>
            </a:p>
          </p:txBody>
        </p:sp>
        <p:sp>
          <p:nvSpPr>
            <p:cNvPr id="42034" name="Freeform 90"/>
            <p:cNvSpPr>
              <a:spLocks/>
            </p:cNvSpPr>
            <p:nvPr/>
          </p:nvSpPr>
          <p:spPr bwMode="auto">
            <a:xfrm>
              <a:off x="3120837" y="24066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5" name="Groupe 18"/>
          <p:cNvGrpSpPr>
            <a:grpSpLocks/>
          </p:cNvGrpSpPr>
          <p:nvPr/>
        </p:nvGrpSpPr>
        <p:grpSpPr bwMode="auto">
          <a:xfrm>
            <a:off x="8251825" y="3201988"/>
            <a:ext cx="503238" cy="528637"/>
            <a:chOff x="4601503" y="2500313"/>
            <a:chExt cx="542001" cy="576262"/>
          </a:xfrm>
        </p:grpSpPr>
        <p:sp>
          <p:nvSpPr>
            <p:cNvPr id="42027" name="Rectangle 11"/>
            <p:cNvSpPr>
              <a:spLocks noChangeArrowheads="1"/>
            </p:cNvSpPr>
            <p:nvPr/>
          </p:nvSpPr>
          <p:spPr bwMode="auto">
            <a:xfrm>
              <a:off x="4601503" y="26447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42028" name="Line 12"/>
            <p:cNvSpPr>
              <a:spLocks noChangeShapeType="1"/>
            </p:cNvSpPr>
            <p:nvPr/>
          </p:nvSpPr>
          <p:spPr bwMode="auto">
            <a:xfrm>
              <a:off x="4601503" y="2500313"/>
              <a:ext cx="0" cy="144462"/>
            </a:xfrm>
            <a:prstGeom prst="line">
              <a:avLst/>
            </a:prstGeom>
            <a:noFill/>
            <a:ln w="9525">
              <a:solidFill>
                <a:schemeClr val="tx1"/>
              </a:solidFill>
              <a:round/>
              <a:headEnd/>
              <a:tailEnd/>
            </a:ln>
          </p:spPr>
          <p:txBody>
            <a:bodyPr/>
            <a:lstStyle/>
            <a:p>
              <a:endParaRPr lang="fr-FR"/>
            </a:p>
          </p:txBody>
        </p:sp>
        <p:sp>
          <p:nvSpPr>
            <p:cNvPr id="42029" name="Line 13"/>
            <p:cNvSpPr>
              <a:spLocks noChangeShapeType="1"/>
            </p:cNvSpPr>
            <p:nvPr/>
          </p:nvSpPr>
          <p:spPr bwMode="auto">
            <a:xfrm>
              <a:off x="5143504" y="2500313"/>
              <a:ext cx="0" cy="144462"/>
            </a:xfrm>
            <a:prstGeom prst="line">
              <a:avLst/>
            </a:prstGeom>
            <a:noFill/>
            <a:ln w="9525">
              <a:solidFill>
                <a:schemeClr val="tx1"/>
              </a:solidFill>
              <a:round/>
              <a:headEnd/>
              <a:tailEnd/>
            </a:ln>
          </p:spPr>
          <p:txBody>
            <a:bodyPr/>
            <a:lstStyle/>
            <a:p>
              <a:endParaRPr lang="fr-FR"/>
            </a:p>
          </p:txBody>
        </p:sp>
        <p:sp>
          <p:nvSpPr>
            <p:cNvPr id="42030" name="Freeform 90"/>
            <p:cNvSpPr>
              <a:spLocks/>
            </p:cNvSpPr>
            <p:nvPr/>
          </p:nvSpPr>
          <p:spPr bwMode="auto">
            <a:xfrm>
              <a:off x="4843278" y="25590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6" name="Groupe 20"/>
          <p:cNvGrpSpPr>
            <a:grpSpLocks/>
          </p:cNvGrpSpPr>
          <p:nvPr/>
        </p:nvGrpSpPr>
        <p:grpSpPr bwMode="auto">
          <a:xfrm>
            <a:off x="8235950" y="4448175"/>
            <a:ext cx="503238" cy="528638"/>
            <a:chOff x="3031462" y="4281498"/>
            <a:chExt cx="542001" cy="576262"/>
          </a:xfrm>
        </p:grpSpPr>
        <p:sp>
          <p:nvSpPr>
            <p:cNvPr id="42023" name="Rectangle 11"/>
            <p:cNvSpPr>
              <a:spLocks noChangeArrowheads="1"/>
            </p:cNvSpPr>
            <p:nvPr/>
          </p:nvSpPr>
          <p:spPr bwMode="auto">
            <a:xfrm>
              <a:off x="3031462" y="4425960"/>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42024" name="Line 12"/>
            <p:cNvSpPr>
              <a:spLocks noChangeShapeType="1"/>
            </p:cNvSpPr>
            <p:nvPr/>
          </p:nvSpPr>
          <p:spPr bwMode="auto">
            <a:xfrm>
              <a:off x="3031462" y="4281498"/>
              <a:ext cx="0" cy="144462"/>
            </a:xfrm>
            <a:prstGeom prst="line">
              <a:avLst/>
            </a:prstGeom>
            <a:noFill/>
            <a:ln w="9525">
              <a:solidFill>
                <a:schemeClr val="tx1"/>
              </a:solidFill>
              <a:round/>
              <a:headEnd/>
              <a:tailEnd/>
            </a:ln>
          </p:spPr>
          <p:txBody>
            <a:bodyPr/>
            <a:lstStyle/>
            <a:p>
              <a:endParaRPr lang="fr-FR"/>
            </a:p>
          </p:txBody>
        </p:sp>
        <p:sp>
          <p:nvSpPr>
            <p:cNvPr id="42025" name="Line 13"/>
            <p:cNvSpPr>
              <a:spLocks noChangeShapeType="1"/>
            </p:cNvSpPr>
            <p:nvPr/>
          </p:nvSpPr>
          <p:spPr bwMode="auto">
            <a:xfrm>
              <a:off x="3573463" y="4281498"/>
              <a:ext cx="0" cy="144462"/>
            </a:xfrm>
            <a:prstGeom prst="line">
              <a:avLst/>
            </a:prstGeom>
            <a:noFill/>
            <a:ln w="9525">
              <a:solidFill>
                <a:schemeClr val="tx1"/>
              </a:solidFill>
              <a:round/>
              <a:headEnd/>
              <a:tailEnd/>
            </a:ln>
          </p:spPr>
          <p:txBody>
            <a:bodyPr/>
            <a:lstStyle/>
            <a:p>
              <a:endParaRPr lang="fr-FR"/>
            </a:p>
          </p:txBody>
        </p:sp>
        <p:sp>
          <p:nvSpPr>
            <p:cNvPr id="42026" name="Freeform 90"/>
            <p:cNvSpPr>
              <a:spLocks/>
            </p:cNvSpPr>
            <p:nvPr/>
          </p:nvSpPr>
          <p:spPr bwMode="auto">
            <a:xfrm>
              <a:off x="3273237" y="4340235"/>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cxnSp>
        <p:nvCxnSpPr>
          <p:cNvPr id="34" name="Connecteur droit 33"/>
          <p:cNvCxnSpPr/>
          <p:nvPr/>
        </p:nvCxnSpPr>
        <p:spPr bwMode="auto">
          <a:xfrm flipV="1">
            <a:off x="6300788" y="3660775"/>
            <a:ext cx="1920875" cy="1638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bwMode="auto">
          <a:xfrm flipV="1">
            <a:off x="6300788" y="4778375"/>
            <a:ext cx="1920875" cy="520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bwMode="auto">
          <a:xfrm>
            <a:off x="5148263" y="4384675"/>
            <a:ext cx="1152525"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bwMode="auto">
          <a:xfrm>
            <a:off x="6248400" y="5222875"/>
            <a:ext cx="131763" cy="1317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01" name="ZoneTexte 30"/>
          <p:cNvSpPr txBox="1">
            <a:spLocks noChangeArrowheads="1"/>
          </p:cNvSpPr>
          <p:nvPr/>
        </p:nvSpPr>
        <p:spPr bwMode="auto">
          <a:xfrm>
            <a:off x="8223250" y="4252913"/>
            <a:ext cx="793750" cy="282575"/>
          </a:xfrm>
          <a:prstGeom prst="rect">
            <a:avLst/>
          </a:prstGeom>
          <a:noFill/>
          <a:ln w="9525">
            <a:noFill/>
            <a:miter lim="800000"/>
            <a:headEnd/>
            <a:tailEnd/>
          </a:ln>
        </p:spPr>
        <p:txBody>
          <a:bodyPr>
            <a:spAutoFit/>
          </a:bodyPr>
          <a:lstStyle/>
          <a:p>
            <a:r>
              <a:rPr lang="fr-FR" sz="1400">
                <a:solidFill>
                  <a:srgbClr val="C00000"/>
                </a:solidFill>
              </a:rPr>
              <a:t>CPE</a:t>
            </a:r>
            <a:r>
              <a:rPr lang="fr-FR" sz="1400" baseline="-25000">
                <a:solidFill>
                  <a:srgbClr val="C00000"/>
                </a:solidFill>
              </a:rPr>
              <a:t>1</a:t>
            </a:r>
            <a:endParaRPr lang="fr-FR" sz="1400">
              <a:solidFill>
                <a:srgbClr val="C00000"/>
              </a:solidFill>
            </a:endParaRPr>
          </a:p>
        </p:txBody>
      </p:sp>
      <p:sp>
        <p:nvSpPr>
          <p:cNvPr id="42002" name="ZoneTexte 31"/>
          <p:cNvSpPr txBox="1">
            <a:spLocks noChangeArrowheads="1"/>
          </p:cNvSpPr>
          <p:nvPr/>
        </p:nvSpPr>
        <p:spPr bwMode="auto">
          <a:xfrm>
            <a:off x="4643438" y="3860800"/>
            <a:ext cx="793750" cy="282575"/>
          </a:xfrm>
          <a:prstGeom prst="rect">
            <a:avLst/>
          </a:prstGeom>
          <a:noFill/>
          <a:ln w="9525">
            <a:noFill/>
            <a:miter lim="800000"/>
            <a:headEnd/>
            <a:tailEnd/>
          </a:ln>
        </p:spPr>
        <p:txBody>
          <a:bodyPr>
            <a:spAutoFit/>
          </a:bodyPr>
          <a:lstStyle/>
          <a:p>
            <a:r>
              <a:rPr lang="fr-FR" sz="1400">
                <a:solidFill>
                  <a:srgbClr val="C00000"/>
                </a:solidFill>
              </a:rPr>
              <a:t>CPE</a:t>
            </a:r>
            <a:r>
              <a:rPr lang="fr-FR" sz="1400" baseline="-25000">
                <a:solidFill>
                  <a:srgbClr val="C00000"/>
                </a:solidFill>
              </a:rPr>
              <a:t>2</a:t>
            </a:r>
            <a:endParaRPr lang="fr-FR" sz="1400">
              <a:solidFill>
                <a:srgbClr val="C00000"/>
              </a:solidFill>
            </a:endParaRPr>
          </a:p>
        </p:txBody>
      </p:sp>
      <p:sp>
        <p:nvSpPr>
          <p:cNvPr id="42003" name="ZoneTexte 32"/>
          <p:cNvSpPr txBox="1">
            <a:spLocks noChangeArrowheads="1"/>
          </p:cNvSpPr>
          <p:nvPr/>
        </p:nvSpPr>
        <p:spPr bwMode="auto">
          <a:xfrm>
            <a:off x="8239125" y="2997200"/>
            <a:ext cx="793750" cy="282575"/>
          </a:xfrm>
          <a:prstGeom prst="rect">
            <a:avLst/>
          </a:prstGeom>
          <a:noFill/>
          <a:ln w="9525">
            <a:noFill/>
            <a:miter lim="800000"/>
            <a:headEnd/>
            <a:tailEnd/>
          </a:ln>
        </p:spPr>
        <p:txBody>
          <a:bodyPr>
            <a:spAutoFit/>
          </a:bodyPr>
          <a:lstStyle/>
          <a:p>
            <a:r>
              <a:rPr lang="fr-FR" sz="1400">
                <a:solidFill>
                  <a:srgbClr val="C00000"/>
                </a:solidFill>
              </a:rPr>
              <a:t>CPE</a:t>
            </a:r>
            <a:r>
              <a:rPr lang="fr-FR" sz="1400" baseline="-25000">
                <a:solidFill>
                  <a:srgbClr val="C00000"/>
                </a:solidFill>
              </a:rPr>
              <a:t>3</a:t>
            </a:r>
            <a:endParaRPr lang="fr-FR" sz="1400">
              <a:solidFill>
                <a:srgbClr val="C00000"/>
              </a:solidFill>
            </a:endParaRPr>
          </a:p>
        </p:txBody>
      </p:sp>
      <p:sp>
        <p:nvSpPr>
          <p:cNvPr id="41" name="ZoneTexte 40"/>
          <p:cNvSpPr txBox="1"/>
          <p:nvPr/>
        </p:nvSpPr>
        <p:spPr bwMode="auto">
          <a:xfrm rot="18900000">
            <a:off x="6300788" y="4811713"/>
            <a:ext cx="396875" cy="282575"/>
          </a:xfrm>
          <a:prstGeom prst="rect">
            <a:avLst/>
          </a:prstGeom>
          <a:noFill/>
        </p:spPr>
        <p:txBody>
          <a:bodyPr>
            <a:spAutoFit/>
          </a:bodyPr>
          <a:lstStyle/>
          <a:p>
            <a:pPr>
              <a:defRPr/>
            </a:pPr>
            <a:r>
              <a:rPr lang="fr-FR" sz="1400" dirty="0">
                <a:solidFill>
                  <a:schemeClr val="accent2">
                    <a:lumMod val="75000"/>
                  </a:schemeClr>
                </a:solidFill>
              </a:rPr>
              <a:t>Q</a:t>
            </a:r>
            <a:r>
              <a:rPr lang="fr-FR" sz="1400" baseline="-25000" dirty="0">
                <a:solidFill>
                  <a:schemeClr val="accent2">
                    <a:lumMod val="75000"/>
                  </a:schemeClr>
                </a:solidFill>
              </a:rPr>
              <a:t>3</a:t>
            </a:r>
            <a:endParaRPr lang="fr-FR" sz="1400" dirty="0">
              <a:solidFill>
                <a:schemeClr val="accent2">
                  <a:lumMod val="75000"/>
                </a:schemeClr>
              </a:solidFill>
            </a:endParaRPr>
          </a:p>
        </p:txBody>
      </p:sp>
      <p:sp>
        <p:nvSpPr>
          <p:cNvPr id="42005" name="ZoneTexte 37"/>
          <p:cNvSpPr txBox="1">
            <a:spLocks noChangeArrowheads="1"/>
          </p:cNvSpPr>
          <p:nvPr/>
        </p:nvSpPr>
        <p:spPr bwMode="auto">
          <a:xfrm rot="-1066127">
            <a:off x="7256463" y="4689475"/>
            <a:ext cx="596900" cy="282575"/>
          </a:xfrm>
          <a:prstGeom prst="rect">
            <a:avLst/>
          </a:prstGeom>
          <a:noFill/>
          <a:ln w="9525">
            <a:noFill/>
            <a:miter lim="800000"/>
            <a:headEnd/>
            <a:tailEnd/>
          </a:ln>
        </p:spPr>
        <p:txBody>
          <a:bodyPr>
            <a:spAutoFit/>
          </a:bodyPr>
          <a:lstStyle/>
          <a:p>
            <a:r>
              <a:rPr lang="fr-FR" sz="1400">
                <a:solidFill>
                  <a:srgbClr val="C00000"/>
                </a:solidFill>
              </a:rPr>
              <a:t>L</a:t>
            </a:r>
            <a:r>
              <a:rPr lang="fr-FR" sz="1400" baseline="-25000">
                <a:solidFill>
                  <a:srgbClr val="C00000"/>
                </a:solidFill>
              </a:rPr>
              <a:t>1</a:t>
            </a:r>
            <a:r>
              <a:rPr lang="fr-FR" sz="1400">
                <a:solidFill>
                  <a:srgbClr val="C00000"/>
                </a:solidFill>
              </a:rPr>
              <a:t>, D</a:t>
            </a:r>
            <a:r>
              <a:rPr lang="fr-FR" sz="1400" baseline="-25000">
                <a:solidFill>
                  <a:srgbClr val="C00000"/>
                </a:solidFill>
              </a:rPr>
              <a:t>1</a:t>
            </a:r>
            <a:endParaRPr lang="fr-FR" sz="1400">
              <a:solidFill>
                <a:srgbClr val="C00000"/>
              </a:solidFill>
            </a:endParaRPr>
          </a:p>
        </p:txBody>
      </p:sp>
      <p:sp>
        <p:nvSpPr>
          <p:cNvPr id="42006" name="ZoneTexte 38"/>
          <p:cNvSpPr txBox="1">
            <a:spLocks noChangeArrowheads="1"/>
          </p:cNvSpPr>
          <p:nvPr/>
        </p:nvSpPr>
        <p:spPr bwMode="auto">
          <a:xfrm>
            <a:off x="8318500" y="3656013"/>
            <a:ext cx="396875" cy="282575"/>
          </a:xfrm>
          <a:prstGeom prst="rect">
            <a:avLst/>
          </a:prstGeom>
          <a:noFill/>
          <a:ln w="9525">
            <a:noFill/>
            <a:miter lim="800000"/>
            <a:headEnd/>
            <a:tailEnd/>
          </a:ln>
        </p:spPr>
        <p:txBody>
          <a:bodyPr>
            <a:spAutoFit/>
          </a:bodyPr>
          <a:lstStyle/>
          <a:p>
            <a:r>
              <a:rPr lang="fr-FR" sz="1400"/>
              <a:t>R</a:t>
            </a:r>
            <a:r>
              <a:rPr lang="fr-FR" sz="1400" baseline="-25000"/>
              <a:t>3</a:t>
            </a:r>
            <a:endParaRPr lang="fr-FR" sz="1400"/>
          </a:p>
        </p:txBody>
      </p:sp>
      <p:sp>
        <p:nvSpPr>
          <p:cNvPr id="42007" name="ZoneTexte 39"/>
          <p:cNvSpPr txBox="1">
            <a:spLocks noChangeArrowheads="1"/>
          </p:cNvSpPr>
          <p:nvPr/>
        </p:nvSpPr>
        <p:spPr bwMode="auto">
          <a:xfrm rot="2368678">
            <a:off x="5345113" y="4724400"/>
            <a:ext cx="595312" cy="282575"/>
          </a:xfrm>
          <a:prstGeom prst="rect">
            <a:avLst/>
          </a:prstGeom>
          <a:noFill/>
          <a:ln w="9525">
            <a:noFill/>
            <a:miter lim="800000"/>
            <a:headEnd/>
            <a:tailEnd/>
          </a:ln>
        </p:spPr>
        <p:txBody>
          <a:bodyPr>
            <a:spAutoFit/>
          </a:bodyPr>
          <a:lstStyle/>
          <a:p>
            <a:r>
              <a:rPr lang="fr-FR" sz="1400">
                <a:solidFill>
                  <a:srgbClr val="C00000"/>
                </a:solidFill>
              </a:rPr>
              <a:t>L</a:t>
            </a:r>
            <a:r>
              <a:rPr lang="fr-FR" sz="1400" baseline="-25000">
                <a:solidFill>
                  <a:srgbClr val="C00000"/>
                </a:solidFill>
              </a:rPr>
              <a:t>2</a:t>
            </a:r>
            <a:r>
              <a:rPr lang="fr-FR" sz="1400">
                <a:solidFill>
                  <a:srgbClr val="C00000"/>
                </a:solidFill>
              </a:rPr>
              <a:t>, D</a:t>
            </a:r>
            <a:r>
              <a:rPr lang="fr-FR" sz="1400" baseline="-25000">
                <a:solidFill>
                  <a:srgbClr val="C00000"/>
                </a:solidFill>
              </a:rPr>
              <a:t>2</a:t>
            </a:r>
            <a:endParaRPr lang="fr-FR" sz="1400">
              <a:solidFill>
                <a:srgbClr val="C00000"/>
              </a:solidFill>
            </a:endParaRPr>
          </a:p>
        </p:txBody>
      </p:sp>
      <p:sp>
        <p:nvSpPr>
          <p:cNvPr id="42008" name="ZoneTexte 40"/>
          <p:cNvSpPr txBox="1">
            <a:spLocks noChangeArrowheads="1"/>
          </p:cNvSpPr>
          <p:nvPr/>
        </p:nvSpPr>
        <p:spPr bwMode="auto">
          <a:xfrm rot="-2466752">
            <a:off x="6983413" y="4160838"/>
            <a:ext cx="595312" cy="282575"/>
          </a:xfrm>
          <a:prstGeom prst="rect">
            <a:avLst/>
          </a:prstGeom>
          <a:noFill/>
          <a:ln w="9525">
            <a:noFill/>
            <a:miter lim="800000"/>
            <a:headEnd/>
            <a:tailEnd/>
          </a:ln>
        </p:spPr>
        <p:txBody>
          <a:bodyPr>
            <a:spAutoFit/>
          </a:bodyPr>
          <a:lstStyle/>
          <a:p>
            <a:r>
              <a:rPr lang="fr-FR" sz="1400">
                <a:solidFill>
                  <a:srgbClr val="C00000"/>
                </a:solidFill>
              </a:rPr>
              <a:t>L</a:t>
            </a:r>
            <a:r>
              <a:rPr lang="fr-FR" sz="1400" baseline="-25000">
                <a:solidFill>
                  <a:srgbClr val="C00000"/>
                </a:solidFill>
              </a:rPr>
              <a:t>3</a:t>
            </a:r>
            <a:r>
              <a:rPr lang="fr-FR" sz="1400">
                <a:solidFill>
                  <a:srgbClr val="C00000"/>
                </a:solidFill>
              </a:rPr>
              <a:t>, D</a:t>
            </a:r>
            <a:r>
              <a:rPr lang="fr-FR" sz="1400" baseline="-25000">
                <a:solidFill>
                  <a:srgbClr val="C00000"/>
                </a:solidFill>
              </a:rPr>
              <a:t>3</a:t>
            </a:r>
            <a:endParaRPr lang="fr-FR" sz="1400">
              <a:solidFill>
                <a:srgbClr val="C00000"/>
              </a:solidFill>
            </a:endParaRPr>
          </a:p>
        </p:txBody>
      </p:sp>
      <p:sp>
        <p:nvSpPr>
          <p:cNvPr id="42009" name="ZoneTexte 41"/>
          <p:cNvSpPr txBox="1">
            <a:spLocks noChangeArrowheads="1"/>
          </p:cNvSpPr>
          <p:nvPr/>
        </p:nvSpPr>
        <p:spPr bwMode="auto">
          <a:xfrm>
            <a:off x="4711700" y="4502150"/>
            <a:ext cx="396875" cy="282575"/>
          </a:xfrm>
          <a:prstGeom prst="rect">
            <a:avLst/>
          </a:prstGeom>
          <a:noFill/>
          <a:ln w="9525">
            <a:noFill/>
            <a:miter lim="800000"/>
            <a:headEnd/>
            <a:tailEnd/>
          </a:ln>
        </p:spPr>
        <p:txBody>
          <a:bodyPr>
            <a:spAutoFit/>
          </a:bodyPr>
          <a:lstStyle/>
          <a:p>
            <a:r>
              <a:rPr lang="fr-FR" sz="1400"/>
              <a:t>R</a:t>
            </a:r>
            <a:r>
              <a:rPr lang="fr-FR" sz="1400" baseline="-25000"/>
              <a:t>2</a:t>
            </a:r>
            <a:endParaRPr lang="fr-FR" sz="1400"/>
          </a:p>
        </p:txBody>
      </p:sp>
      <p:sp>
        <p:nvSpPr>
          <p:cNvPr id="42010" name="ZoneTexte 42"/>
          <p:cNvSpPr txBox="1">
            <a:spLocks noChangeArrowheads="1"/>
          </p:cNvSpPr>
          <p:nvPr/>
        </p:nvSpPr>
        <p:spPr bwMode="auto">
          <a:xfrm>
            <a:off x="8350250" y="4895850"/>
            <a:ext cx="396875" cy="282575"/>
          </a:xfrm>
          <a:prstGeom prst="rect">
            <a:avLst/>
          </a:prstGeom>
          <a:noFill/>
          <a:ln w="9525">
            <a:noFill/>
            <a:miter lim="800000"/>
            <a:headEnd/>
            <a:tailEnd/>
          </a:ln>
        </p:spPr>
        <p:txBody>
          <a:bodyPr>
            <a:spAutoFit/>
          </a:bodyPr>
          <a:lstStyle/>
          <a:p>
            <a:r>
              <a:rPr lang="fr-FR" sz="1400"/>
              <a:t>R</a:t>
            </a:r>
            <a:r>
              <a:rPr lang="fr-FR" sz="1400" baseline="-25000"/>
              <a:t>1</a:t>
            </a:r>
            <a:endParaRPr lang="fr-FR" sz="1400"/>
          </a:p>
        </p:txBody>
      </p:sp>
      <p:cxnSp>
        <p:nvCxnSpPr>
          <p:cNvPr id="48" name="Connecteur droit avec flèche 47"/>
          <p:cNvCxnSpPr/>
          <p:nvPr/>
        </p:nvCxnSpPr>
        <p:spPr bwMode="auto">
          <a:xfrm rot="5160000">
            <a:off x="6607175" y="4713288"/>
            <a:ext cx="196850" cy="2667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bwMode="auto">
          <a:xfrm rot="2242139">
            <a:off x="5684838" y="4657725"/>
            <a:ext cx="396875" cy="282575"/>
          </a:xfrm>
          <a:prstGeom prst="rect">
            <a:avLst/>
          </a:prstGeom>
          <a:noFill/>
        </p:spPr>
        <p:txBody>
          <a:bodyPr>
            <a:spAutoFit/>
          </a:bodyPr>
          <a:lstStyle/>
          <a:p>
            <a:pPr>
              <a:defRPr/>
            </a:pPr>
            <a:r>
              <a:rPr lang="fr-FR" sz="1400" dirty="0">
                <a:solidFill>
                  <a:schemeClr val="accent2">
                    <a:lumMod val="75000"/>
                  </a:schemeClr>
                </a:solidFill>
              </a:rPr>
              <a:t>Q</a:t>
            </a:r>
            <a:r>
              <a:rPr lang="fr-FR" sz="1400" baseline="-25000" dirty="0">
                <a:solidFill>
                  <a:schemeClr val="accent2">
                    <a:lumMod val="75000"/>
                  </a:schemeClr>
                </a:solidFill>
              </a:rPr>
              <a:t>2</a:t>
            </a:r>
            <a:endParaRPr lang="fr-FR" sz="1400" dirty="0">
              <a:solidFill>
                <a:schemeClr val="accent2">
                  <a:lumMod val="75000"/>
                </a:schemeClr>
              </a:solidFill>
            </a:endParaRPr>
          </a:p>
        </p:txBody>
      </p:sp>
      <p:sp>
        <p:nvSpPr>
          <p:cNvPr id="50" name="ZoneTexte 49"/>
          <p:cNvSpPr txBox="1"/>
          <p:nvPr/>
        </p:nvSpPr>
        <p:spPr bwMode="auto">
          <a:xfrm rot="20801213">
            <a:off x="6910388" y="4806950"/>
            <a:ext cx="396875" cy="282575"/>
          </a:xfrm>
          <a:prstGeom prst="rect">
            <a:avLst/>
          </a:prstGeom>
          <a:noFill/>
        </p:spPr>
        <p:txBody>
          <a:bodyPr>
            <a:spAutoFit/>
          </a:bodyPr>
          <a:lstStyle/>
          <a:p>
            <a:pPr>
              <a:defRPr/>
            </a:pPr>
            <a:r>
              <a:rPr lang="fr-FR" sz="1400" dirty="0">
                <a:solidFill>
                  <a:schemeClr val="accent2">
                    <a:lumMod val="75000"/>
                  </a:schemeClr>
                </a:solidFill>
              </a:rPr>
              <a:t>Q</a:t>
            </a:r>
            <a:r>
              <a:rPr lang="fr-FR" sz="1400" baseline="-25000" dirty="0">
                <a:solidFill>
                  <a:schemeClr val="accent2">
                    <a:lumMod val="75000"/>
                  </a:schemeClr>
                </a:solidFill>
              </a:rPr>
              <a:t>1</a:t>
            </a:r>
            <a:endParaRPr lang="fr-FR" sz="1400" dirty="0">
              <a:solidFill>
                <a:schemeClr val="accent2">
                  <a:lumMod val="75000"/>
                </a:schemeClr>
              </a:solidFill>
            </a:endParaRPr>
          </a:p>
        </p:txBody>
      </p:sp>
      <p:cxnSp>
        <p:nvCxnSpPr>
          <p:cNvPr id="51" name="Connecteur droit avec flèche 50"/>
          <p:cNvCxnSpPr/>
          <p:nvPr/>
        </p:nvCxnSpPr>
        <p:spPr bwMode="auto">
          <a:xfrm rot="21240000" flipV="1">
            <a:off x="6657975" y="5049838"/>
            <a:ext cx="344488" cy="6508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bwMode="auto">
          <a:xfrm rot="9780000">
            <a:off x="5938838" y="4852988"/>
            <a:ext cx="198437" cy="26352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6276975" y="3652838"/>
            <a:ext cx="65088" cy="157321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Rectangle 53"/>
          <p:cNvSpPr/>
          <p:nvPr/>
        </p:nvSpPr>
        <p:spPr bwMode="auto">
          <a:xfrm>
            <a:off x="6234113" y="3584575"/>
            <a:ext cx="198437" cy="131763"/>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18" name="ZoneTexte 59"/>
          <p:cNvSpPr txBox="1">
            <a:spLocks noChangeArrowheads="1"/>
          </p:cNvSpPr>
          <p:nvPr/>
        </p:nvSpPr>
        <p:spPr bwMode="auto">
          <a:xfrm>
            <a:off x="5969000" y="3367088"/>
            <a:ext cx="795338" cy="282575"/>
          </a:xfrm>
          <a:prstGeom prst="rect">
            <a:avLst/>
          </a:prstGeom>
          <a:noFill/>
          <a:ln w="9525">
            <a:noFill/>
            <a:miter lim="800000"/>
            <a:headEnd/>
            <a:tailEnd/>
          </a:ln>
        </p:spPr>
        <p:txBody>
          <a:bodyPr>
            <a:spAutoFit/>
          </a:bodyPr>
          <a:lstStyle/>
          <a:p>
            <a:r>
              <a:rPr lang="fr-FR" sz="1400">
                <a:solidFill>
                  <a:srgbClr val="C00000"/>
                </a:solidFill>
              </a:rPr>
              <a:t>CPE</a:t>
            </a:r>
            <a:r>
              <a:rPr lang="fr-FR" sz="1400" baseline="-25000">
                <a:solidFill>
                  <a:srgbClr val="C00000"/>
                </a:solidFill>
              </a:rPr>
              <a:t>A</a:t>
            </a:r>
            <a:endParaRPr lang="fr-FR" sz="1400">
              <a:solidFill>
                <a:srgbClr val="C00000"/>
              </a:solidFill>
            </a:endParaRPr>
          </a:p>
        </p:txBody>
      </p:sp>
      <p:sp>
        <p:nvSpPr>
          <p:cNvPr id="30" name="ZoneTexte 59"/>
          <p:cNvSpPr txBox="1">
            <a:spLocks noChangeArrowheads="1"/>
          </p:cNvSpPr>
          <p:nvPr/>
        </p:nvSpPr>
        <p:spPr bwMode="auto">
          <a:xfrm>
            <a:off x="6154738" y="5289550"/>
            <a:ext cx="396875" cy="282575"/>
          </a:xfrm>
          <a:prstGeom prst="rect">
            <a:avLst/>
          </a:prstGeom>
          <a:noFill/>
          <a:ln w="9525">
            <a:noFill/>
            <a:miter lim="800000"/>
            <a:headEnd/>
            <a:tailEnd/>
          </a:ln>
        </p:spPr>
        <p:txBody>
          <a:bodyPr>
            <a:spAutoFit/>
          </a:bodyPr>
          <a:lstStyle/>
          <a:p>
            <a:pPr>
              <a:defRPr/>
            </a:pPr>
            <a:r>
              <a:rPr lang="fr-FR" sz="1400" b="1" dirty="0">
                <a:solidFill>
                  <a:schemeClr val="accent2">
                    <a:lumMod val="75000"/>
                  </a:schemeClr>
                </a:solidFill>
              </a:rPr>
              <a:t>A</a:t>
            </a:r>
          </a:p>
        </p:txBody>
      </p:sp>
      <p:sp>
        <p:nvSpPr>
          <p:cNvPr id="42021" name="ZoneTexte 72"/>
          <p:cNvSpPr txBox="1">
            <a:spLocks noChangeArrowheads="1"/>
          </p:cNvSpPr>
          <p:nvPr/>
        </p:nvSpPr>
        <p:spPr bwMode="auto">
          <a:xfrm>
            <a:off x="3714750" y="857250"/>
            <a:ext cx="6072188" cy="1062038"/>
          </a:xfrm>
          <a:prstGeom prst="rect">
            <a:avLst/>
          </a:prstGeom>
          <a:noFill/>
          <a:ln w="9525">
            <a:noFill/>
            <a:miter lim="800000"/>
            <a:headEnd/>
            <a:tailEnd/>
          </a:ln>
        </p:spPr>
        <p:txBody>
          <a:bodyPr>
            <a:spAutoFit/>
          </a:bodyPr>
          <a:lstStyle/>
          <a:p>
            <a:pPr>
              <a:spcBef>
                <a:spcPct val="50000"/>
              </a:spcBef>
              <a:buClr>
                <a:srgbClr val="990000"/>
              </a:buClr>
              <a:buFont typeface="Symbol" pitchFamily="18" charset="2"/>
              <a:buChar char="Þ"/>
            </a:pPr>
            <a:r>
              <a:rPr lang="fr-FR" sz="1800">
                <a:solidFill>
                  <a:schemeClr val="accent2"/>
                </a:solidFill>
                <a:cs typeface="Times New Roman" pitchFamily="18" charset="0"/>
              </a:rPr>
              <a:t>Placer un piézomètre imaginaire au niveau du nœud </a:t>
            </a:r>
            <a:r>
              <a:rPr lang="fr-FR" sz="1800">
                <a:solidFill>
                  <a:srgbClr val="C00000"/>
                </a:solidFill>
                <a:cs typeface="Times New Roman" pitchFamily="18" charset="0"/>
              </a:rPr>
              <a:t>A;</a:t>
            </a:r>
          </a:p>
          <a:p>
            <a:pPr>
              <a:spcBef>
                <a:spcPct val="50000"/>
              </a:spcBef>
              <a:buClr>
                <a:srgbClr val="990000"/>
              </a:buClr>
              <a:buFont typeface="Symbol" pitchFamily="18" charset="2"/>
              <a:buChar char="Þ"/>
            </a:pPr>
            <a:r>
              <a:rPr lang="fr-FR" sz="1800">
                <a:solidFill>
                  <a:schemeClr val="accent2"/>
                </a:solidFill>
                <a:cs typeface="Times New Roman" pitchFamily="18" charset="0"/>
              </a:rPr>
              <a:t>Suivre les étapes de solution de l’organigramme</a:t>
            </a:r>
          </a:p>
          <a:p>
            <a:endParaRPr lang="fr-FR" sz="1800"/>
          </a:p>
        </p:txBody>
      </p:sp>
      <p:sp>
        <p:nvSpPr>
          <p:cNvPr id="74" name="Triangle isocèle 73"/>
          <p:cNvSpPr/>
          <p:nvPr/>
        </p:nvSpPr>
        <p:spPr>
          <a:xfrm flipV="1">
            <a:off x="6249988" y="3690938"/>
            <a:ext cx="107950" cy="36512"/>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Rectangle 64"/>
          <p:cNvSpPr/>
          <p:nvPr/>
        </p:nvSpPr>
        <p:spPr>
          <a:xfrm>
            <a:off x="251520" y="116632"/>
            <a:ext cx="5399555" cy="369332"/>
          </a:xfrm>
          <a:prstGeom prst="rect">
            <a:avLst/>
          </a:prstGeom>
        </p:spPr>
        <p:txBody>
          <a:bodyPr wrap="none">
            <a:spAutoFit/>
          </a:bodyPr>
          <a:lstStyle/>
          <a:p>
            <a:r>
              <a:rPr lang="fr-FR" b="1" i="1" u="sng" dirty="0" smtClean="0">
                <a:solidFill>
                  <a:srgbClr val="FF00FF"/>
                </a:solidFill>
              </a:rPr>
              <a:t>- Résolution analytique  en cas de réservoirs multiples:</a:t>
            </a:r>
            <a:endParaRPr lang="fr-FR" b="1" i="1" u="sng" dirty="0">
              <a:solidFill>
                <a:srgbClr val="FF00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86" name="Picture 6"/>
          <p:cNvPicPr>
            <a:picLocks noChangeAspect="1" noChangeArrowheads="1"/>
          </p:cNvPicPr>
          <p:nvPr/>
        </p:nvPicPr>
        <p:blipFill>
          <a:blip r:embed="rId3" cstate="print"/>
          <a:srcRect/>
          <a:stretch>
            <a:fillRect/>
          </a:stretch>
        </p:blipFill>
        <p:spPr bwMode="auto">
          <a:xfrm>
            <a:off x="755576" y="3861048"/>
            <a:ext cx="7219950" cy="2028825"/>
          </a:xfrm>
          <a:prstGeom prst="rect">
            <a:avLst/>
          </a:prstGeom>
          <a:noFill/>
          <a:ln w="9525">
            <a:noFill/>
            <a:miter lim="800000"/>
            <a:headEnd/>
            <a:tailEnd/>
          </a:ln>
        </p:spPr>
      </p:pic>
      <p:graphicFrame>
        <p:nvGraphicFramePr>
          <p:cNvPr id="6" name="Object 18"/>
          <p:cNvGraphicFramePr>
            <a:graphicFrameLocks noChangeAspect="1"/>
          </p:cNvGraphicFramePr>
          <p:nvPr/>
        </p:nvGraphicFramePr>
        <p:xfrm>
          <a:off x="531813" y="935038"/>
          <a:ext cx="3811587" cy="693737"/>
        </p:xfrm>
        <a:graphic>
          <a:graphicData uri="http://schemas.openxmlformats.org/presentationml/2006/ole">
            <mc:AlternateContent xmlns:mc="http://schemas.openxmlformats.org/markup-compatibility/2006">
              <mc:Choice xmlns:v="urn:schemas-microsoft-com:vml" Requires="v">
                <p:oleObj spid="_x0000_s882698" name="Équation" r:id="rId4" imgW="2489040" imgH="545760" progId="Equation.3">
                  <p:embed/>
                </p:oleObj>
              </mc:Choice>
              <mc:Fallback>
                <p:oleObj name="Équation" r:id="rId4" imgW="2489040" imgH="54576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3" y="935038"/>
                        <a:ext cx="3811587" cy="693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67544" y="548680"/>
            <a:ext cx="3046475" cy="369332"/>
          </a:xfrm>
          <a:prstGeom prst="rect">
            <a:avLst/>
          </a:prstGeom>
        </p:spPr>
        <p:txBody>
          <a:bodyPr wrap="none">
            <a:spAutoFit/>
          </a:bodyPr>
          <a:lstStyle/>
          <a:p>
            <a:r>
              <a:rPr lang="fr-FR" b="1" i="1" dirty="0" smtClean="0">
                <a:solidFill>
                  <a:srgbClr val="002060"/>
                </a:solidFill>
              </a:rPr>
              <a:t>-  Formule de </a:t>
            </a:r>
            <a:r>
              <a:rPr lang="fr-FR" b="1" i="1" dirty="0" err="1" smtClean="0">
                <a:solidFill>
                  <a:srgbClr val="002060"/>
                </a:solidFill>
              </a:rPr>
              <a:t>Hazen</a:t>
            </a:r>
            <a:r>
              <a:rPr lang="fr-FR" b="1" i="1" dirty="0" smtClean="0">
                <a:solidFill>
                  <a:srgbClr val="002060"/>
                </a:solidFill>
              </a:rPr>
              <a:t>-Williams:</a:t>
            </a:r>
            <a:endParaRPr lang="fr-FR" b="1" i="1" dirty="0">
              <a:solidFill>
                <a:srgbClr val="002060"/>
              </a:solidFill>
            </a:endParaRPr>
          </a:p>
        </p:txBody>
      </p:sp>
      <p:graphicFrame>
        <p:nvGraphicFramePr>
          <p:cNvPr id="1761283" name="Object 18"/>
          <p:cNvGraphicFramePr>
            <a:graphicFrameLocks noChangeAspect="1"/>
          </p:cNvGraphicFramePr>
          <p:nvPr/>
        </p:nvGraphicFramePr>
        <p:xfrm>
          <a:off x="615578" y="1722438"/>
          <a:ext cx="3308350" cy="1922462"/>
        </p:xfrm>
        <a:graphic>
          <a:graphicData uri="http://schemas.openxmlformats.org/presentationml/2006/ole">
            <mc:AlternateContent xmlns:mc="http://schemas.openxmlformats.org/markup-compatibility/2006">
              <mc:Choice xmlns:v="urn:schemas-microsoft-com:vml" Requires="v">
                <p:oleObj spid="_x0000_s882699" name="Équation" r:id="rId6" imgW="2158920" imgH="1295280" progId="Equation.3">
                  <p:embed/>
                </p:oleObj>
              </mc:Choice>
              <mc:Fallback>
                <p:oleObj name="Équation" r:id="rId6" imgW="2158920" imgH="12952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578" y="1722438"/>
                        <a:ext cx="3308350" cy="192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e 52"/>
          <p:cNvGrpSpPr/>
          <p:nvPr/>
        </p:nvGrpSpPr>
        <p:grpSpPr>
          <a:xfrm>
            <a:off x="4447480" y="836712"/>
            <a:ext cx="4589016" cy="2829744"/>
            <a:chOff x="4427984" y="2767583"/>
            <a:chExt cx="4589016" cy="2829744"/>
          </a:xfrm>
        </p:grpSpPr>
        <p:grpSp>
          <p:nvGrpSpPr>
            <p:cNvPr id="3" name="Groupe 19"/>
            <p:cNvGrpSpPr>
              <a:grpSpLocks/>
            </p:cNvGrpSpPr>
            <p:nvPr/>
          </p:nvGrpSpPr>
          <p:grpSpPr bwMode="auto">
            <a:xfrm>
              <a:off x="4645025" y="4054475"/>
              <a:ext cx="503238" cy="528638"/>
              <a:chOff x="2879062" y="2347913"/>
              <a:chExt cx="542001" cy="576262"/>
            </a:xfrm>
          </p:grpSpPr>
          <p:sp>
            <p:nvSpPr>
              <p:cNvPr id="11" name="Rectangle 11"/>
              <p:cNvSpPr>
                <a:spLocks noChangeArrowheads="1"/>
              </p:cNvSpPr>
              <p:nvPr/>
            </p:nvSpPr>
            <p:spPr bwMode="auto">
              <a:xfrm>
                <a:off x="2879062" y="24923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12" name="Line 12"/>
              <p:cNvSpPr>
                <a:spLocks noChangeShapeType="1"/>
              </p:cNvSpPr>
              <p:nvPr/>
            </p:nvSpPr>
            <p:spPr bwMode="auto">
              <a:xfrm>
                <a:off x="2879062" y="2347913"/>
                <a:ext cx="0" cy="144462"/>
              </a:xfrm>
              <a:prstGeom prst="line">
                <a:avLst/>
              </a:prstGeom>
              <a:noFill/>
              <a:ln w="9525">
                <a:solidFill>
                  <a:schemeClr val="tx1"/>
                </a:solidFill>
                <a:round/>
                <a:headEnd/>
                <a:tailEnd/>
              </a:ln>
            </p:spPr>
            <p:txBody>
              <a:bodyPr/>
              <a:lstStyle/>
              <a:p>
                <a:endParaRPr lang="fr-FR"/>
              </a:p>
            </p:txBody>
          </p:sp>
          <p:sp>
            <p:nvSpPr>
              <p:cNvPr id="13" name="Line 13"/>
              <p:cNvSpPr>
                <a:spLocks noChangeShapeType="1"/>
              </p:cNvSpPr>
              <p:nvPr/>
            </p:nvSpPr>
            <p:spPr bwMode="auto">
              <a:xfrm>
                <a:off x="3421063" y="2347913"/>
                <a:ext cx="0" cy="144462"/>
              </a:xfrm>
              <a:prstGeom prst="line">
                <a:avLst/>
              </a:prstGeom>
              <a:noFill/>
              <a:ln w="9525">
                <a:solidFill>
                  <a:schemeClr val="tx1"/>
                </a:solidFill>
                <a:round/>
                <a:headEnd/>
                <a:tailEnd/>
              </a:ln>
            </p:spPr>
            <p:txBody>
              <a:bodyPr/>
              <a:lstStyle/>
              <a:p>
                <a:endParaRPr lang="fr-FR"/>
              </a:p>
            </p:txBody>
          </p:sp>
          <p:sp>
            <p:nvSpPr>
              <p:cNvPr id="14" name="Freeform 90"/>
              <p:cNvSpPr>
                <a:spLocks/>
              </p:cNvSpPr>
              <p:nvPr/>
            </p:nvSpPr>
            <p:spPr bwMode="auto">
              <a:xfrm>
                <a:off x="3120837" y="24066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4" name="Groupe 18"/>
            <p:cNvGrpSpPr>
              <a:grpSpLocks/>
            </p:cNvGrpSpPr>
            <p:nvPr/>
          </p:nvGrpSpPr>
          <p:grpSpPr bwMode="auto">
            <a:xfrm>
              <a:off x="7825060" y="2972371"/>
              <a:ext cx="503238" cy="528637"/>
              <a:chOff x="4601503" y="2500313"/>
              <a:chExt cx="542001" cy="576262"/>
            </a:xfrm>
          </p:grpSpPr>
          <p:sp>
            <p:nvSpPr>
              <p:cNvPr id="16" name="Rectangle 11"/>
              <p:cNvSpPr>
                <a:spLocks noChangeArrowheads="1"/>
              </p:cNvSpPr>
              <p:nvPr/>
            </p:nvSpPr>
            <p:spPr bwMode="auto">
              <a:xfrm>
                <a:off x="4601503" y="26447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17" name="Line 12"/>
              <p:cNvSpPr>
                <a:spLocks noChangeShapeType="1"/>
              </p:cNvSpPr>
              <p:nvPr/>
            </p:nvSpPr>
            <p:spPr bwMode="auto">
              <a:xfrm>
                <a:off x="4601503" y="2500313"/>
                <a:ext cx="0" cy="144462"/>
              </a:xfrm>
              <a:prstGeom prst="line">
                <a:avLst/>
              </a:prstGeom>
              <a:noFill/>
              <a:ln w="9525">
                <a:solidFill>
                  <a:schemeClr val="tx1"/>
                </a:solidFill>
                <a:round/>
                <a:headEnd/>
                <a:tailEnd/>
              </a:ln>
            </p:spPr>
            <p:txBody>
              <a:bodyPr/>
              <a:lstStyle/>
              <a:p>
                <a:endParaRPr lang="fr-FR"/>
              </a:p>
            </p:txBody>
          </p:sp>
          <p:sp>
            <p:nvSpPr>
              <p:cNvPr id="18" name="Line 13"/>
              <p:cNvSpPr>
                <a:spLocks noChangeShapeType="1"/>
              </p:cNvSpPr>
              <p:nvPr/>
            </p:nvSpPr>
            <p:spPr bwMode="auto">
              <a:xfrm>
                <a:off x="5143504" y="2500313"/>
                <a:ext cx="0" cy="144462"/>
              </a:xfrm>
              <a:prstGeom prst="line">
                <a:avLst/>
              </a:prstGeom>
              <a:noFill/>
              <a:ln w="9525">
                <a:solidFill>
                  <a:schemeClr val="tx1"/>
                </a:solidFill>
                <a:round/>
                <a:headEnd/>
                <a:tailEnd/>
              </a:ln>
            </p:spPr>
            <p:txBody>
              <a:bodyPr/>
              <a:lstStyle/>
              <a:p>
                <a:endParaRPr lang="fr-FR"/>
              </a:p>
            </p:txBody>
          </p:sp>
          <p:sp>
            <p:nvSpPr>
              <p:cNvPr id="19" name="Freeform 90"/>
              <p:cNvSpPr>
                <a:spLocks/>
              </p:cNvSpPr>
              <p:nvPr/>
            </p:nvSpPr>
            <p:spPr bwMode="auto">
              <a:xfrm>
                <a:off x="4843278" y="25590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7" name="Groupe 20"/>
            <p:cNvGrpSpPr>
              <a:grpSpLocks/>
            </p:cNvGrpSpPr>
            <p:nvPr/>
          </p:nvGrpSpPr>
          <p:grpSpPr bwMode="auto">
            <a:xfrm>
              <a:off x="8235950" y="4448175"/>
              <a:ext cx="503238" cy="528638"/>
              <a:chOff x="3031462" y="4281498"/>
              <a:chExt cx="542001" cy="576262"/>
            </a:xfrm>
          </p:grpSpPr>
          <p:sp>
            <p:nvSpPr>
              <p:cNvPr id="21" name="Rectangle 11"/>
              <p:cNvSpPr>
                <a:spLocks noChangeArrowheads="1"/>
              </p:cNvSpPr>
              <p:nvPr/>
            </p:nvSpPr>
            <p:spPr bwMode="auto">
              <a:xfrm>
                <a:off x="3031462" y="4425960"/>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22" name="Line 12"/>
              <p:cNvSpPr>
                <a:spLocks noChangeShapeType="1"/>
              </p:cNvSpPr>
              <p:nvPr/>
            </p:nvSpPr>
            <p:spPr bwMode="auto">
              <a:xfrm>
                <a:off x="3031462" y="4281498"/>
                <a:ext cx="0" cy="144462"/>
              </a:xfrm>
              <a:prstGeom prst="line">
                <a:avLst/>
              </a:prstGeom>
              <a:noFill/>
              <a:ln w="9525">
                <a:solidFill>
                  <a:schemeClr val="tx1"/>
                </a:solidFill>
                <a:round/>
                <a:headEnd/>
                <a:tailEnd/>
              </a:ln>
            </p:spPr>
            <p:txBody>
              <a:bodyPr/>
              <a:lstStyle/>
              <a:p>
                <a:endParaRPr lang="fr-FR"/>
              </a:p>
            </p:txBody>
          </p:sp>
          <p:sp>
            <p:nvSpPr>
              <p:cNvPr id="23" name="Line 13"/>
              <p:cNvSpPr>
                <a:spLocks noChangeShapeType="1"/>
              </p:cNvSpPr>
              <p:nvPr/>
            </p:nvSpPr>
            <p:spPr bwMode="auto">
              <a:xfrm>
                <a:off x="3573463" y="4281498"/>
                <a:ext cx="0" cy="144462"/>
              </a:xfrm>
              <a:prstGeom prst="line">
                <a:avLst/>
              </a:prstGeom>
              <a:noFill/>
              <a:ln w="9525">
                <a:solidFill>
                  <a:schemeClr val="tx1"/>
                </a:solidFill>
                <a:round/>
                <a:headEnd/>
                <a:tailEnd/>
              </a:ln>
            </p:spPr>
            <p:txBody>
              <a:bodyPr/>
              <a:lstStyle/>
              <a:p>
                <a:endParaRPr lang="fr-FR"/>
              </a:p>
            </p:txBody>
          </p:sp>
          <p:sp>
            <p:nvSpPr>
              <p:cNvPr id="24" name="Freeform 90"/>
              <p:cNvSpPr>
                <a:spLocks/>
              </p:cNvSpPr>
              <p:nvPr/>
            </p:nvSpPr>
            <p:spPr bwMode="auto">
              <a:xfrm>
                <a:off x="3273237" y="4340235"/>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cxnSp>
          <p:nvCxnSpPr>
            <p:cNvPr id="25" name="Connecteur droit 24"/>
            <p:cNvCxnSpPr/>
            <p:nvPr/>
          </p:nvCxnSpPr>
          <p:spPr bwMode="auto">
            <a:xfrm flipV="1">
              <a:off x="6300788" y="3501008"/>
              <a:ext cx="1583580" cy="1798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bwMode="auto">
            <a:xfrm flipV="1">
              <a:off x="6300788" y="4778375"/>
              <a:ext cx="1920875" cy="520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bwMode="auto">
            <a:xfrm>
              <a:off x="5148263" y="4384675"/>
              <a:ext cx="1152525"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bwMode="auto">
            <a:xfrm>
              <a:off x="6248400" y="5222875"/>
              <a:ext cx="131763" cy="1317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ZoneTexte 30"/>
            <p:cNvSpPr txBox="1">
              <a:spLocks noChangeArrowheads="1"/>
            </p:cNvSpPr>
            <p:nvPr/>
          </p:nvSpPr>
          <p:spPr bwMode="auto">
            <a:xfrm>
              <a:off x="8223250" y="4252913"/>
              <a:ext cx="793750" cy="307777"/>
            </a:xfrm>
            <a:prstGeom prst="rect">
              <a:avLst/>
            </a:prstGeom>
            <a:noFill/>
            <a:ln w="9525">
              <a:noFill/>
              <a:miter lim="800000"/>
              <a:headEnd/>
              <a:tailEnd/>
            </a:ln>
          </p:spPr>
          <p:txBody>
            <a:bodyPr>
              <a:spAutoFit/>
            </a:bodyPr>
            <a:lstStyle/>
            <a:p>
              <a:r>
                <a:rPr lang="fr-FR" sz="1400" dirty="0" smtClean="0">
                  <a:solidFill>
                    <a:srgbClr val="C00000"/>
                  </a:solidFill>
                </a:rPr>
                <a:t>CPe</a:t>
              </a:r>
              <a:r>
                <a:rPr lang="fr-FR" sz="1400" baseline="-25000" dirty="0" smtClean="0">
                  <a:solidFill>
                    <a:srgbClr val="C00000"/>
                  </a:solidFill>
                </a:rPr>
                <a:t>3</a:t>
              </a:r>
              <a:endParaRPr lang="fr-FR" sz="1400" dirty="0">
                <a:solidFill>
                  <a:srgbClr val="C00000"/>
                </a:solidFill>
              </a:endParaRPr>
            </a:p>
          </p:txBody>
        </p:sp>
        <p:sp>
          <p:nvSpPr>
            <p:cNvPr id="30" name="ZoneTexte 31"/>
            <p:cNvSpPr txBox="1">
              <a:spLocks noChangeArrowheads="1"/>
            </p:cNvSpPr>
            <p:nvPr/>
          </p:nvSpPr>
          <p:spPr bwMode="auto">
            <a:xfrm>
              <a:off x="4643438" y="3860800"/>
              <a:ext cx="793750" cy="307777"/>
            </a:xfrm>
            <a:prstGeom prst="rect">
              <a:avLst/>
            </a:prstGeom>
            <a:noFill/>
            <a:ln w="9525">
              <a:noFill/>
              <a:miter lim="800000"/>
              <a:headEnd/>
              <a:tailEnd/>
            </a:ln>
          </p:spPr>
          <p:txBody>
            <a:bodyPr>
              <a:spAutoFit/>
            </a:bodyPr>
            <a:lstStyle/>
            <a:p>
              <a:r>
                <a:rPr lang="fr-FR" sz="1400" dirty="0" smtClean="0">
                  <a:solidFill>
                    <a:srgbClr val="C00000"/>
                  </a:solidFill>
                </a:rPr>
                <a:t>CPe</a:t>
              </a:r>
              <a:r>
                <a:rPr lang="fr-FR" sz="1400" baseline="-25000" dirty="0" smtClean="0">
                  <a:solidFill>
                    <a:srgbClr val="C00000"/>
                  </a:solidFill>
                </a:rPr>
                <a:t>2</a:t>
              </a:r>
              <a:endParaRPr lang="fr-FR" sz="1400" dirty="0">
                <a:solidFill>
                  <a:srgbClr val="C00000"/>
                </a:solidFill>
              </a:endParaRPr>
            </a:p>
          </p:txBody>
        </p:sp>
        <p:sp>
          <p:nvSpPr>
            <p:cNvPr id="31" name="ZoneTexte 32"/>
            <p:cNvSpPr txBox="1">
              <a:spLocks noChangeArrowheads="1"/>
            </p:cNvSpPr>
            <p:nvPr/>
          </p:nvSpPr>
          <p:spPr bwMode="auto">
            <a:xfrm>
              <a:off x="7812360" y="2767583"/>
              <a:ext cx="793750" cy="307777"/>
            </a:xfrm>
            <a:prstGeom prst="rect">
              <a:avLst/>
            </a:prstGeom>
            <a:noFill/>
            <a:ln w="9525">
              <a:noFill/>
              <a:miter lim="800000"/>
              <a:headEnd/>
              <a:tailEnd/>
            </a:ln>
          </p:spPr>
          <p:txBody>
            <a:bodyPr>
              <a:spAutoFit/>
            </a:bodyPr>
            <a:lstStyle/>
            <a:p>
              <a:r>
                <a:rPr lang="fr-FR" sz="1400" dirty="0" smtClean="0">
                  <a:solidFill>
                    <a:srgbClr val="C00000"/>
                  </a:solidFill>
                </a:rPr>
                <a:t>CPe</a:t>
              </a:r>
              <a:r>
                <a:rPr lang="fr-FR" sz="1400" baseline="-25000" dirty="0" smtClean="0">
                  <a:solidFill>
                    <a:srgbClr val="C00000"/>
                  </a:solidFill>
                </a:rPr>
                <a:t>1</a:t>
              </a:r>
              <a:endParaRPr lang="fr-FR" sz="1400" dirty="0">
                <a:solidFill>
                  <a:srgbClr val="C00000"/>
                </a:solidFill>
              </a:endParaRPr>
            </a:p>
          </p:txBody>
        </p:sp>
        <p:sp>
          <p:nvSpPr>
            <p:cNvPr id="32" name="ZoneTexte 31"/>
            <p:cNvSpPr txBox="1"/>
            <p:nvPr/>
          </p:nvSpPr>
          <p:spPr bwMode="auto">
            <a:xfrm rot="18900000">
              <a:off x="6422895" y="4322123"/>
              <a:ext cx="396875" cy="307777"/>
            </a:xfrm>
            <a:prstGeom prst="rect">
              <a:avLst/>
            </a:prstGeom>
            <a:noFill/>
          </p:spPr>
          <p:txBody>
            <a:bodyPr>
              <a:spAutoFit/>
            </a:bodyPr>
            <a:lstStyle/>
            <a:p>
              <a:pPr>
                <a:defRPr/>
              </a:pPr>
              <a:r>
                <a:rPr lang="fr-FR" sz="1400" dirty="0" smtClean="0">
                  <a:solidFill>
                    <a:schemeClr val="accent2">
                      <a:lumMod val="75000"/>
                    </a:schemeClr>
                  </a:solidFill>
                </a:rPr>
                <a:t>Q</a:t>
              </a:r>
              <a:r>
                <a:rPr lang="fr-FR" sz="1400" baseline="-25000" dirty="0" smtClean="0">
                  <a:solidFill>
                    <a:schemeClr val="accent2">
                      <a:lumMod val="75000"/>
                    </a:schemeClr>
                  </a:solidFill>
                </a:rPr>
                <a:t>1</a:t>
              </a:r>
              <a:endParaRPr lang="fr-FR" sz="1400" dirty="0">
                <a:solidFill>
                  <a:schemeClr val="accent2">
                    <a:lumMod val="75000"/>
                  </a:schemeClr>
                </a:solidFill>
              </a:endParaRPr>
            </a:p>
          </p:txBody>
        </p:sp>
        <p:sp>
          <p:nvSpPr>
            <p:cNvPr id="33" name="ZoneTexte 37"/>
            <p:cNvSpPr txBox="1">
              <a:spLocks noChangeArrowheads="1"/>
            </p:cNvSpPr>
            <p:nvPr/>
          </p:nvSpPr>
          <p:spPr bwMode="auto">
            <a:xfrm rot="-1066127">
              <a:off x="7256463" y="4676874"/>
              <a:ext cx="596900" cy="307777"/>
            </a:xfrm>
            <a:prstGeom prst="rect">
              <a:avLst/>
            </a:prstGeom>
            <a:noFill/>
            <a:ln w="9525">
              <a:noFill/>
              <a:miter lim="800000"/>
              <a:headEnd/>
              <a:tailEnd/>
            </a:ln>
          </p:spPr>
          <p:txBody>
            <a:bodyPr>
              <a:spAutoFit/>
            </a:bodyPr>
            <a:lstStyle/>
            <a:p>
              <a:r>
                <a:rPr lang="fr-FR" sz="1400" dirty="0" smtClean="0">
                  <a:solidFill>
                    <a:srgbClr val="C00000"/>
                  </a:solidFill>
                </a:rPr>
                <a:t>L</a:t>
              </a:r>
              <a:r>
                <a:rPr lang="fr-FR" sz="1400" baseline="-25000" dirty="0" smtClean="0">
                  <a:solidFill>
                    <a:srgbClr val="C00000"/>
                  </a:solidFill>
                </a:rPr>
                <a:t>3</a:t>
              </a:r>
              <a:r>
                <a:rPr lang="fr-FR" sz="1400" dirty="0" smtClean="0">
                  <a:solidFill>
                    <a:srgbClr val="C00000"/>
                  </a:solidFill>
                </a:rPr>
                <a:t>, D</a:t>
              </a:r>
              <a:r>
                <a:rPr lang="fr-FR" sz="1400" baseline="-25000" dirty="0" smtClean="0">
                  <a:solidFill>
                    <a:srgbClr val="C00000"/>
                  </a:solidFill>
                </a:rPr>
                <a:t>3</a:t>
              </a:r>
              <a:endParaRPr lang="fr-FR" sz="1400" dirty="0">
                <a:solidFill>
                  <a:srgbClr val="C00000"/>
                </a:solidFill>
              </a:endParaRPr>
            </a:p>
          </p:txBody>
        </p:sp>
        <p:sp>
          <p:nvSpPr>
            <p:cNvPr id="34" name="ZoneTexte 38"/>
            <p:cNvSpPr txBox="1">
              <a:spLocks noChangeArrowheads="1"/>
            </p:cNvSpPr>
            <p:nvPr/>
          </p:nvSpPr>
          <p:spPr bwMode="auto">
            <a:xfrm>
              <a:off x="8760572" y="4594575"/>
              <a:ext cx="217363" cy="216024"/>
            </a:xfrm>
            <a:prstGeom prst="rect">
              <a:avLst/>
            </a:prstGeom>
            <a:noFill/>
            <a:ln w="9525">
              <a:noFill/>
              <a:miter lim="800000"/>
              <a:headEnd/>
              <a:tailEnd/>
            </a:ln>
          </p:spPr>
          <p:txBody>
            <a:bodyPr wrap="square" lIns="0" tIns="0" rIns="0" bIns="0">
              <a:spAutoFit/>
            </a:bodyPr>
            <a:lstStyle/>
            <a:p>
              <a:r>
                <a:rPr lang="fr-FR" sz="1400" dirty="0"/>
                <a:t>R</a:t>
              </a:r>
              <a:r>
                <a:rPr lang="fr-FR" sz="1400" baseline="-25000" dirty="0"/>
                <a:t>3</a:t>
              </a:r>
              <a:endParaRPr lang="fr-FR" sz="1400" dirty="0"/>
            </a:p>
          </p:txBody>
        </p:sp>
        <p:sp>
          <p:nvSpPr>
            <p:cNvPr id="35" name="ZoneTexte 39"/>
            <p:cNvSpPr txBox="1">
              <a:spLocks noChangeArrowheads="1"/>
            </p:cNvSpPr>
            <p:nvPr/>
          </p:nvSpPr>
          <p:spPr bwMode="auto">
            <a:xfrm rot="2368678">
              <a:off x="5345113" y="4724400"/>
              <a:ext cx="595312" cy="282575"/>
            </a:xfrm>
            <a:prstGeom prst="rect">
              <a:avLst/>
            </a:prstGeom>
            <a:noFill/>
            <a:ln w="9525">
              <a:noFill/>
              <a:miter lim="800000"/>
              <a:headEnd/>
              <a:tailEnd/>
            </a:ln>
          </p:spPr>
          <p:txBody>
            <a:bodyPr>
              <a:spAutoFit/>
            </a:bodyPr>
            <a:lstStyle/>
            <a:p>
              <a:r>
                <a:rPr lang="fr-FR" sz="1400" dirty="0">
                  <a:solidFill>
                    <a:srgbClr val="C00000"/>
                  </a:solidFill>
                </a:rPr>
                <a:t>L</a:t>
              </a:r>
              <a:r>
                <a:rPr lang="fr-FR" sz="1400" baseline="-25000" dirty="0">
                  <a:solidFill>
                    <a:srgbClr val="C00000"/>
                  </a:solidFill>
                </a:rPr>
                <a:t>2</a:t>
              </a:r>
              <a:r>
                <a:rPr lang="fr-FR" sz="1400" dirty="0">
                  <a:solidFill>
                    <a:srgbClr val="C00000"/>
                  </a:solidFill>
                </a:rPr>
                <a:t>, D</a:t>
              </a:r>
              <a:r>
                <a:rPr lang="fr-FR" sz="1400" baseline="-25000" dirty="0">
                  <a:solidFill>
                    <a:srgbClr val="C00000"/>
                  </a:solidFill>
                </a:rPr>
                <a:t>2</a:t>
              </a:r>
              <a:endParaRPr lang="fr-FR" sz="1400" dirty="0">
                <a:solidFill>
                  <a:srgbClr val="C00000"/>
                </a:solidFill>
              </a:endParaRPr>
            </a:p>
          </p:txBody>
        </p:sp>
        <p:sp>
          <p:nvSpPr>
            <p:cNvPr id="36" name="ZoneTexte 40"/>
            <p:cNvSpPr txBox="1">
              <a:spLocks noChangeArrowheads="1"/>
            </p:cNvSpPr>
            <p:nvPr/>
          </p:nvSpPr>
          <p:spPr bwMode="auto">
            <a:xfrm rot="18580886">
              <a:off x="6998715" y="3726485"/>
              <a:ext cx="730514" cy="307777"/>
            </a:xfrm>
            <a:prstGeom prst="rect">
              <a:avLst/>
            </a:prstGeom>
            <a:noFill/>
            <a:ln w="9525">
              <a:noFill/>
              <a:miter lim="800000"/>
              <a:headEnd/>
              <a:tailEnd/>
            </a:ln>
          </p:spPr>
          <p:txBody>
            <a:bodyPr wrap="square">
              <a:spAutoFit/>
            </a:bodyPr>
            <a:lstStyle/>
            <a:p>
              <a:r>
                <a:rPr lang="fr-FR" sz="1400" dirty="0" smtClean="0">
                  <a:solidFill>
                    <a:srgbClr val="C00000"/>
                  </a:solidFill>
                </a:rPr>
                <a:t>L</a:t>
              </a:r>
              <a:r>
                <a:rPr lang="fr-FR" sz="1100" dirty="0" smtClean="0">
                  <a:solidFill>
                    <a:srgbClr val="C00000"/>
                  </a:solidFill>
                </a:rPr>
                <a:t>1</a:t>
              </a:r>
              <a:r>
                <a:rPr lang="fr-FR" sz="1400" dirty="0" smtClean="0">
                  <a:solidFill>
                    <a:srgbClr val="C00000"/>
                  </a:solidFill>
                </a:rPr>
                <a:t>, D</a:t>
              </a:r>
              <a:r>
                <a:rPr lang="fr-FR" sz="1100" dirty="0" smtClean="0">
                  <a:solidFill>
                    <a:srgbClr val="C00000"/>
                  </a:solidFill>
                </a:rPr>
                <a:t>1</a:t>
              </a:r>
              <a:endParaRPr lang="fr-FR" sz="1400" dirty="0">
                <a:solidFill>
                  <a:srgbClr val="C00000"/>
                </a:solidFill>
              </a:endParaRPr>
            </a:p>
          </p:txBody>
        </p:sp>
        <p:sp>
          <p:nvSpPr>
            <p:cNvPr id="37" name="ZoneTexte 41"/>
            <p:cNvSpPr txBox="1">
              <a:spLocks noChangeArrowheads="1"/>
            </p:cNvSpPr>
            <p:nvPr/>
          </p:nvSpPr>
          <p:spPr bwMode="auto">
            <a:xfrm>
              <a:off x="4427984" y="4221088"/>
              <a:ext cx="220340" cy="222994"/>
            </a:xfrm>
            <a:prstGeom prst="rect">
              <a:avLst/>
            </a:prstGeom>
            <a:noFill/>
            <a:ln w="9525">
              <a:noFill/>
              <a:miter lim="800000"/>
              <a:headEnd/>
              <a:tailEnd/>
            </a:ln>
          </p:spPr>
          <p:txBody>
            <a:bodyPr wrap="square" lIns="0" tIns="0" rIns="0" bIns="0">
              <a:spAutoFit/>
            </a:bodyPr>
            <a:lstStyle/>
            <a:p>
              <a:r>
                <a:rPr lang="fr-FR" sz="1400" dirty="0"/>
                <a:t>R</a:t>
              </a:r>
              <a:r>
                <a:rPr lang="fr-FR" sz="1400" baseline="-25000" dirty="0"/>
                <a:t>2</a:t>
              </a:r>
              <a:endParaRPr lang="fr-FR" sz="1400" dirty="0"/>
            </a:p>
          </p:txBody>
        </p:sp>
        <p:sp>
          <p:nvSpPr>
            <p:cNvPr id="38" name="ZoneTexte 42"/>
            <p:cNvSpPr txBox="1">
              <a:spLocks noChangeArrowheads="1"/>
            </p:cNvSpPr>
            <p:nvPr/>
          </p:nvSpPr>
          <p:spPr bwMode="auto">
            <a:xfrm>
              <a:off x="8360701" y="3167716"/>
              <a:ext cx="217363" cy="215444"/>
            </a:xfrm>
            <a:prstGeom prst="rect">
              <a:avLst/>
            </a:prstGeom>
            <a:noFill/>
            <a:ln w="9525">
              <a:noFill/>
              <a:miter lim="800000"/>
              <a:headEnd/>
              <a:tailEnd/>
            </a:ln>
          </p:spPr>
          <p:txBody>
            <a:bodyPr wrap="square" lIns="0" tIns="0" rIns="0" bIns="0">
              <a:spAutoFit/>
            </a:bodyPr>
            <a:lstStyle/>
            <a:p>
              <a:r>
                <a:rPr lang="fr-FR" sz="1400" dirty="0"/>
                <a:t>R</a:t>
              </a:r>
              <a:r>
                <a:rPr lang="fr-FR" sz="1400" baseline="-25000" dirty="0"/>
                <a:t>1</a:t>
              </a:r>
              <a:endParaRPr lang="fr-FR" sz="1400" dirty="0"/>
            </a:p>
          </p:txBody>
        </p:sp>
        <p:cxnSp>
          <p:nvCxnSpPr>
            <p:cNvPr id="39" name="Connecteur droit avec flèche 38"/>
            <p:cNvCxnSpPr/>
            <p:nvPr/>
          </p:nvCxnSpPr>
          <p:spPr bwMode="auto">
            <a:xfrm flipH="1">
              <a:off x="6660233" y="4437112"/>
              <a:ext cx="288031" cy="36004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bwMode="auto">
            <a:xfrm rot="2242139">
              <a:off x="5684838" y="4600561"/>
              <a:ext cx="396875" cy="282575"/>
            </a:xfrm>
            <a:prstGeom prst="rect">
              <a:avLst/>
            </a:prstGeom>
            <a:noFill/>
          </p:spPr>
          <p:txBody>
            <a:bodyPr>
              <a:spAutoFit/>
            </a:bodyPr>
            <a:lstStyle/>
            <a:p>
              <a:pPr>
                <a:defRPr/>
              </a:pPr>
              <a:r>
                <a:rPr lang="fr-FR" sz="1400" dirty="0">
                  <a:solidFill>
                    <a:schemeClr val="accent2">
                      <a:lumMod val="75000"/>
                    </a:schemeClr>
                  </a:solidFill>
                </a:rPr>
                <a:t>Q</a:t>
              </a:r>
              <a:r>
                <a:rPr lang="fr-FR" sz="1400" baseline="-25000" dirty="0">
                  <a:solidFill>
                    <a:schemeClr val="accent2">
                      <a:lumMod val="75000"/>
                    </a:schemeClr>
                  </a:solidFill>
                </a:rPr>
                <a:t>2</a:t>
              </a:r>
              <a:endParaRPr lang="fr-FR" sz="1400" dirty="0">
                <a:solidFill>
                  <a:schemeClr val="accent2">
                    <a:lumMod val="75000"/>
                  </a:schemeClr>
                </a:solidFill>
              </a:endParaRPr>
            </a:p>
          </p:txBody>
        </p:sp>
        <p:sp>
          <p:nvSpPr>
            <p:cNvPr id="41" name="ZoneTexte 40"/>
            <p:cNvSpPr txBox="1"/>
            <p:nvPr/>
          </p:nvSpPr>
          <p:spPr bwMode="auto">
            <a:xfrm rot="20362366">
              <a:off x="6618328" y="4766704"/>
              <a:ext cx="396875" cy="307777"/>
            </a:xfrm>
            <a:prstGeom prst="rect">
              <a:avLst/>
            </a:prstGeom>
            <a:noFill/>
          </p:spPr>
          <p:txBody>
            <a:bodyPr>
              <a:spAutoFit/>
            </a:bodyPr>
            <a:lstStyle/>
            <a:p>
              <a:pPr>
                <a:defRPr/>
              </a:pPr>
              <a:r>
                <a:rPr lang="fr-FR" sz="1400" dirty="0" smtClean="0">
                  <a:solidFill>
                    <a:schemeClr val="accent2">
                      <a:lumMod val="75000"/>
                    </a:schemeClr>
                  </a:solidFill>
                </a:rPr>
                <a:t>Q</a:t>
              </a:r>
              <a:r>
                <a:rPr lang="fr-FR" sz="1400" baseline="-25000" dirty="0" smtClean="0">
                  <a:solidFill>
                    <a:schemeClr val="accent2">
                      <a:lumMod val="75000"/>
                    </a:schemeClr>
                  </a:solidFill>
                </a:rPr>
                <a:t>3</a:t>
              </a:r>
              <a:endParaRPr lang="fr-FR" sz="1400" dirty="0">
                <a:solidFill>
                  <a:schemeClr val="accent2">
                    <a:lumMod val="75000"/>
                  </a:schemeClr>
                </a:solidFill>
              </a:endParaRPr>
            </a:p>
          </p:txBody>
        </p:sp>
        <p:cxnSp>
          <p:nvCxnSpPr>
            <p:cNvPr id="42" name="Connecteur droit avec flèche 41"/>
            <p:cNvCxnSpPr/>
            <p:nvPr/>
          </p:nvCxnSpPr>
          <p:spPr bwMode="auto">
            <a:xfrm rot="21240000" flipV="1">
              <a:off x="6657975" y="5049838"/>
              <a:ext cx="344488" cy="6508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bwMode="auto">
            <a:xfrm rot="9780000">
              <a:off x="5938838" y="4852988"/>
              <a:ext cx="198437" cy="26352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ZoneTexte 59"/>
            <p:cNvSpPr txBox="1">
              <a:spLocks noChangeArrowheads="1"/>
            </p:cNvSpPr>
            <p:nvPr/>
          </p:nvSpPr>
          <p:spPr bwMode="auto">
            <a:xfrm>
              <a:off x="6154738" y="5289550"/>
              <a:ext cx="396875" cy="307777"/>
            </a:xfrm>
            <a:prstGeom prst="rect">
              <a:avLst/>
            </a:prstGeom>
            <a:noFill/>
            <a:ln w="9525">
              <a:noFill/>
              <a:miter lim="800000"/>
              <a:headEnd/>
              <a:tailEnd/>
            </a:ln>
          </p:spPr>
          <p:txBody>
            <a:bodyPr>
              <a:spAutoFit/>
            </a:bodyPr>
            <a:lstStyle/>
            <a:p>
              <a:pPr>
                <a:defRPr/>
              </a:pPr>
              <a:r>
                <a:rPr lang="fr-FR" sz="1400" b="1" dirty="0" smtClean="0">
                  <a:solidFill>
                    <a:schemeClr val="accent2">
                      <a:lumMod val="75000"/>
                    </a:schemeClr>
                  </a:solidFill>
                </a:rPr>
                <a:t>O</a:t>
              </a:r>
              <a:endParaRPr lang="fr-FR" sz="1400" b="1" dirty="0">
                <a:solidFill>
                  <a:schemeClr val="accent2">
                    <a:lumMod val="75000"/>
                  </a:schemeClr>
                </a:solidFill>
              </a:endParaRPr>
            </a:p>
          </p:txBody>
        </p:sp>
      </p:grpSp>
      <p:grpSp>
        <p:nvGrpSpPr>
          <p:cNvPr id="9" name="Groupe 54"/>
          <p:cNvGrpSpPr/>
          <p:nvPr/>
        </p:nvGrpSpPr>
        <p:grpSpPr>
          <a:xfrm>
            <a:off x="6125785" y="1380135"/>
            <a:ext cx="450268" cy="1915044"/>
            <a:chOff x="6106289" y="3311006"/>
            <a:chExt cx="450268" cy="1915044"/>
          </a:xfrm>
        </p:grpSpPr>
        <p:sp>
          <p:nvSpPr>
            <p:cNvPr id="44" name="Rectangle 43"/>
            <p:cNvSpPr/>
            <p:nvPr/>
          </p:nvSpPr>
          <p:spPr bwMode="auto">
            <a:xfrm flipH="1">
              <a:off x="6276546" y="3652838"/>
              <a:ext cx="95653" cy="1573212"/>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ZoneTexte 59"/>
            <p:cNvSpPr txBox="1">
              <a:spLocks noChangeArrowheads="1"/>
            </p:cNvSpPr>
            <p:nvPr/>
          </p:nvSpPr>
          <p:spPr bwMode="auto">
            <a:xfrm>
              <a:off x="6106289" y="3311006"/>
              <a:ext cx="450268" cy="246221"/>
            </a:xfrm>
            <a:prstGeom prst="rect">
              <a:avLst/>
            </a:prstGeom>
            <a:noFill/>
            <a:ln w="9525">
              <a:noFill/>
              <a:miter lim="800000"/>
              <a:headEnd/>
              <a:tailEnd/>
            </a:ln>
          </p:spPr>
          <p:txBody>
            <a:bodyPr wrap="square" lIns="0" tIns="0" rIns="0" bIns="0">
              <a:spAutoFit/>
            </a:bodyPr>
            <a:lstStyle/>
            <a:p>
              <a:r>
                <a:rPr lang="fr-FR" sz="1600" dirty="0" err="1" smtClean="0">
                  <a:solidFill>
                    <a:srgbClr val="FF00FF"/>
                  </a:solidFill>
                </a:rPr>
                <a:t>CPe</a:t>
              </a:r>
              <a:r>
                <a:rPr lang="fr-FR" sz="1600" baseline="-25000" dirty="0" err="1" smtClean="0">
                  <a:solidFill>
                    <a:srgbClr val="FF00FF"/>
                  </a:solidFill>
                </a:rPr>
                <a:t>O</a:t>
              </a:r>
              <a:endParaRPr lang="fr-FR" sz="1600" dirty="0">
                <a:solidFill>
                  <a:srgbClr val="FF00FF"/>
                </a:solidFill>
              </a:endParaRPr>
            </a:p>
          </p:txBody>
        </p:sp>
        <p:sp>
          <p:nvSpPr>
            <p:cNvPr id="48" name="Triangle isocèle 47"/>
            <p:cNvSpPr/>
            <p:nvPr/>
          </p:nvSpPr>
          <p:spPr>
            <a:xfrm flipV="1">
              <a:off x="6277697" y="3604683"/>
              <a:ext cx="107950" cy="36512"/>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 name="Groupe 62"/>
          <p:cNvGrpSpPr/>
          <p:nvPr/>
        </p:nvGrpSpPr>
        <p:grpSpPr>
          <a:xfrm>
            <a:off x="2448367" y="4509120"/>
            <a:ext cx="5796040" cy="1867868"/>
            <a:chOff x="2448367" y="4509120"/>
            <a:chExt cx="5796040" cy="1867868"/>
          </a:xfrm>
        </p:grpSpPr>
        <p:graphicFrame>
          <p:nvGraphicFramePr>
            <p:cNvPr id="56" name="Object 18"/>
            <p:cNvGraphicFramePr>
              <a:graphicFrameLocks noChangeAspect="1"/>
            </p:cNvGraphicFramePr>
            <p:nvPr/>
          </p:nvGraphicFramePr>
          <p:xfrm>
            <a:off x="3676237" y="6070600"/>
            <a:ext cx="4221163" cy="306388"/>
          </p:xfrm>
          <a:graphic>
            <a:graphicData uri="http://schemas.openxmlformats.org/presentationml/2006/ole">
              <mc:AlternateContent xmlns:mc="http://schemas.openxmlformats.org/markup-compatibility/2006">
                <mc:Choice xmlns:v="urn:schemas-microsoft-com:vml" Requires="v">
                  <p:oleObj spid="_x0000_s882700" name="Équation" r:id="rId8" imgW="2755800" imgH="241200" progId="Equation.3">
                    <p:embed/>
                  </p:oleObj>
                </mc:Choice>
                <mc:Fallback>
                  <p:oleObj name="Équation" r:id="rId8" imgW="2755800" imgH="2412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6237" y="6070600"/>
                          <a:ext cx="4221163"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 name="Accolade fermante 56"/>
            <p:cNvSpPr/>
            <p:nvPr/>
          </p:nvSpPr>
          <p:spPr>
            <a:xfrm>
              <a:off x="7884367" y="4509120"/>
              <a:ext cx="288032" cy="1152128"/>
            </a:xfrm>
            <a:prstGeom prst="rightBrace">
              <a:avLst/>
            </a:prstGeom>
            <a:ln>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FF"/>
                </a:solidFill>
              </a:endParaRPr>
            </a:p>
          </p:txBody>
        </p:sp>
        <p:cxnSp>
          <p:nvCxnSpPr>
            <p:cNvPr id="58" name="Connecteur en angle 57"/>
            <p:cNvCxnSpPr/>
            <p:nvPr/>
          </p:nvCxnSpPr>
          <p:spPr>
            <a:xfrm rot="16200000" flipV="1">
              <a:off x="4824367" y="3177241"/>
              <a:ext cx="684000" cy="5436000"/>
            </a:xfrm>
            <a:prstGeom prst="bent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en angle 58"/>
            <p:cNvCxnSpPr/>
            <p:nvPr/>
          </p:nvCxnSpPr>
          <p:spPr>
            <a:xfrm rot="5400000" flipH="1" flipV="1">
              <a:off x="7524407" y="5463524"/>
              <a:ext cx="1080000" cy="360000"/>
            </a:xfrm>
            <a:prstGeom prst="bentConnector3">
              <a:avLst>
                <a:gd name="adj1" fmla="val 2759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e 63"/>
          <p:cNvGrpSpPr/>
          <p:nvPr/>
        </p:nvGrpSpPr>
        <p:grpSpPr>
          <a:xfrm>
            <a:off x="2267744" y="5553360"/>
            <a:ext cx="5076000" cy="1260016"/>
            <a:chOff x="2267744" y="5553360"/>
            <a:chExt cx="5076000" cy="1260016"/>
          </a:xfrm>
        </p:grpSpPr>
        <p:graphicFrame>
          <p:nvGraphicFramePr>
            <p:cNvPr id="61" name="Object 18"/>
            <p:cNvGraphicFramePr>
              <a:graphicFrameLocks noChangeAspect="1"/>
            </p:cNvGraphicFramePr>
            <p:nvPr/>
          </p:nvGraphicFramePr>
          <p:xfrm>
            <a:off x="4427984" y="6525195"/>
            <a:ext cx="2880320" cy="288181"/>
          </p:xfrm>
          <a:graphic>
            <a:graphicData uri="http://schemas.openxmlformats.org/presentationml/2006/ole">
              <mc:AlternateContent xmlns:mc="http://schemas.openxmlformats.org/markup-compatibility/2006">
                <mc:Choice xmlns:v="urn:schemas-microsoft-com:vml" Requires="v">
                  <p:oleObj spid="_x0000_s882701" name="Équation" r:id="rId10" imgW="1854000" imgH="203040" progId="Equation.3">
                    <p:embed/>
                  </p:oleObj>
                </mc:Choice>
                <mc:Fallback>
                  <p:oleObj name="Équation" r:id="rId10" imgW="1854000" imgH="2030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7984" y="6525195"/>
                          <a:ext cx="2880320" cy="288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2" name="Connecteur en angle 61"/>
            <p:cNvCxnSpPr/>
            <p:nvPr/>
          </p:nvCxnSpPr>
          <p:spPr>
            <a:xfrm rot="16200000" flipV="1">
              <a:off x="4247744" y="3573360"/>
              <a:ext cx="1116000" cy="5076000"/>
            </a:xfrm>
            <a:prstGeom prst="bentConnector3">
              <a:avLst>
                <a:gd name="adj1" fmla="val 16423"/>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nodeType="clickEffect">
                                  <p:stCondLst>
                                    <p:cond delay="0"/>
                                  </p:stCondLst>
                                  <p:childTnLst>
                                    <p:set>
                                      <p:cBhvr>
                                        <p:cTn id="12" dur="1" fill="hold">
                                          <p:stCondLst>
                                            <p:cond delay="0"/>
                                          </p:stCondLst>
                                        </p:cTn>
                                        <p:tgtEl>
                                          <p:spTgt spid="1761286"/>
                                        </p:tgtEl>
                                        <p:attrNameLst>
                                          <p:attrName>style.visibility</p:attrName>
                                        </p:attrNameLst>
                                      </p:cBhvr>
                                      <p:to>
                                        <p:strVal val="visible"/>
                                      </p:to>
                                    </p:set>
                                    <p:animEffect transition="in" filter="checkerboard(down)">
                                      <p:cBhvr>
                                        <p:cTn id="13" dur="2000"/>
                                        <p:tgtEl>
                                          <p:spTgt spid="1761286"/>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000" fill="hold"/>
                                        <p:tgtEl>
                                          <p:spTgt spid="15"/>
                                        </p:tgtEl>
                                        <p:attrNameLst>
                                          <p:attrName>ppt_x</p:attrName>
                                        </p:attrNameLst>
                                      </p:cBhvr>
                                      <p:tavLst>
                                        <p:tav tm="0">
                                          <p:val>
                                            <p:strVal val="#ppt_x"/>
                                          </p:val>
                                        </p:tav>
                                        <p:tav tm="100000">
                                          <p:val>
                                            <p:strVal val="#ppt_x"/>
                                          </p:val>
                                        </p:tav>
                                      </p:tavLst>
                                    </p:anim>
                                    <p:anim calcmode="lin" valueType="num">
                                      <p:cBhvr additive="base">
                                        <p:cTn id="25"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0" y="1079897"/>
            <a:ext cx="9144000" cy="5805487"/>
          </a:xfrm>
          <a:prstGeom prst="rect">
            <a:avLst/>
          </a:prstGeom>
          <a:solidFill>
            <a:schemeClr val="bg1"/>
          </a:solidFill>
          <a:ln w="9525">
            <a:noFill/>
            <a:miter lim="800000"/>
            <a:headEnd/>
            <a:tailEnd/>
          </a:ln>
        </p:spPr>
        <p:txBody>
          <a:bodyPr/>
          <a:lstStyle/>
          <a:p>
            <a:pPr marL="342900" indent="-342900">
              <a:lnSpc>
                <a:spcPct val="110000"/>
              </a:lnSpc>
              <a:spcBef>
                <a:spcPct val="20000"/>
              </a:spcBef>
              <a:buClr>
                <a:srgbClr val="990000"/>
              </a:buClr>
              <a:buFont typeface="Wingdings" pitchFamily="2" charset="2"/>
              <a:buNone/>
            </a:pPr>
            <a:r>
              <a:rPr lang="fr-FR" dirty="0">
                <a:solidFill>
                  <a:schemeClr val="accent2"/>
                </a:solidFill>
                <a:cs typeface="Times New Roman" pitchFamily="18" charset="0"/>
              </a:rPr>
              <a:t>	</a:t>
            </a:r>
            <a:endParaRPr lang="fr-FR" sz="2000"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r>
              <a:rPr lang="fr-FR" sz="2000" dirty="0">
                <a:solidFill>
                  <a:srgbClr val="990000"/>
                </a:solidFill>
              </a:rPr>
              <a:t>			</a:t>
            </a:r>
          </a:p>
          <a:p>
            <a:pPr marL="342900" indent="-342900">
              <a:lnSpc>
                <a:spcPct val="110000"/>
              </a:lnSpc>
              <a:spcBef>
                <a:spcPct val="20000"/>
              </a:spcBef>
              <a:buClr>
                <a:srgbClr val="990000"/>
              </a:buClr>
              <a:buFont typeface="Wingdings" pitchFamily="2" charset="2"/>
              <a:buNone/>
            </a:pPr>
            <a:r>
              <a:rPr lang="fr-FR" dirty="0">
                <a:solidFill>
                  <a:srgbClr val="990000"/>
                </a:solidFill>
              </a:rPr>
              <a:t>			</a:t>
            </a:r>
          </a:p>
          <a:p>
            <a:pPr marL="342900" indent="-342900">
              <a:lnSpc>
                <a:spcPct val="110000"/>
              </a:lnSpc>
              <a:spcBef>
                <a:spcPct val="20000"/>
              </a:spcBef>
              <a:buClr>
                <a:srgbClr val="990000"/>
              </a:buClr>
              <a:buFont typeface="Wingdings" pitchFamily="2" charset="2"/>
              <a:buNone/>
            </a:pPr>
            <a:endParaRPr lang="fr-FR" dirty="0">
              <a:solidFill>
                <a:srgbClr val="990000"/>
              </a:solidFill>
            </a:endParaRPr>
          </a:p>
          <a:p>
            <a:pPr marL="342900" indent="-342900">
              <a:lnSpc>
                <a:spcPct val="110000"/>
              </a:lnSpc>
              <a:spcBef>
                <a:spcPct val="20000"/>
              </a:spcBef>
              <a:buClr>
                <a:srgbClr val="990000"/>
              </a:buClr>
              <a:buFont typeface="Wingdings" pitchFamily="2" charset="2"/>
              <a:buNone/>
            </a:pPr>
            <a:endParaRPr lang="fr-FR" dirty="0">
              <a:solidFill>
                <a:srgbClr val="990000"/>
              </a:solidFill>
            </a:endParaRPr>
          </a:p>
          <a:p>
            <a:pPr marL="342900" indent="-342900">
              <a:lnSpc>
                <a:spcPct val="110000"/>
              </a:lnSpc>
              <a:spcBef>
                <a:spcPct val="20000"/>
              </a:spcBef>
              <a:buClr>
                <a:srgbClr val="990000"/>
              </a:buClr>
              <a:buFont typeface="Wingdings" pitchFamily="2" charset="2"/>
              <a:buNone/>
            </a:pPr>
            <a:endParaRPr lang="el-GR" baseline="-25000"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endParaRPr lang="fr-FR"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endParaRPr lang="fr-FR"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endParaRPr lang="fr-FR" dirty="0">
              <a:solidFill>
                <a:srgbClr val="990000"/>
              </a:solidFill>
              <a:cs typeface="Times New Roman" pitchFamily="18" charset="0"/>
            </a:endParaRPr>
          </a:p>
        </p:txBody>
      </p:sp>
      <p:grpSp>
        <p:nvGrpSpPr>
          <p:cNvPr id="2" name="Groupe 35"/>
          <p:cNvGrpSpPr/>
          <p:nvPr/>
        </p:nvGrpSpPr>
        <p:grpSpPr>
          <a:xfrm>
            <a:off x="1691680" y="1556792"/>
            <a:ext cx="6912768" cy="3960440"/>
            <a:chOff x="3059113" y="2670175"/>
            <a:chExt cx="5308600" cy="2221792"/>
          </a:xfrm>
        </p:grpSpPr>
        <p:grpSp>
          <p:nvGrpSpPr>
            <p:cNvPr id="3" name="Groupe 19"/>
            <p:cNvGrpSpPr>
              <a:grpSpLocks/>
            </p:cNvGrpSpPr>
            <p:nvPr/>
          </p:nvGrpSpPr>
          <p:grpSpPr bwMode="auto">
            <a:xfrm flipH="1">
              <a:off x="6281738" y="3043238"/>
              <a:ext cx="503237" cy="528637"/>
              <a:chOff x="2879062" y="2347913"/>
              <a:chExt cx="542001" cy="576262"/>
            </a:xfrm>
          </p:grpSpPr>
          <p:sp>
            <p:nvSpPr>
              <p:cNvPr id="99358" name="Rectangle 11"/>
              <p:cNvSpPr>
                <a:spLocks noChangeArrowheads="1"/>
              </p:cNvSpPr>
              <p:nvPr/>
            </p:nvSpPr>
            <p:spPr bwMode="auto">
              <a:xfrm>
                <a:off x="2879062" y="24923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99359" name="Line 12"/>
              <p:cNvSpPr>
                <a:spLocks noChangeShapeType="1"/>
              </p:cNvSpPr>
              <p:nvPr/>
            </p:nvSpPr>
            <p:spPr bwMode="auto">
              <a:xfrm>
                <a:off x="2879062" y="2347913"/>
                <a:ext cx="0" cy="144462"/>
              </a:xfrm>
              <a:prstGeom prst="line">
                <a:avLst/>
              </a:prstGeom>
              <a:noFill/>
              <a:ln w="9525">
                <a:solidFill>
                  <a:schemeClr val="tx1"/>
                </a:solidFill>
                <a:round/>
                <a:headEnd/>
                <a:tailEnd/>
              </a:ln>
            </p:spPr>
            <p:txBody>
              <a:bodyPr/>
              <a:lstStyle/>
              <a:p>
                <a:endParaRPr lang="fr-FR"/>
              </a:p>
            </p:txBody>
          </p:sp>
          <p:sp>
            <p:nvSpPr>
              <p:cNvPr id="99360" name="Line 13"/>
              <p:cNvSpPr>
                <a:spLocks noChangeShapeType="1"/>
              </p:cNvSpPr>
              <p:nvPr/>
            </p:nvSpPr>
            <p:spPr bwMode="auto">
              <a:xfrm>
                <a:off x="3421063" y="2347913"/>
                <a:ext cx="0" cy="144462"/>
              </a:xfrm>
              <a:prstGeom prst="line">
                <a:avLst/>
              </a:prstGeom>
              <a:noFill/>
              <a:ln w="9525">
                <a:solidFill>
                  <a:schemeClr val="tx1"/>
                </a:solidFill>
                <a:round/>
                <a:headEnd/>
                <a:tailEnd/>
              </a:ln>
            </p:spPr>
            <p:txBody>
              <a:bodyPr/>
              <a:lstStyle/>
              <a:p>
                <a:endParaRPr lang="fr-FR"/>
              </a:p>
            </p:txBody>
          </p:sp>
          <p:sp>
            <p:nvSpPr>
              <p:cNvPr id="99361" name="Freeform 90"/>
              <p:cNvSpPr>
                <a:spLocks/>
              </p:cNvSpPr>
              <p:nvPr/>
            </p:nvSpPr>
            <p:spPr bwMode="auto">
              <a:xfrm>
                <a:off x="3120837" y="24066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4" name="Groupe 18"/>
            <p:cNvGrpSpPr>
              <a:grpSpLocks/>
            </p:cNvGrpSpPr>
            <p:nvPr/>
          </p:nvGrpSpPr>
          <p:grpSpPr bwMode="auto">
            <a:xfrm flipH="1">
              <a:off x="3132138" y="2879725"/>
              <a:ext cx="503237" cy="530225"/>
              <a:chOff x="4601503" y="2500313"/>
              <a:chExt cx="542001" cy="576262"/>
            </a:xfrm>
          </p:grpSpPr>
          <p:sp>
            <p:nvSpPr>
              <p:cNvPr id="99354" name="Rectangle 11"/>
              <p:cNvSpPr>
                <a:spLocks noChangeArrowheads="1"/>
              </p:cNvSpPr>
              <p:nvPr/>
            </p:nvSpPr>
            <p:spPr bwMode="auto">
              <a:xfrm>
                <a:off x="4601503" y="26447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99355" name="Line 12"/>
              <p:cNvSpPr>
                <a:spLocks noChangeShapeType="1"/>
              </p:cNvSpPr>
              <p:nvPr/>
            </p:nvSpPr>
            <p:spPr bwMode="auto">
              <a:xfrm>
                <a:off x="4601503" y="2500313"/>
                <a:ext cx="0" cy="144462"/>
              </a:xfrm>
              <a:prstGeom prst="line">
                <a:avLst/>
              </a:prstGeom>
              <a:noFill/>
              <a:ln w="9525">
                <a:solidFill>
                  <a:schemeClr val="tx1"/>
                </a:solidFill>
                <a:round/>
                <a:headEnd/>
                <a:tailEnd/>
              </a:ln>
            </p:spPr>
            <p:txBody>
              <a:bodyPr/>
              <a:lstStyle/>
              <a:p>
                <a:endParaRPr lang="fr-FR"/>
              </a:p>
            </p:txBody>
          </p:sp>
          <p:sp>
            <p:nvSpPr>
              <p:cNvPr id="99356" name="Line 13"/>
              <p:cNvSpPr>
                <a:spLocks noChangeShapeType="1"/>
              </p:cNvSpPr>
              <p:nvPr/>
            </p:nvSpPr>
            <p:spPr bwMode="auto">
              <a:xfrm>
                <a:off x="5143504" y="2500313"/>
                <a:ext cx="0" cy="144462"/>
              </a:xfrm>
              <a:prstGeom prst="line">
                <a:avLst/>
              </a:prstGeom>
              <a:noFill/>
              <a:ln w="9525">
                <a:solidFill>
                  <a:schemeClr val="tx1"/>
                </a:solidFill>
                <a:round/>
                <a:headEnd/>
                <a:tailEnd/>
              </a:ln>
            </p:spPr>
            <p:txBody>
              <a:bodyPr/>
              <a:lstStyle/>
              <a:p>
                <a:endParaRPr lang="fr-FR"/>
              </a:p>
            </p:txBody>
          </p:sp>
          <p:sp>
            <p:nvSpPr>
              <p:cNvPr id="99357" name="Freeform 90"/>
              <p:cNvSpPr>
                <a:spLocks/>
              </p:cNvSpPr>
              <p:nvPr/>
            </p:nvSpPr>
            <p:spPr bwMode="auto">
              <a:xfrm>
                <a:off x="4843278" y="25590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5" name="Groupe 20"/>
            <p:cNvGrpSpPr>
              <a:grpSpLocks/>
            </p:cNvGrpSpPr>
            <p:nvPr/>
          </p:nvGrpSpPr>
          <p:grpSpPr bwMode="auto">
            <a:xfrm flipH="1">
              <a:off x="7781925" y="3619500"/>
              <a:ext cx="501650" cy="528638"/>
              <a:chOff x="3031462" y="4281498"/>
              <a:chExt cx="542001" cy="576262"/>
            </a:xfrm>
          </p:grpSpPr>
          <p:sp>
            <p:nvSpPr>
              <p:cNvPr id="99350" name="Rectangle 11"/>
              <p:cNvSpPr>
                <a:spLocks noChangeArrowheads="1"/>
              </p:cNvSpPr>
              <p:nvPr/>
            </p:nvSpPr>
            <p:spPr bwMode="auto">
              <a:xfrm>
                <a:off x="3031462" y="4425960"/>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99351" name="Line 12"/>
              <p:cNvSpPr>
                <a:spLocks noChangeShapeType="1"/>
              </p:cNvSpPr>
              <p:nvPr/>
            </p:nvSpPr>
            <p:spPr bwMode="auto">
              <a:xfrm>
                <a:off x="3031462" y="4281498"/>
                <a:ext cx="0" cy="144462"/>
              </a:xfrm>
              <a:prstGeom prst="line">
                <a:avLst/>
              </a:prstGeom>
              <a:noFill/>
              <a:ln w="9525">
                <a:solidFill>
                  <a:schemeClr val="tx1"/>
                </a:solidFill>
                <a:round/>
                <a:headEnd/>
                <a:tailEnd/>
              </a:ln>
            </p:spPr>
            <p:txBody>
              <a:bodyPr/>
              <a:lstStyle/>
              <a:p>
                <a:endParaRPr lang="fr-FR"/>
              </a:p>
            </p:txBody>
          </p:sp>
          <p:sp>
            <p:nvSpPr>
              <p:cNvPr id="99352" name="Line 13"/>
              <p:cNvSpPr>
                <a:spLocks noChangeShapeType="1"/>
              </p:cNvSpPr>
              <p:nvPr/>
            </p:nvSpPr>
            <p:spPr bwMode="auto">
              <a:xfrm>
                <a:off x="3573463" y="4281498"/>
                <a:ext cx="0" cy="144462"/>
              </a:xfrm>
              <a:prstGeom prst="line">
                <a:avLst/>
              </a:prstGeom>
              <a:noFill/>
              <a:ln w="9525">
                <a:solidFill>
                  <a:schemeClr val="tx1"/>
                </a:solidFill>
                <a:round/>
                <a:headEnd/>
                <a:tailEnd/>
              </a:ln>
            </p:spPr>
            <p:txBody>
              <a:bodyPr/>
              <a:lstStyle/>
              <a:p>
                <a:endParaRPr lang="fr-FR"/>
              </a:p>
            </p:txBody>
          </p:sp>
          <p:sp>
            <p:nvSpPr>
              <p:cNvPr id="99353" name="Freeform 90"/>
              <p:cNvSpPr>
                <a:spLocks/>
              </p:cNvSpPr>
              <p:nvPr/>
            </p:nvSpPr>
            <p:spPr bwMode="auto">
              <a:xfrm>
                <a:off x="3273237" y="4340235"/>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cxnSp>
          <p:nvCxnSpPr>
            <p:cNvPr id="46" name="Connecteur droit 45"/>
            <p:cNvCxnSpPr/>
            <p:nvPr/>
          </p:nvCxnSpPr>
          <p:spPr bwMode="auto">
            <a:xfrm rot="10800000">
              <a:off x="3643313" y="3357563"/>
              <a:ext cx="1485900" cy="130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bwMode="auto">
            <a:xfrm flipV="1">
              <a:off x="5129213" y="4071938"/>
              <a:ext cx="2657475" cy="587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bwMode="auto">
            <a:xfrm rot="5400000">
              <a:off x="5128419" y="3501232"/>
              <a:ext cx="1158875" cy="1157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bwMode="auto">
            <a:xfrm flipH="1">
              <a:off x="5049838" y="4583113"/>
              <a:ext cx="131762" cy="1317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339" name="ZoneTexte 30"/>
            <p:cNvSpPr txBox="1">
              <a:spLocks noChangeArrowheads="1"/>
            </p:cNvSpPr>
            <p:nvPr/>
          </p:nvSpPr>
          <p:spPr bwMode="auto">
            <a:xfrm flipH="1">
              <a:off x="7796213" y="3429000"/>
              <a:ext cx="571500" cy="207194"/>
            </a:xfrm>
            <a:prstGeom prst="rect">
              <a:avLst/>
            </a:prstGeom>
            <a:noFill/>
            <a:ln w="9525">
              <a:noFill/>
              <a:miter lim="800000"/>
              <a:headEnd/>
              <a:tailEnd/>
            </a:ln>
          </p:spPr>
          <p:txBody>
            <a:bodyPr>
              <a:spAutoFit/>
            </a:bodyPr>
            <a:lstStyle/>
            <a:p>
              <a:r>
                <a:rPr lang="fr-FR" dirty="0">
                  <a:solidFill>
                    <a:srgbClr val="C00000"/>
                  </a:solidFill>
                </a:rPr>
                <a:t>104</a:t>
              </a:r>
            </a:p>
          </p:txBody>
        </p:sp>
        <p:sp>
          <p:nvSpPr>
            <p:cNvPr id="99340" name="ZoneTexte 31"/>
            <p:cNvSpPr txBox="1">
              <a:spLocks noChangeArrowheads="1"/>
            </p:cNvSpPr>
            <p:nvPr/>
          </p:nvSpPr>
          <p:spPr bwMode="auto">
            <a:xfrm flipH="1">
              <a:off x="3059113" y="2670175"/>
              <a:ext cx="793750" cy="207194"/>
            </a:xfrm>
            <a:prstGeom prst="rect">
              <a:avLst/>
            </a:prstGeom>
            <a:noFill/>
            <a:ln w="9525">
              <a:noFill/>
              <a:miter lim="800000"/>
              <a:headEnd/>
              <a:tailEnd/>
            </a:ln>
          </p:spPr>
          <p:txBody>
            <a:bodyPr>
              <a:spAutoFit/>
            </a:bodyPr>
            <a:lstStyle/>
            <a:p>
              <a:r>
                <a:rPr lang="fr-FR" dirty="0">
                  <a:solidFill>
                    <a:srgbClr val="C00000"/>
                  </a:solidFill>
                </a:rPr>
                <a:t>146,7</a:t>
              </a:r>
            </a:p>
          </p:txBody>
        </p:sp>
        <p:sp>
          <p:nvSpPr>
            <p:cNvPr id="99341" name="ZoneTexte 32"/>
            <p:cNvSpPr txBox="1">
              <a:spLocks noChangeArrowheads="1"/>
            </p:cNvSpPr>
            <p:nvPr/>
          </p:nvSpPr>
          <p:spPr bwMode="auto">
            <a:xfrm flipH="1">
              <a:off x="6286500" y="2828925"/>
              <a:ext cx="642938" cy="207194"/>
            </a:xfrm>
            <a:prstGeom prst="rect">
              <a:avLst/>
            </a:prstGeom>
            <a:noFill/>
            <a:ln w="9525">
              <a:noFill/>
              <a:miter lim="800000"/>
              <a:headEnd/>
              <a:tailEnd/>
            </a:ln>
          </p:spPr>
          <p:txBody>
            <a:bodyPr>
              <a:spAutoFit/>
            </a:bodyPr>
            <a:lstStyle/>
            <a:p>
              <a:r>
                <a:rPr lang="fr-FR" dirty="0">
                  <a:solidFill>
                    <a:srgbClr val="C00000"/>
                  </a:solidFill>
                </a:rPr>
                <a:t>133,8</a:t>
              </a:r>
            </a:p>
          </p:txBody>
        </p:sp>
        <p:sp>
          <p:nvSpPr>
            <p:cNvPr id="99342" name="ZoneTexte 38"/>
            <p:cNvSpPr txBox="1">
              <a:spLocks noChangeArrowheads="1"/>
            </p:cNvSpPr>
            <p:nvPr/>
          </p:nvSpPr>
          <p:spPr bwMode="auto">
            <a:xfrm flipH="1">
              <a:off x="3233738" y="3432490"/>
              <a:ext cx="398462" cy="207194"/>
            </a:xfrm>
            <a:prstGeom prst="rect">
              <a:avLst/>
            </a:prstGeom>
            <a:noFill/>
            <a:ln w="9525">
              <a:noFill/>
              <a:miter lim="800000"/>
              <a:headEnd/>
              <a:tailEnd/>
            </a:ln>
          </p:spPr>
          <p:txBody>
            <a:bodyPr>
              <a:spAutoFit/>
            </a:bodyPr>
            <a:lstStyle/>
            <a:p>
              <a:r>
                <a:rPr lang="fr-FR" dirty="0"/>
                <a:t>R</a:t>
              </a:r>
              <a:r>
                <a:rPr lang="fr-FR" baseline="-25000" dirty="0"/>
                <a:t>1</a:t>
              </a:r>
              <a:endParaRPr lang="fr-FR" dirty="0"/>
            </a:p>
          </p:txBody>
        </p:sp>
        <p:sp>
          <p:nvSpPr>
            <p:cNvPr id="99343" name="ZoneTexte 41"/>
            <p:cNvSpPr txBox="1">
              <a:spLocks noChangeArrowheads="1"/>
            </p:cNvSpPr>
            <p:nvPr/>
          </p:nvSpPr>
          <p:spPr bwMode="auto">
            <a:xfrm flipH="1">
              <a:off x="7900988" y="4159622"/>
              <a:ext cx="396875" cy="207194"/>
            </a:xfrm>
            <a:prstGeom prst="rect">
              <a:avLst/>
            </a:prstGeom>
            <a:noFill/>
            <a:ln w="9525">
              <a:noFill/>
              <a:miter lim="800000"/>
              <a:headEnd/>
              <a:tailEnd/>
            </a:ln>
          </p:spPr>
          <p:txBody>
            <a:bodyPr>
              <a:spAutoFit/>
            </a:bodyPr>
            <a:lstStyle/>
            <a:p>
              <a:r>
                <a:rPr lang="fr-FR" dirty="0"/>
                <a:t>R</a:t>
              </a:r>
              <a:r>
                <a:rPr lang="fr-FR" baseline="-25000" dirty="0"/>
                <a:t>3</a:t>
              </a:r>
              <a:endParaRPr lang="fr-FR" dirty="0"/>
            </a:p>
          </p:txBody>
        </p:sp>
        <p:sp>
          <p:nvSpPr>
            <p:cNvPr id="99344" name="ZoneTexte 42"/>
            <p:cNvSpPr txBox="1">
              <a:spLocks noChangeArrowheads="1"/>
            </p:cNvSpPr>
            <p:nvPr/>
          </p:nvSpPr>
          <p:spPr bwMode="auto">
            <a:xfrm flipH="1">
              <a:off x="6389688" y="3553679"/>
              <a:ext cx="396875" cy="207194"/>
            </a:xfrm>
            <a:prstGeom prst="rect">
              <a:avLst/>
            </a:prstGeom>
            <a:noFill/>
            <a:ln w="9525">
              <a:noFill/>
              <a:miter lim="800000"/>
              <a:headEnd/>
              <a:tailEnd/>
            </a:ln>
          </p:spPr>
          <p:txBody>
            <a:bodyPr>
              <a:spAutoFit/>
            </a:bodyPr>
            <a:lstStyle/>
            <a:p>
              <a:r>
                <a:rPr lang="fr-FR" dirty="0"/>
                <a:t>R</a:t>
              </a:r>
              <a:r>
                <a:rPr lang="fr-FR" baseline="-25000" dirty="0"/>
                <a:t>2</a:t>
              </a:r>
              <a:endParaRPr lang="fr-FR" dirty="0"/>
            </a:p>
          </p:txBody>
        </p:sp>
        <p:sp>
          <p:nvSpPr>
            <p:cNvPr id="68" name="ZoneTexte 59"/>
            <p:cNvSpPr txBox="1">
              <a:spLocks noChangeArrowheads="1"/>
            </p:cNvSpPr>
            <p:nvPr/>
          </p:nvSpPr>
          <p:spPr bwMode="auto">
            <a:xfrm flipH="1">
              <a:off x="4878388" y="4684773"/>
              <a:ext cx="396875" cy="207194"/>
            </a:xfrm>
            <a:prstGeom prst="rect">
              <a:avLst/>
            </a:prstGeom>
            <a:noFill/>
            <a:ln w="9525">
              <a:noFill/>
              <a:miter lim="800000"/>
              <a:headEnd/>
              <a:tailEnd/>
            </a:ln>
          </p:spPr>
          <p:txBody>
            <a:bodyPr>
              <a:spAutoFit/>
            </a:bodyPr>
            <a:lstStyle/>
            <a:p>
              <a:pPr>
                <a:defRPr/>
              </a:pPr>
              <a:r>
                <a:rPr lang="fr-FR" b="1" dirty="0" smtClean="0">
                  <a:solidFill>
                    <a:schemeClr val="accent2">
                      <a:lumMod val="75000"/>
                    </a:schemeClr>
                  </a:solidFill>
                </a:rPr>
                <a:t>   O</a:t>
              </a:r>
              <a:endParaRPr lang="fr-FR" b="1" dirty="0">
                <a:solidFill>
                  <a:schemeClr val="accent2">
                    <a:lumMod val="75000"/>
                  </a:schemeClr>
                </a:solidFill>
              </a:endParaRPr>
            </a:p>
          </p:txBody>
        </p:sp>
        <p:sp>
          <p:nvSpPr>
            <p:cNvPr id="99347" name="ZoneTexte 37"/>
            <p:cNvSpPr txBox="1">
              <a:spLocks noChangeArrowheads="1"/>
            </p:cNvSpPr>
            <p:nvPr/>
          </p:nvSpPr>
          <p:spPr bwMode="auto">
            <a:xfrm rot="18259631" flipH="1">
              <a:off x="5183131" y="3598341"/>
              <a:ext cx="979487" cy="496344"/>
            </a:xfrm>
            <a:prstGeom prst="rect">
              <a:avLst/>
            </a:prstGeom>
            <a:noFill/>
            <a:ln w="9525">
              <a:noFill/>
              <a:miter lim="800000"/>
              <a:headEnd/>
              <a:tailEnd/>
            </a:ln>
          </p:spPr>
          <p:txBody>
            <a:bodyPr>
              <a:spAutoFit/>
            </a:bodyPr>
            <a:lstStyle/>
            <a:p>
              <a:r>
                <a:rPr lang="fr-FR" dirty="0">
                  <a:solidFill>
                    <a:srgbClr val="C00000"/>
                  </a:solidFill>
                </a:rPr>
                <a:t>300m   </a:t>
              </a:r>
              <a:r>
                <a:rPr lang="fr-FR" dirty="0" smtClean="0">
                  <a:solidFill>
                    <a:srgbClr val="C00000"/>
                  </a:solidFill>
                  <a:sym typeface="Symbol" pitchFamily="18" charset="2"/>
                </a:rPr>
                <a:t>D 300</a:t>
              </a:r>
              <a:endParaRPr lang="fr-FR" sz="2400" baseline="-25000" dirty="0">
                <a:solidFill>
                  <a:srgbClr val="C00000"/>
                </a:solidFill>
                <a:sym typeface="Symbol" pitchFamily="18" charset="2"/>
              </a:endParaRPr>
            </a:p>
            <a:p>
              <a:r>
                <a:rPr lang="fr-FR" dirty="0">
                  <a:solidFill>
                    <a:srgbClr val="C00000"/>
                  </a:solidFill>
                  <a:sym typeface="Symbol" pitchFamily="18" charset="2"/>
                </a:rPr>
                <a:t>C</a:t>
              </a:r>
              <a:r>
                <a:rPr lang="fr-FR" baseline="-25000" dirty="0">
                  <a:solidFill>
                    <a:srgbClr val="C00000"/>
                  </a:solidFill>
                  <a:sym typeface="Symbol" pitchFamily="18" charset="2"/>
                </a:rPr>
                <a:t>WH</a:t>
              </a:r>
              <a:r>
                <a:rPr lang="fr-FR" dirty="0">
                  <a:solidFill>
                    <a:srgbClr val="C00000"/>
                  </a:solidFill>
                  <a:sym typeface="Symbol" pitchFamily="18" charset="2"/>
                </a:rPr>
                <a:t>=120</a:t>
              </a:r>
              <a:endParaRPr lang="fr-FR" dirty="0">
                <a:solidFill>
                  <a:srgbClr val="C00000"/>
                </a:solidFill>
              </a:endParaRPr>
            </a:p>
          </p:txBody>
        </p:sp>
        <p:sp>
          <p:nvSpPr>
            <p:cNvPr id="99348" name="ZoneTexte 37"/>
            <p:cNvSpPr txBox="1">
              <a:spLocks noChangeArrowheads="1"/>
            </p:cNvSpPr>
            <p:nvPr/>
          </p:nvSpPr>
          <p:spPr bwMode="auto">
            <a:xfrm rot="20564269" flipH="1">
              <a:off x="6207629" y="3924684"/>
              <a:ext cx="1268175" cy="362589"/>
            </a:xfrm>
            <a:prstGeom prst="rect">
              <a:avLst/>
            </a:prstGeom>
            <a:noFill/>
            <a:ln w="9525">
              <a:noFill/>
              <a:miter lim="800000"/>
              <a:headEnd/>
              <a:tailEnd/>
            </a:ln>
          </p:spPr>
          <p:txBody>
            <a:bodyPr wrap="square">
              <a:spAutoFit/>
            </a:bodyPr>
            <a:lstStyle/>
            <a:p>
              <a:r>
                <a:rPr lang="fr-FR" dirty="0">
                  <a:solidFill>
                    <a:srgbClr val="C00000"/>
                  </a:solidFill>
                </a:rPr>
                <a:t>500m   </a:t>
              </a:r>
              <a:r>
                <a:rPr lang="fr-FR" dirty="0" smtClean="0">
                  <a:solidFill>
                    <a:srgbClr val="C00000"/>
                  </a:solidFill>
                  <a:sym typeface="Symbol" pitchFamily="18" charset="2"/>
                </a:rPr>
                <a:t>D 300</a:t>
              </a:r>
              <a:endParaRPr lang="fr-FR" sz="2400" baseline="-25000" dirty="0">
                <a:solidFill>
                  <a:srgbClr val="C00000"/>
                </a:solidFill>
                <a:sym typeface="Symbol" pitchFamily="18" charset="2"/>
              </a:endParaRPr>
            </a:p>
            <a:p>
              <a:r>
                <a:rPr lang="fr-FR" dirty="0">
                  <a:solidFill>
                    <a:srgbClr val="C00000"/>
                  </a:solidFill>
                  <a:sym typeface="Symbol" pitchFamily="18" charset="2"/>
                </a:rPr>
                <a:t>C</a:t>
              </a:r>
              <a:r>
                <a:rPr lang="fr-FR" baseline="-25000" dirty="0">
                  <a:solidFill>
                    <a:srgbClr val="C00000"/>
                  </a:solidFill>
                  <a:sym typeface="Symbol" pitchFamily="18" charset="2"/>
                </a:rPr>
                <a:t>WH</a:t>
              </a:r>
              <a:r>
                <a:rPr lang="fr-FR" dirty="0">
                  <a:solidFill>
                    <a:srgbClr val="C00000"/>
                  </a:solidFill>
                  <a:sym typeface="Symbol" pitchFamily="18" charset="2"/>
                </a:rPr>
                <a:t>=120</a:t>
              </a:r>
              <a:endParaRPr lang="fr-FR" dirty="0">
                <a:solidFill>
                  <a:srgbClr val="C00000"/>
                </a:solidFill>
              </a:endParaRPr>
            </a:p>
          </p:txBody>
        </p:sp>
        <p:sp>
          <p:nvSpPr>
            <p:cNvPr id="99349" name="ZoneTexte 37"/>
            <p:cNvSpPr txBox="1">
              <a:spLocks noChangeArrowheads="1"/>
            </p:cNvSpPr>
            <p:nvPr/>
          </p:nvSpPr>
          <p:spPr bwMode="auto">
            <a:xfrm rot="2916702" flipH="1">
              <a:off x="3861919" y="3491066"/>
              <a:ext cx="942554" cy="496344"/>
            </a:xfrm>
            <a:prstGeom prst="rect">
              <a:avLst/>
            </a:prstGeom>
            <a:noFill/>
            <a:ln w="9525">
              <a:noFill/>
              <a:miter lim="800000"/>
              <a:headEnd/>
              <a:tailEnd/>
            </a:ln>
          </p:spPr>
          <p:txBody>
            <a:bodyPr wrap="square">
              <a:spAutoFit/>
            </a:bodyPr>
            <a:lstStyle/>
            <a:p>
              <a:r>
                <a:rPr lang="fr-FR" dirty="0">
                  <a:solidFill>
                    <a:srgbClr val="C00000"/>
                  </a:solidFill>
                </a:rPr>
                <a:t>400m   </a:t>
              </a:r>
              <a:r>
                <a:rPr lang="fr-FR" dirty="0" smtClean="0">
                  <a:solidFill>
                    <a:srgbClr val="C00000"/>
                  </a:solidFill>
                  <a:sym typeface="Symbol" pitchFamily="18" charset="2"/>
                </a:rPr>
                <a:t>D 400</a:t>
              </a:r>
              <a:endParaRPr lang="fr-FR" sz="2400" baseline="-25000" dirty="0">
                <a:solidFill>
                  <a:srgbClr val="C00000"/>
                </a:solidFill>
                <a:sym typeface="Symbol" pitchFamily="18" charset="2"/>
              </a:endParaRPr>
            </a:p>
            <a:p>
              <a:r>
                <a:rPr lang="fr-FR" dirty="0">
                  <a:solidFill>
                    <a:srgbClr val="C00000"/>
                  </a:solidFill>
                  <a:sym typeface="Symbol" pitchFamily="18" charset="2"/>
                </a:rPr>
                <a:t>C</a:t>
              </a:r>
              <a:r>
                <a:rPr lang="fr-FR" baseline="-25000" dirty="0">
                  <a:solidFill>
                    <a:srgbClr val="C00000"/>
                  </a:solidFill>
                  <a:sym typeface="Symbol" pitchFamily="18" charset="2"/>
                </a:rPr>
                <a:t>WH</a:t>
              </a:r>
              <a:r>
                <a:rPr lang="fr-FR" dirty="0">
                  <a:solidFill>
                    <a:srgbClr val="C00000"/>
                  </a:solidFill>
                  <a:sym typeface="Symbol" pitchFamily="18" charset="2"/>
                </a:rPr>
                <a:t>=120</a:t>
              </a:r>
              <a:endParaRPr lang="fr-FR" dirty="0">
                <a:solidFill>
                  <a:srgbClr val="C00000"/>
                </a:solidFill>
              </a:endParaRPr>
            </a:p>
          </p:txBody>
        </p:sp>
      </p:grpSp>
      <p:sp>
        <p:nvSpPr>
          <p:cNvPr id="34" name="Rectangle 33"/>
          <p:cNvSpPr/>
          <p:nvPr/>
        </p:nvSpPr>
        <p:spPr>
          <a:xfrm>
            <a:off x="467544" y="116632"/>
            <a:ext cx="1112099" cy="369332"/>
          </a:xfrm>
          <a:prstGeom prst="rect">
            <a:avLst/>
          </a:prstGeom>
        </p:spPr>
        <p:txBody>
          <a:bodyPr wrap="none">
            <a:spAutoFit/>
          </a:bodyPr>
          <a:lstStyle/>
          <a:p>
            <a:r>
              <a:rPr lang="fr-FR" b="1" i="1" u="sng" dirty="0" smtClean="0">
                <a:solidFill>
                  <a:srgbClr val="00B050"/>
                </a:solidFill>
              </a:rPr>
              <a:t>Exemple: </a:t>
            </a:r>
            <a:endParaRPr lang="fr-FR" i="1" u="sng" dirty="0">
              <a:solidFill>
                <a:srgbClr val="00B050"/>
              </a:solidFill>
            </a:endParaRPr>
          </a:p>
        </p:txBody>
      </p:sp>
      <p:sp>
        <p:nvSpPr>
          <p:cNvPr id="35" name="Rectangle 34"/>
          <p:cNvSpPr/>
          <p:nvPr/>
        </p:nvSpPr>
        <p:spPr>
          <a:xfrm>
            <a:off x="539552" y="692696"/>
            <a:ext cx="7992888" cy="369332"/>
          </a:xfrm>
          <a:prstGeom prst="rect">
            <a:avLst/>
          </a:prstGeom>
        </p:spPr>
        <p:txBody>
          <a:bodyPr wrap="square">
            <a:spAutoFit/>
          </a:bodyPr>
          <a:lstStyle/>
          <a:p>
            <a:r>
              <a:rPr lang="fr-FR" dirty="0" smtClean="0">
                <a:solidFill>
                  <a:srgbClr val="002060"/>
                </a:solidFill>
                <a:cs typeface="Times New Roman" pitchFamily="18" charset="0"/>
              </a:rPr>
              <a:t>Déterminons  les débits dans les conduites de l’installation hydraulique ci-contre ?</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395536" y="695325"/>
            <a:ext cx="8748464" cy="6162675"/>
          </a:xfrm>
          <a:prstGeom prst="rect">
            <a:avLst/>
          </a:prstGeom>
          <a:solidFill>
            <a:schemeClr val="bg1"/>
          </a:solidFill>
          <a:ln w="9525">
            <a:noFill/>
            <a:miter lim="800000"/>
            <a:headEnd/>
            <a:tailEnd/>
          </a:ln>
        </p:spPr>
        <p:txBody>
          <a:bodyPr/>
          <a:lstStyle/>
          <a:p>
            <a:pPr marL="342900" indent="-342900">
              <a:lnSpc>
                <a:spcPct val="110000"/>
              </a:lnSpc>
              <a:spcBef>
                <a:spcPct val="20000"/>
              </a:spcBef>
              <a:buClr>
                <a:srgbClr val="990000"/>
              </a:buClr>
              <a:buFont typeface="Wingdings" pitchFamily="2" charset="2"/>
              <a:buChar char="ü"/>
            </a:pPr>
            <a:r>
              <a:rPr lang="fr-FR" sz="1800" dirty="0" smtClean="0">
                <a:cs typeface="Times New Roman" pitchFamily="18" charset="0"/>
              </a:rPr>
              <a:t>Etablir un tableau de calcul </a:t>
            </a:r>
            <a:r>
              <a:rPr lang="fr-FR" sz="1800" dirty="0">
                <a:cs typeface="Times New Roman" pitchFamily="18" charset="0"/>
              </a:rPr>
              <a:t>des </a:t>
            </a:r>
            <a:r>
              <a:rPr lang="fr-FR" sz="1800" dirty="0" smtClean="0">
                <a:cs typeface="Times New Roman" pitchFamily="18" charset="0"/>
              </a:rPr>
              <a:t>débits. </a:t>
            </a:r>
            <a:endParaRPr lang="fr-FR" sz="1800" dirty="0">
              <a:cs typeface="Times New Roman" pitchFamily="18" charset="0"/>
            </a:endParaRPr>
          </a:p>
          <a:p>
            <a:pPr marL="342900" indent="-342900">
              <a:lnSpc>
                <a:spcPct val="110000"/>
              </a:lnSpc>
              <a:spcBef>
                <a:spcPct val="20000"/>
              </a:spcBef>
              <a:buClr>
                <a:srgbClr val="990000"/>
              </a:buClr>
              <a:buFont typeface="Wingdings" pitchFamily="2" charset="2"/>
              <a:buChar char="ü"/>
            </a:pPr>
            <a:r>
              <a:rPr lang="fr-FR" sz="1800" dirty="0">
                <a:cs typeface="Times New Roman" pitchFamily="18" charset="0"/>
              </a:rPr>
              <a:t>Vérifier l’équation de la continuité en adoptant une précision appropriée (±10</a:t>
            </a:r>
            <a:r>
              <a:rPr lang="fr-FR" sz="1800" baseline="30000" dirty="0">
                <a:cs typeface="Times New Roman" pitchFamily="18" charset="0"/>
              </a:rPr>
              <a:t>-3</a:t>
            </a:r>
            <a:r>
              <a:rPr lang="fr-FR" sz="1800" dirty="0">
                <a:cs typeface="Times New Roman" pitchFamily="18" charset="0"/>
              </a:rPr>
              <a:t>)</a:t>
            </a: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pPr>
            <a:r>
              <a:rPr lang="fr-FR" sz="1800" u="sng" dirty="0">
                <a:solidFill>
                  <a:srgbClr val="C00000"/>
                </a:solidFill>
                <a:cs typeface="Times New Roman" pitchFamily="18" charset="0"/>
              </a:rPr>
              <a:t>Vérification:</a:t>
            </a:r>
          </a:p>
          <a:p>
            <a:pPr marL="342900" indent="-342900">
              <a:lnSpc>
                <a:spcPct val="110000"/>
              </a:lnSpc>
              <a:spcBef>
                <a:spcPct val="20000"/>
              </a:spcBef>
              <a:buClr>
                <a:srgbClr val="990000"/>
              </a:buClr>
            </a:pPr>
            <a:r>
              <a:rPr lang="fr-FR" sz="1800" dirty="0">
                <a:cs typeface="Times New Roman" pitchFamily="18" charset="0"/>
              </a:rPr>
              <a:t>-10</a:t>
            </a:r>
            <a:r>
              <a:rPr lang="fr-FR" sz="1800" baseline="30000" dirty="0">
                <a:cs typeface="Times New Roman" pitchFamily="18" charset="0"/>
              </a:rPr>
              <a:t>-3</a:t>
            </a:r>
            <a:r>
              <a:rPr lang="fr-FR" sz="1800" dirty="0">
                <a:cs typeface="Times New Roman" pitchFamily="18" charset="0"/>
              </a:rPr>
              <a:t>≤ Q</a:t>
            </a:r>
            <a:r>
              <a:rPr lang="fr-FR" sz="1800" baseline="-25000" dirty="0">
                <a:cs typeface="Times New Roman" pitchFamily="18" charset="0"/>
              </a:rPr>
              <a:t>1</a:t>
            </a:r>
            <a:r>
              <a:rPr lang="fr-FR" sz="1800" dirty="0">
                <a:cs typeface="Times New Roman" pitchFamily="18" charset="0"/>
              </a:rPr>
              <a:t>- (Q</a:t>
            </a:r>
            <a:r>
              <a:rPr lang="fr-FR" sz="1800" baseline="-25000" dirty="0">
                <a:cs typeface="Times New Roman" pitchFamily="18" charset="0"/>
              </a:rPr>
              <a:t>2</a:t>
            </a:r>
            <a:r>
              <a:rPr lang="fr-FR" sz="1800" dirty="0">
                <a:cs typeface="Times New Roman" pitchFamily="18" charset="0"/>
              </a:rPr>
              <a:t> + Q</a:t>
            </a:r>
            <a:r>
              <a:rPr lang="fr-FR" sz="1800" baseline="-25000" dirty="0">
                <a:cs typeface="Times New Roman" pitchFamily="18" charset="0"/>
              </a:rPr>
              <a:t>3</a:t>
            </a:r>
            <a:r>
              <a:rPr lang="fr-FR" sz="1800" dirty="0">
                <a:cs typeface="Times New Roman" pitchFamily="18" charset="0"/>
              </a:rPr>
              <a:t>)≤10</a:t>
            </a:r>
            <a:r>
              <a:rPr lang="fr-FR" sz="1800" baseline="30000" dirty="0">
                <a:cs typeface="Times New Roman" pitchFamily="18" charset="0"/>
              </a:rPr>
              <a:t>-3</a:t>
            </a:r>
          </a:p>
          <a:p>
            <a:pPr marL="342900" indent="-342900">
              <a:lnSpc>
                <a:spcPct val="110000"/>
              </a:lnSpc>
              <a:spcBef>
                <a:spcPct val="20000"/>
              </a:spcBef>
              <a:buClr>
                <a:srgbClr val="990000"/>
              </a:buClr>
            </a:pPr>
            <a:r>
              <a:rPr lang="fr-FR" sz="1800" dirty="0">
                <a:cs typeface="Times New Roman" pitchFamily="18" charset="0"/>
              </a:rPr>
              <a:t>Q</a:t>
            </a:r>
            <a:r>
              <a:rPr lang="fr-FR" sz="1800" baseline="-25000" dirty="0">
                <a:cs typeface="Times New Roman" pitchFamily="18" charset="0"/>
              </a:rPr>
              <a:t>1</a:t>
            </a:r>
            <a:r>
              <a:rPr lang="fr-FR" sz="1800" dirty="0">
                <a:cs typeface="Times New Roman" pitchFamily="18" charset="0"/>
              </a:rPr>
              <a:t>- (Q</a:t>
            </a:r>
            <a:r>
              <a:rPr lang="fr-FR" sz="1800" baseline="-25000" dirty="0">
                <a:cs typeface="Times New Roman" pitchFamily="18" charset="0"/>
              </a:rPr>
              <a:t>2</a:t>
            </a:r>
            <a:r>
              <a:rPr lang="fr-FR" sz="1800" dirty="0">
                <a:cs typeface="Times New Roman" pitchFamily="18" charset="0"/>
              </a:rPr>
              <a:t> + Q</a:t>
            </a:r>
            <a:r>
              <a:rPr lang="fr-FR" sz="1800" baseline="-25000" dirty="0">
                <a:cs typeface="Times New Roman" pitchFamily="18" charset="0"/>
              </a:rPr>
              <a:t>3</a:t>
            </a:r>
            <a:r>
              <a:rPr lang="fr-FR" sz="1800" dirty="0">
                <a:cs typeface="Times New Roman" pitchFamily="18" charset="0"/>
              </a:rPr>
              <a:t>) = </a:t>
            </a:r>
            <a:r>
              <a:rPr lang="fr-FR" sz="1800" dirty="0" smtClean="0">
                <a:cs typeface="Times New Roman" pitchFamily="18" charset="0"/>
              </a:rPr>
              <a:t>0,422-</a:t>
            </a:r>
            <a:r>
              <a:rPr lang="fr-FR" sz="1800" dirty="0">
                <a:cs typeface="Times New Roman" pitchFamily="18" charset="0"/>
              </a:rPr>
              <a:t>(</a:t>
            </a:r>
            <a:r>
              <a:rPr lang="fr-FR" sz="1800" dirty="0" smtClean="0">
                <a:cs typeface="Times New Roman" pitchFamily="18" charset="0"/>
              </a:rPr>
              <a:t>0,103+0,321)</a:t>
            </a:r>
            <a:endParaRPr lang="fr-FR" sz="1800" dirty="0">
              <a:cs typeface="Times New Roman" pitchFamily="18" charset="0"/>
            </a:endParaRPr>
          </a:p>
          <a:p>
            <a:pPr marL="342900" indent="-342900">
              <a:lnSpc>
                <a:spcPct val="110000"/>
              </a:lnSpc>
              <a:spcBef>
                <a:spcPct val="20000"/>
              </a:spcBef>
              <a:buClr>
                <a:srgbClr val="990000"/>
              </a:buClr>
            </a:pPr>
            <a:r>
              <a:rPr lang="fr-FR" sz="1800" baseline="30000" dirty="0">
                <a:cs typeface="Times New Roman" pitchFamily="18" charset="0"/>
              </a:rPr>
              <a:t>		           </a:t>
            </a:r>
            <a:r>
              <a:rPr lang="fr-FR" sz="1800" dirty="0">
                <a:cs typeface="Times New Roman" pitchFamily="18" charset="0"/>
              </a:rPr>
              <a:t>= -0,001</a:t>
            </a:r>
          </a:p>
          <a:p>
            <a:pPr marL="342900" indent="-342900">
              <a:lnSpc>
                <a:spcPct val="110000"/>
              </a:lnSpc>
              <a:spcBef>
                <a:spcPct val="20000"/>
              </a:spcBef>
              <a:buClr>
                <a:srgbClr val="990000"/>
              </a:buClr>
            </a:pPr>
            <a:endParaRPr lang="fr-FR" sz="1800" baseline="30000" dirty="0">
              <a:cs typeface="Times New Roman" pitchFamily="18" charset="0"/>
            </a:endParaRPr>
          </a:p>
          <a:p>
            <a:pPr marL="342900" indent="-342900">
              <a:lnSpc>
                <a:spcPct val="110000"/>
              </a:lnSpc>
              <a:spcBef>
                <a:spcPct val="20000"/>
              </a:spcBef>
              <a:buClr>
                <a:srgbClr val="990000"/>
              </a:buClr>
            </a:pPr>
            <a:endParaRPr lang="fr-FR" sz="1800" baseline="30000" dirty="0">
              <a:cs typeface="Times New Roman" pitchFamily="18" charset="0"/>
            </a:endParaRPr>
          </a:p>
          <a:p>
            <a:pPr marL="342900" indent="-342900">
              <a:lnSpc>
                <a:spcPct val="110000"/>
              </a:lnSpc>
              <a:spcBef>
                <a:spcPct val="20000"/>
              </a:spcBef>
              <a:buClr>
                <a:srgbClr val="990000"/>
              </a:buClr>
            </a:pPr>
            <a:endParaRPr lang="fr-FR" sz="1800" baseline="30000" dirty="0">
              <a:cs typeface="Times New Roman" pitchFamily="18" charset="0"/>
            </a:endParaRPr>
          </a:p>
          <a:p>
            <a:pPr marL="342900" indent="-342900">
              <a:lnSpc>
                <a:spcPct val="110000"/>
              </a:lnSpc>
              <a:spcBef>
                <a:spcPct val="20000"/>
              </a:spcBef>
              <a:buClr>
                <a:srgbClr val="990000"/>
              </a:buClr>
            </a:pPr>
            <a:endParaRPr lang="fr-FR" sz="1800" baseline="30000" dirty="0">
              <a:cs typeface="Times New Roman" pitchFamily="18" charset="0"/>
            </a:endParaRPr>
          </a:p>
          <a:p>
            <a:pPr marL="342900" indent="-342900">
              <a:lnSpc>
                <a:spcPct val="110000"/>
              </a:lnSpc>
              <a:spcBef>
                <a:spcPct val="20000"/>
              </a:spcBef>
              <a:buClr>
                <a:srgbClr val="990000"/>
              </a:buClr>
            </a:pPr>
            <a:r>
              <a:rPr lang="fr-FR" sz="1800" baseline="30000" dirty="0">
                <a:cs typeface="Times New Roman" pitchFamily="18" charset="0"/>
              </a:rPr>
              <a:t>	</a:t>
            </a: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buFont typeface="Wingdings" pitchFamily="2" charset="2"/>
              <a:buChar char="ü"/>
            </a:pPr>
            <a:endParaRPr lang="fr-FR" sz="1800" dirty="0">
              <a:solidFill>
                <a:schemeClr val="accent2"/>
              </a:solidFill>
              <a:cs typeface="Times New Roman" pitchFamily="18" charset="0"/>
            </a:endParaRPr>
          </a:p>
          <a:p>
            <a:pPr marL="342900" indent="-342900">
              <a:lnSpc>
                <a:spcPct val="110000"/>
              </a:lnSpc>
              <a:spcBef>
                <a:spcPct val="20000"/>
              </a:spcBef>
              <a:buClr>
                <a:srgbClr val="990000"/>
              </a:buClr>
            </a:pPr>
            <a:r>
              <a:rPr lang="fr-FR" sz="2000" dirty="0">
                <a:solidFill>
                  <a:schemeClr val="accent2"/>
                </a:solidFill>
                <a:cs typeface="Times New Roman" pitchFamily="18" charset="0"/>
              </a:rPr>
              <a:t>	</a:t>
            </a:r>
            <a:endParaRPr lang="fr-FR" sz="2000"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r>
              <a:rPr lang="fr-FR" sz="2000" dirty="0">
                <a:solidFill>
                  <a:srgbClr val="990000"/>
                </a:solidFill>
              </a:rPr>
              <a:t>			</a:t>
            </a:r>
          </a:p>
          <a:p>
            <a:pPr marL="342900" indent="-342900">
              <a:lnSpc>
                <a:spcPct val="110000"/>
              </a:lnSpc>
              <a:spcBef>
                <a:spcPct val="20000"/>
              </a:spcBef>
              <a:buClr>
                <a:srgbClr val="990000"/>
              </a:buClr>
              <a:buFont typeface="Wingdings" pitchFamily="2" charset="2"/>
              <a:buNone/>
            </a:pPr>
            <a:r>
              <a:rPr lang="fr-FR" dirty="0">
                <a:solidFill>
                  <a:srgbClr val="990000"/>
                </a:solidFill>
              </a:rPr>
              <a:t>			</a:t>
            </a:r>
          </a:p>
          <a:p>
            <a:pPr marL="342900" indent="-342900">
              <a:lnSpc>
                <a:spcPct val="110000"/>
              </a:lnSpc>
              <a:spcBef>
                <a:spcPct val="20000"/>
              </a:spcBef>
              <a:buClr>
                <a:srgbClr val="990000"/>
              </a:buClr>
              <a:buFont typeface="Wingdings" pitchFamily="2" charset="2"/>
              <a:buNone/>
            </a:pPr>
            <a:endParaRPr lang="fr-FR" dirty="0">
              <a:solidFill>
                <a:srgbClr val="990000"/>
              </a:solidFill>
            </a:endParaRPr>
          </a:p>
          <a:p>
            <a:pPr marL="342900" indent="-342900">
              <a:lnSpc>
                <a:spcPct val="110000"/>
              </a:lnSpc>
              <a:spcBef>
                <a:spcPct val="20000"/>
              </a:spcBef>
              <a:buClr>
                <a:srgbClr val="990000"/>
              </a:buClr>
              <a:buFont typeface="Wingdings" pitchFamily="2" charset="2"/>
              <a:buNone/>
            </a:pPr>
            <a:endParaRPr lang="fr-FR" dirty="0">
              <a:solidFill>
                <a:srgbClr val="990000"/>
              </a:solidFill>
            </a:endParaRPr>
          </a:p>
          <a:p>
            <a:pPr marL="342900" indent="-342900">
              <a:lnSpc>
                <a:spcPct val="110000"/>
              </a:lnSpc>
              <a:spcBef>
                <a:spcPct val="20000"/>
              </a:spcBef>
              <a:buClr>
                <a:srgbClr val="990000"/>
              </a:buClr>
              <a:buFont typeface="Wingdings" pitchFamily="2" charset="2"/>
              <a:buNone/>
            </a:pPr>
            <a:endParaRPr lang="el-GR" baseline="-25000"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endParaRPr lang="fr-FR"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endParaRPr lang="fr-FR" dirty="0">
              <a:solidFill>
                <a:srgbClr val="990000"/>
              </a:solidFill>
              <a:cs typeface="Times New Roman" pitchFamily="18" charset="0"/>
            </a:endParaRPr>
          </a:p>
          <a:p>
            <a:pPr marL="342900" indent="-342900">
              <a:lnSpc>
                <a:spcPct val="110000"/>
              </a:lnSpc>
              <a:spcBef>
                <a:spcPct val="20000"/>
              </a:spcBef>
              <a:buClr>
                <a:srgbClr val="990000"/>
              </a:buClr>
              <a:buFont typeface="Wingdings" pitchFamily="2" charset="2"/>
              <a:buNone/>
            </a:pPr>
            <a:endParaRPr lang="fr-FR" dirty="0">
              <a:solidFill>
                <a:srgbClr val="990000"/>
              </a:solidFill>
              <a:cs typeface="Times New Roman" pitchFamily="18" charset="0"/>
            </a:endParaRPr>
          </a:p>
        </p:txBody>
      </p:sp>
      <p:grpSp>
        <p:nvGrpSpPr>
          <p:cNvPr id="2" name="Groupe 40"/>
          <p:cNvGrpSpPr>
            <a:grpSpLocks/>
          </p:cNvGrpSpPr>
          <p:nvPr/>
        </p:nvGrpSpPr>
        <p:grpSpPr bwMode="auto">
          <a:xfrm>
            <a:off x="4000500" y="4149080"/>
            <a:ext cx="5000625" cy="2520280"/>
            <a:chOff x="3071802" y="1666879"/>
            <a:chExt cx="5299107" cy="2285467"/>
          </a:xfrm>
        </p:grpSpPr>
        <p:grpSp>
          <p:nvGrpSpPr>
            <p:cNvPr id="3" name="Groupe 19"/>
            <p:cNvGrpSpPr>
              <a:grpSpLocks/>
            </p:cNvGrpSpPr>
            <p:nvPr/>
          </p:nvGrpSpPr>
          <p:grpSpPr bwMode="auto">
            <a:xfrm flipH="1">
              <a:off x="6284908" y="2114544"/>
              <a:ext cx="503237" cy="528638"/>
              <a:chOff x="2879062" y="2347913"/>
              <a:chExt cx="542001" cy="576262"/>
            </a:xfrm>
          </p:grpSpPr>
          <p:sp>
            <p:nvSpPr>
              <p:cNvPr id="100434" name="Rectangle 11"/>
              <p:cNvSpPr>
                <a:spLocks noChangeArrowheads="1"/>
              </p:cNvSpPr>
              <p:nvPr/>
            </p:nvSpPr>
            <p:spPr bwMode="auto">
              <a:xfrm>
                <a:off x="2879062" y="24923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100435" name="Line 12"/>
              <p:cNvSpPr>
                <a:spLocks noChangeShapeType="1"/>
              </p:cNvSpPr>
              <p:nvPr/>
            </p:nvSpPr>
            <p:spPr bwMode="auto">
              <a:xfrm>
                <a:off x="2879062" y="2347913"/>
                <a:ext cx="0" cy="144462"/>
              </a:xfrm>
              <a:prstGeom prst="line">
                <a:avLst/>
              </a:prstGeom>
              <a:noFill/>
              <a:ln w="9525">
                <a:solidFill>
                  <a:schemeClr val="tx1"/>
                </a:solidFill>
                <a:round/>
                <a:headEnd/>
                <a:tailEnd/>
              </a:ln>
            </p:spPr>
            <p:txBody>
              <a:bodyPr/>
              <a:lstStyle/>
              <a:p>
                <a:endParaRPr lang="fr-FR"/>
              </a:p>
            </p:txBody>
          </p:sp>
          <p:sp>
            <p:nvSpPr>
              <p:cNvPr id="100436" name="Line 13"/>
              <p:cNvSpPr>
                <a:spLocks noChangeShapeType="1"/>
              </p:cNvSpPr>
              <p:nvPr/>
            </p:nvSpPr>
            <p:spPr bwMode="auto">
              <a:xfrm>
                <a:off x="3421063" y="2347913"/>
                <a:ext cx="0" cy="144462"/>
              </a:xfrm>
              <a:prstGeom prst="line">
                <a:avLst/>
              </a:prstGeom>
              <a:noFill/>
              <a:ln w="9525">
                <a:solidFill>
                  <a:schemeClr val="tx1"/>
                </a:solidFill>
                <a:round/>
                <a:headEnd/>
                <a:tailEnd/>
              </a:ln>
            </p:spPr>
            <p:txBody>
              <a:bodyPr/>
              <a:lstStyle/>
              <a:p>
                <a:endParaRPr lang="fr-FR"/>
              </a:p>
            </p:txBody>
          </p:sp>
          <p:sp>
            <p:nvSpPr>
              <p:cNvPr id="100437" name="Freeform 90"/>
              <p:cNvSpPr>
                <a:spLocks/>
              </p:cNvSpPr>
              <p:nvPr/>
            </p:nvSpPr>
            <p:spPr bwMode="auto">
              <a:xfrm>
                <a:off x="3120837" y="24066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4" name="Groupe 18"/>
            <p:cNvGrpSpPr>
              <a:grpSpLocks/>
            </p:cNvGrpSpPr>
            <p:nvPr/>
          </p:nvGrpSpPr>
          <p:grpSpPr bwMode="auto">
            <a:xfrm flipH="1">
              <a:off x="3144827" y="1876429"/>
              <a:ext cx="503237" cy="530225"/>
              <a:chOff x="4601503" y="2500313"/>
              <a:chExt cx="542001" cy="576262"/>
            </a:xfrm>
          </p:grpSpPr>
          <p:sp>
            <p:nvSpPr>
              <p:cNvPr id="100430" name="Rectangle 11"/>
              <p:cNvSpPr>
                <a:spLocks noChangeArrowheads="1"/>
              </p:cNvSpPr>
              <p:nvPr/>
            </p:nvSpPr>
            <p:spPr bwMode="auto">
              <a:xfrm>
                <a:off x="4601503" y="26447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100431" name="Line 12"/>
              <p:cNvSpPr>
                <a:spLocks noChangeShapeType="1"/>
              </p:cNvSpPr>
              <p:nvPr/>
            </p:nvSpPr>
            <p:spPr bwMode="auto">
              <a:xfrm>
                <a:off x="4601503" y="2500313"/>
                <a:ext cx="0" cy="144462"/>
              </a:xfrm>
              <a:prstGeom prst="line">
                <a:avLst/>
              </a:prstGeom>
              <a:noFill/>
              <a:ln w="9525">
                <a:solidFill>
                  <a:schemeClr val="tx1"/>
                </a:solidFill>
                <a:round/>
                <a:headEnd/>
                <a:tailEnd/>
              </a:ln>
            </p:spPr>
            <p:txBody>
              <a:bodyPr/>
              <a:lstStyle/>
              <a:p>
                <a:endParaRPr lang="fr-FR"/>
              </a:p>
            </p:txBody>
          </p:sp>
          <p:sp>
            <p:nvSpPr>
              <p:cNvPr id="100432" name="Line 13"/>
              <p:cNvSpPr>
                <a:spLocks noChangeShapeType="1"/>
              </p:cNvSpPr>
              <p:nvPr/>
            </p:nvSpPr>
            <p:spPr bwMode="auto">
              <a:xfrm>
                <a:off x="5143504" y="2500313"/>
                <a:ext cx="0" cy="144462"/>
              </a:xfrm>
              <a:prstGeom prst="line">
                <a:avLst/>
              </a:prstGeom>
              <a:noFill/>
              <a:ln w="9525">
                <a:solidFill>
                  <a:schemeClr val="tx1"/>
                </a:solidFill>
                <a:round/>
                <a:headEnd/>
                <a:tailEnd/>
              </a:ln>
            </p:spPr>
            <p:txBody>
              <a:bodyPr/>
              <a:lstStyle/>
              <a:p>
                <a:endParaRPr lang="fr-FR"/>
              </a:p>
            </p:txBody>
          </p:sp>
          <p:sp>
            <p:nvSpPr>
              <p:cNvPr id="100433" name="Freeform 90"/>
              <p:cNvSpPr>
                <a:spLocks/>
              </p:cNvSpPr>
              <p:nvPr/>
            </p:nvSpPr>
            <p:spPr bwMode="auto">
              <a:xfrm>
                <a:off x="4843278" y="25590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5" name="Groupe 20"/>
            <p:cNvGrpSpPr>
              <a:grpSpLocks/>
            </p:cNvGrpSpPr>
            <p:nvPr/>
          </p:nvGrpSpPr>
          <p:grpSpPr bwMode="auto">
            <a:xfrm flipH="1">
              <a:off x="7785121" y="2616203"/>
              <a:ext cx="501650" cy="528637"/>
              <a:chOff x="3031462" y="4281498"/>
              <a:chExt cx="542001" cy="576262"/>
            </a:xfrm>
          </p:grpSpPr>
          <p:sp>
            <p:nvSpPr>
              <p:cNvPr id="100426" name="Rectangle 11"/>
              <p:cNvSpPr>
                <a:spLocks noChangeArrowheads="1"/>
              </p:cNvSpPr>
              <p:nvPr/>
            </p:nvSpPr>
            <p:spPr bwMode="auto">
              <a:xfrm>
                <a:off x="3031462" y="4425960"/>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100427" name="Line 12"/>
              <p:cNvSpPr>
                <a:spLocks noChangeShapeType="1"/>
              </p:cNvSpPr>
              <p:nvPr/>
            </p:nvSpPr>
            <p:spPr bwMode="auto">
              <a:xfrm>
                <a:off x="3031462" y="4281498"/>
                <a:ext cx="0" cy="144462"/>
              </a:xfrm>
              <a:prstGeom prst="line">
                <a:avLst/>
              </a:prstGeom>
              <a:noFill/>
              <a:ln w="9525">
                <a:solidFill>
                  <a:schemeClr val="tx1"/>
                </a:solidFill>
                <a:round/>
                <a:headEnd/>
                <a:tailEnd/>
              </a:ln>
            </p:spPr>
            <p:txBody>
              <a:bodyPr/>
              <a:lstStyle/>
              <a:p>
                <a:endParaRPr lang="fr-FR"/>
              </a:p>
            </p:txBody>
          </p:sp>
          <p:sp>
            <p:nvSpPr>
              <p:cNvPr id="100428" name="Line 13"/>
              <p:cNvSpPr>
                <a:spLocks noChangeShapeType="1"/>
              </p:cNvSpPr>
              <p:nvPr/>
            </p:nvSpPr>
            <p:spPr bwMode="auto">
              <a:xfrm>
                <a:off x="3573463" y="4281498"/>
                <a:ext cx="0" cy="144462"/>
              </a:xfrm>
              <a:prstGeom prst="line">
                <a:avLst/>
              </a:prstGeom>
              <a:noFill/>
              <a:ln w="9525">
                <a:solidFill>
                  <a:schemeClr val="tx1"/>
                </a:solidFill>
                <a:round/>
                <a:headEnd/>
                <a:tailEnd/>
              </a:ln>
            </p:spPr>
            <p:txBody>
              <a:bodyPr/>
              <a:lstStyle/>
              <a:p>
                <a:endParaRPr lang="fr-FR"/>
              </a:p>
            </p:txBody>
          </p:sp>
          <p:sp>
            <p:nvSpPr>
              <p:cNvPr id="100429" name="Freeform 90"/>
              <p:cNvSpPr>
                <a:spLocks/>
              </p:cNvSpPr>
              <p:nvPr/>
            </p:nvSpPr>
            <p:spPr bwMode="auto">
              <a:xfrm>
                <a:off x="3273237" y="4340235"/>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cxnSp>
          <p:nvCxnSpPr>
            <p:cNvPr id="46" name="Connecteur droit 45"/>
            <p:cNvCxnSpPr/>
            <p:nvPr/>
          </p:nvCxnSpPr>
          <p:spPr bwMode="auto">
            <a:xfrm rot="10800000">
              <a:off x="3647134" y="2354267"/>
              <a:ext cx="1485433" cy="13017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bwMode="auto">
            <a:xfrm flipV="1">
              <a:off x="5132566" y="3068641"/>
              <a:ext cx="2657965" cy="587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bwMode="auto">
            <a:xfrm rot="10800000" flipV="1">
              <a:off x="5132566" y="2643192"/>
              <a:ext cx="1154028" cy="1012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410" name="ZoneTexte 30"/>
            <p:cNvSpPr txBox="1">
              <a:spLocks noChangeArrowheads="1"/>
            </p:cNvSpPr>
            <p:nvPr/>
          </p:nvSpPr>
          <p:spPr bwMode="auto">
            <a:xfrm flipH="1">
              <a:off x="7799409" y="2425703"/>
              <a:ext cx="571500" cy="276225"/>
            </a:xfrm>
            <a:prstGeom prst="rect">
              <a:avLst/>
            </a:prstGeom>
            <a:noFill/>
            <a:ln w="9525">
              <a:noFill/>
              <a:miter lim="800000"/>
              <a:headEnd/>
              <a:tailEnd/>
            </a:ln>
          </p:spPr>
          <p:txBody>
            <a:bodyPr>
              <a:spAutoFit/>
            </a:bodyPr>
            <a:lstStyle/>
            <a:p>
              <a:r>
                <a:rPr lang="fr-FR" sz="1200">
                  <a:solidFill>
                    <a:srgbClr val="C00000"/>
                  </a:solidFill>
                </a:rPr>
                <a:t>104</a:t>
              </a:r>
            </a:p>
          </p:txBody>
        </p:sp>
        <p:sp>
          <p:nvSpPr>
            <p:cNvPr id="100411" name="ZoneTexte 31"/>
            <p:cNvSpPr txBox="1">
              <a:spLocks noChangeArrowheads="1"/>
            </p:cNvSpPr>
            <p:nvPr/>
          </p:nvSpPr>
          <p:spPr bwMode="auto">
            <a:xfrm flipH="1">
              <a:off x="3071802" y="1666879"/>
              <a:ext cx="793750" cy="276225"/>
            </a:xfrm>
            <a:prstGeom prst="rect">
              <a:avLst/>
            </a:prstGeom>
            <a:noFill/>
            <a:ln w="9525">
              <a:noFill/>
              <a:miter lim="800000"/>
              <a:headEnd/>
              <a:tailEnd/>
            </a:ln>
          </p:spPr>
          <p:txBody>
            <a:bodyPr>
              <a:spAutoFit/>
            </a:bodyPr>
            <a:lstStyle/>
            <a:p>
              <a:r>
                <a:rPr lang="fr-FR" sz="1200" dirty="0">
                  <a:solidFill>
                    <a:srgbClr val="C00000"/>
                  </a:solidFill>
                </a:rPr>
                <a:t>146,7</a:t>
              </a:r>
            </a:p>
          </p:txBody>
        </p:sp>
        <p:sp>
          <p:nvSpPr>
            <p:cNvPr id="100412" name="ZoneTexte 32"/>
            <p:cNvSpPr txBox="1">
              <a:spLocks noChangeArrowheads="1"/>
            </p:cNvSpPr>
            <p:nvPr/>
          </p:nvSpPr>
          <p:spPr bwMode="auto">
            <a:xfrm flipH="1">
              <a:off x="6289670" y="1900232"/>
              <a:ext cx="642938" cy="276225"/>
            </a:xfrm>
            <a:prstGeom prst="rect">
              <a:avLst/>
            </a:prstGeom>
            <a:noFill/>
            <a:ln w="9525">
              <a:noFill/>
              <a:miter lim="800000"/>
              <a:headEnd/>
              <a:tailEnd/>
            </a:ln>
          </p:spPr>
          <p:txBody>
            <a:bodyPr>
              <a:spAutoFit/>
            </a:bodyPr>
            <a:lstStyle/>
            <a:p>
              <a:r>
                <a:rPr lang="fr-FR" sz="1200">
                  <a:solidFill>
                    <a:srgbClr val="C00000"/>
                  </a:solidFill>
                </a:rPr>
                <a:t>133,8</a:t>
              </a:r>
            </a:p>
          </p:txBody>
        </p:sp>
        <p:sp>
          <p:nvSpPr>
            <p:cNvPr id="100413" name="ZoneTexte 38"/>
            <p:cNvSpPr txBox="1">
              <a:spLocks noChangeArrowheads="1"/>
            </p:cNvSpPr>
            <p:nvPr/>
          </p:nvSpPr>
          <p:spPr bwMode="auto">
            <a:xfrm flipH="1">
              <a:off x="3246427" y="2347917"/>
              <a:ext cx="398462" cy="306387"/>
            </a:xfrm>
            <a:prstGeom prst="rect">
              <a:avLst/>
            </a:prstGeom>
            <a:noFill/>
            <a:ln w="9525">
              <a:noFill/>
              <a:miter lim="800000"/>
              <a:headEnd/>
              <a:tailEnd/>
            </a:ln>
          </p:spPr>
          <p:txBody>
            <a:bodyPr>
              <a:spAutoFit/>
            </a:bodyPr>
            <a:lstStyle/>
            <a:p>
              <a:r>
                <a:rPr lang="fr-FR" sz="1400"/>
                <a:t>R</a:t>
              </a:r>
              <a:r>
                <a:rPr lang="fr-FR" sz="1400" baseline="-25000"/>
                <a:t>1</a:t>
              </a:r>
              <a:endParaRPr lang="fr-FR" sz="1400"/>
            </a:p>
          </p:txBody>
        </p:sp>
        <p:sp>
          <p:nvSpPr>
            <p:cNvPr id="100414" name="ZoneTexte 41"/>
            <p:cNvSpPr txBox="1">
              <a:spLocks noChangeArrowheads="1"/>
            </p:cNvSpPr>
            <p:nvPr/>
          </p:nvSpPr>
          <p:spPr bwMode="auto">
            <a:xfrm flipH="1">
              <a:off x="7904184" y="3059115"/>
              <a:ext cx="396875" cy="307975"/>
            </a:xfrm>
            <a:prstGeom prst="rect">
              <a:avLst/>
            </a:prstGeom>
            <a:noFill/>
            <a:ln w="9525">
              <a:noFill/>
              <a:miter lim="800000"/>
              <a:headEnd/>
              <a:tailEnd/>
            </a:ln>
          </p:spPr>
          <p:txBody>
            <a:bodyPr>
              <a:spAutoFit/>
            </a:bodyPr>
            <a:lstStyle/>
            <a:p>
              <a:r>
                <a:rPr lang="fr-FR" sz="1400"/>
                <a:t>R</a:t>
              </a:r>
              <a:r>
                <a:rPr lang="fr-FR" sz="1400" baseline="-25000"/>
                <a:t>3</a:t>
              </a:r>
              <a:endParaRPr lang="fr-FR" sz="1400"/>
            </a:p>
          </p:txBody>
        </p:sp>
        <p:sp>
          <p:nvSpPr>
            <p:cNvPr id="100415" name="ZoneTexte 42"/>
            <p:cNvSpPr txBox="1">
              <a:spLocks noChangeArrowheads="1"/>
            </p:cNvSpPr>
            <p:nvPr/>
          </p:nvSpPr>
          <p:spPr bwMode="auto">
            <a:xfrm flipH="1">
              <a:off x="6383333" y="2582859"/>
              <a:ext cx="396875" cy="307975"/>
            </a:xfrm>
            <a:prstGeom prst="rect">
              <a:avLst/>
            </a:prstGeom>
            <a:noFill/>
            <a:ln w="9525">
              <a:noFill/>
              <a:miter lim="800000"/>
              <a:headEnd/>
              <a:tailEnd/>
            </a:ln>
          </p:spPr>
          <p:txBody>
            <a:bodyPr>
              <a:spAutoFit/>
            </a:bodyPr>
            <a:lstStyle/>
            <a:p>
              <a:r>
                <a:rPr lang="fr-FR" sz="1400"/>
                <a:t>R</a:t>
              </a:r>
              <a:r>
                <a:rPr lang="fr-FR" sz="1400" baseline="-25000"/>
                <a:t>2</a:t>
              </a:r>
              <a:endParaRPr lang="fr-FR" sz="1400"/>
            </a:p>
          </p:txBody>
        </p:sp>
        <p:sp>
          <p:nvSpPr>
            <p:cNvPr id="66" name="Rectangle 65"/>
            <p:cNvSpPr/>
            <p:nvPr/>
          </p:nvSpPr>
          <p:spPr bwMode="auto">
            <a:xfrm flipH="1">
              <a:off x="5001350" y="1941517"/>
              <a:ext cx="198506" cy="131762"/>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 name="ZoneTexte 59"/>
            <p:cNvSpPr txBox="1">
              <a:spLocks noChangeArrowheads="1"/>
            </p:cNvSpPr>
            <p:nvPr/>
          </p:nvSpPr>
          <p:spPr bwMode="auto">
            <a:xfrm flipH="1">
              <a:off x="4959136" y="3669771"/>
              <a:ext cx="397012" cy="282575"/>
            </a:xfrm>
            <a:prstGeom prst="rect">
              <a:avLst/>
            </a:prstGeom>
            <a:noFill/>
            <a:ln w="9525">
              <a:noFill/>
              <a:miter lim="800000"/>
              <a:headEnd/>
              <a:tailEnd/>
            </a:ln>
          </p:spPr>
          <p:txBody>
            <a:bodyPr>
              <a:spAutoFit/>
            </a:bodyPr>
            <a:lstStyle/>
            <a:p>
              <a:pPr>
                <a:defRPr/>
              </a:pPr>
              <a:r>
                <a:rPr lang="fr-FR" sz="1400" b="1" dirty="0" smtClean="0">
                  <a:solidFill>
                    <a:schemeClr val="accent2">
                      <a:lumMod val="75000"/>
                    </a:schemeClr>
                  </a:solidFill>
                </a:rPr>
                <a:t>O</a:t>
              </a:r>
              <a:endParaRPr lang="fr-FR" sz="1400" b="1" dirty="0">
                <a:solidFill>
                  <a:schemeClr val="accent2">
                    <a:lumMod val="75000"/>
                  </a:schemeClr>
                </a:solidFill>
              </a:endParaRPr>
            </a:p>
          </p:txBody>
        </p:sp>
        <p:sp>
          <p:nvSpPr>
            <p:cNvPr id="100418" name="ZoneTexte 37"/>
            <p:cNvSpPr txBox="1">
              <a:spLocks noChangeArrowheads="1"/>
            </p:cNvSpPr>
            <p:nvPr/>
          </p:nvSpPr>
          <p:spPr bwMode="auto">
            <a:xfrm rot="19080000" flipH="1">
              <a:off x="5340345" y="2773366"/>
              <a:ext cx="979488" cy="461962"/>
            </a:xfrm>
            <a:prstGeom prst="rect">
              <a:avLst/>
            </a:prstGeom>
            <a:noFill/>
            <a:ln w="9525">
              <a:noFill/>
              <a:miter lim="800000"/>
              <a:headEnd/>
              <a:tailEnd/>
            </a:ln>
          </p:spPr>
          <p:txBody>
            <a:bodyPr>
              <a:spAutoFit/>
            </a:bodyPr>
            <a:lstStyle/>
            <a:p>
              <a:r>
                <a:rPr lang="fr-FR" sz="1200">
                  <a:solidFill>
                    <a:srgbClr val="C00000"/>
                  </a:solidFill>
                </a:rPr>
                <a:t>300m   </a:t>
              </a:r>
              <a:r>
                <a:rPr lang="fr-FR" sz="1200">
                  <a:solidFill>
                    <a:srgbClr val="C00000"/>
                  </a:solidFill>
                  <a:sym typeface="Symbol" pitchFamily="18" charset="2"/>
                </a:rPr>
                <a:t></a:t>
              </a:r>
              <a:r>
                <a:rPr lang="fr-FR" sz="1200" baseline="-25000">
                  <a:solidFill>
                    <a:srgbClr val="C00000"/>
                  </a:solidFill>
                  <a:sym typeface="Symbol" pitchFamily="18" charset="2"/>
                </a:rPr>
                <a:t>300</a:t>
              </a:r>
            </a:p>
            <a:p>
              <a:r>
                <a:rPr lang="fr-FR" sz="1200">
                  <a:solidFill>
                    <a:srgbClr val="C00000"/>
                  </a:solidFill>
                  <a:sym typeface="Symbol" pitchFamily="18" charset="2"/>
                </a:rPr>
                <a:t>C</a:t>
              </a:r>
              <a:r>
                <a:rPr lang="fr-FR" sz="1200" baseline="-25000">
                  <a:solidFill>
                    <a:srgbClr val="C00000"/>
                  </a:solidFill>
                  <a:sym typeface="Symbol" pitchFamily="18" charset="2"/>
                </a:rPr>
                <a:t>WH</a:t>
              </a:r>
              <a:r>
                <a:rPr lang="fr-FR" sz="1200">
                  <a:solidFill>
                    <a:srgbClr val="C00000"/>
                  </a:solidFill>
                  <a:sym typeface="Symbol" pitchFamily="18" charset="2"/>
                </a:rPr>
                <a:t>=120</a:t>
              </a:r>
              <a:endParaRPr lang="fr-FR" sz="1200">
                <a:solidFill>
                  <a:srgbClr val="C00000"/>
                </a:solidFill>
              </a:endParaRPr>
            </a:p>
          </p:txBody>
        </p:sp>
        <p:sp>
          <p:nvSpPr>
            <p:cNvPr id="100419" name="ZoneTexte 37"/>
            <p:cNvSpPr txBox="1">
              <a:spLocks noChangeArrowheads="1"/>
            </p:cNvSpPr>
            <p:nvPr/>
          </p:nvSpPr>
          <p:spPr bwMode="auto">
            <a:xfrm rot="20880000" flipH="1">
              <a:off x="5945183" y="3113091"/>
              <a:ext cx="977900" cy="466725"/>
            </a:xfrm>
            <a:prstGeom prst="rect">
              <a:avLst/>
            </a:prstGeom>
            <a:noFill/>
            <a:ln w="9525">
              <a:noFill/>
              <a:miter lim="800000"/>
              <a:headEnd/>
              <a:tailEnd/>
            </a:ln>
          </p:spPr>
          <p:txBody>
            <a:bodyPr>
              <a:spAutoFit/>
            </a:bodyPr>
            <a:lstStyle/>
            <a:p>
              <a:r>
                <a:rPr lang="fr-FR" sz="1200">
                  <a:solidFill>
                    <a:srgbClr val="C00000"/>
                  </a:solidFill>
                </a:rPr>
                <a:t>500m   </a:t>
              </a:r>
              <a:r>
                <a:rPr lang="fr-FR" sz="1200">
                  <a:solidFill>
                    <a:srgbClr val="C00000"/>
                  </a:solidFill>
                  <a:sym typeface="Symbol" pitchFamily="18" charset="2"/>
                </a:rPr>
                <a:t></a:t>
              </a:r>
              <a:r>
                <a:rPr lang="fr-FR" sz="1200" baseline="-25000">
                  <a:solidFill>
                    <a:srgbClr val="C00000"/>
                  </a:solidFill>
                  <a:sym typeface="Symbol" pitchFamily="18" charset="2"/>
                </a:rPr>
                <a:t>300</a:t>
              </a:r>
            </a:p>
            <a:p>
              <a:r>
                <a:rPr lang="fr-FR" sz="1200">
                  <a:solidFill>
                    <a:srgbClr val="C00000"/>
                  </a:solidFill>
                  <a:sym typeface="Symbol" pitchFamily="18" charset="2"/>
                </a:rPr>
                <a:t>C</a:t>
              </a:r>
              <a:r>
                <a:rPr lang="fr-FR" sz="1200" baseline="-25000">
                  <a:solidFill>
                    <a:srgbClr val="C00000"/>
                  </a:solidFill>
                  <a:sym typeface="Symbol" pitchFamily="18" charset="2"/>
                </a:rPr>
                <a:t>WH</a:t>
              </a:r>
              <a:r>
                <a:rPr lang="fr-FR" sz="1200">
                  <a:solidFill>
                    <a:srgbClr val="C00000"/>
                  </a:solidFill>
                  <a:sym typeface="Symbol" pitchFamily="18" charset="2"/>
                </a:rPr>
                <a:t>=120</a:t>
              </a:r>
              <a:endParaRPr lang="fr-FR" sz="1200">
                <a:solidFill>
                  <a:srgbClr val="C00000"/>
                </a:solidFill>
              </a:endParaRPr>
            </a:p>
          </p:txBody>
        </p:sp>
        <p:sp>
          <p:nvSpPr>
            <p:cNvPr id="100420" name="ZoneTexte 37"/>
            <p:cNvSpPr txBox="1">
              <a:spLocks noChangeArrowheads="1"/>
            </p:cNvSpPr>
            <p:nvPr/>
          </p:nvSpPr>
          <p:spPr bwMode="auto">
            <a:xfrm rot="2280000" flipH="1">
              <a:off x="3911804" y="2768293"/>
              <a:ext cx="979488" cy="460375"/>
            </a:xfrm>
            <a:prstGeom prst="rect">
              <a:avLst/>
            </a:prstGeom>
            <a:noFill/>
            <a:ln w="9525">
              <a:noFill/>
              <a:miter lim="800000"/>
              <a:headEnd/>
              <a:tailEnd/>
            </a:ln>
          </p:spPr>
          <p:txBody>
            <a:bodyPr>
              <a:spAutoFit/>
            </a:bodyPr>
            <a:lstStyle/>
            <a:p>
              <a:r>
                <a:rPr lang="fr-FR" sz="1200">
                  <a:solidFill>
                    <a:srgbClr val="C00000"/>
                  </a:solidFill>
                </a:rPr>
                <a:t>400m   </a:t>
              </a:r>
              <a:r>
                <a:rPr lang="fr-FR" sz="1200">
                  <a:solidFill>
                    <a:srgbClr val="C00000"/>
                  </a:solidFill>
                  <a:sym typeface="Symbol" pitchFamily="18" charset="2"/>
                </a:rPr>
                <a:t></a:t>
              </a:r>
              <a:r>
                <a:rPr lang="fr-FR" sz="1200" baseline="-25000">
                  <a:solidFill>
                    <a:srgbClr val="C00000"/>
                  </a:solidFill>
                  <a:sym typeface="Symbol" pitchFamily="18" charset="2"/>
                </a:rPr>
                <a:t>400</a:t>
              </a:r>
            </a:p>
            <a:p>
              <a:r>
                <a:rPr lang="fr-FR" sz="1200">
                  <a:solidFill>
                    <a:srgbClr val="C00000"/>
                  </a:solidFill>
                  <a:sym typeface="Symbol" pitchFamily="18" charset="2"/>
                </a:rPr>
                <a:t>C</a:t>
              </a:r>
              <a:r>
                <a:rPr lang="fr-FR" sz="1200" baseline="-25000">
                  <a:solidFill>
                    <a:srgbClr val="C00000"/>
                  </a:solidFill>
                  <a:sym typeface="Symbol" pitchFamily="18" charset="2"/>
                </a:rPr>
                <a:t>WH</a:t>
              </a:r>
              <a:r>
                <a:rPr lang="fr-FR" sz="1200">
                  <a:solidFill>
                    <a:srgbClr val="C00000"/>
                  </a:solidFill>
                  <a:sym typeface="Symbol" pitchFamily="18" charset="2"/>
                </a:rPr>
                <a:t>=120</a:t>
              </a:r>
              <a:endParaRPr lang="fr-FR" sz="1200">
                <a:solidFill>
                  <a:srgbClr val="C00000"/>
                </a:solidFill>
              </a:endParaRPr>
            </a:p>
          </p:txBody>
        </p:sp>
        <p:sp>
          <p:nvSpPr>
            <p:cNvPr id="36" name="Rectangle 35"/>
            <p:cNvSpPr/>
            <p:nvPr/>
          </p:nvSpPr>
          <p:spPr bwMode="auto">
            <a:xfrm>
              <a:off x="5073687" y="2132017"/>
              <a:ext cx="65609" cy="1511299"/>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Rectangle 36"/>
            <p:cNvSpPr/>
            <p:nvPr/>
          </p:nvSpPr>
          <p:spPr bwMode="auto">
            <a:xfrm>
              <a:off x="5072005" y="1857379"/>
              <a:ext cx="198506" cy="131763"/>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Triangle isocèle 37"/>
            <p:cNvSpPr/>
            <p:nvPr/>
          </p:nvSpPr>
          <p:spPr>
            <a:xfrm flipV="1">
              <a:off x="5050135" y="2087567"/>
              <a:ext cx="107664" cy="36512"/>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Ellipse 48"/>
            <p:cNvSpPr/>
            <p:nvPr/>
          </p:nvSpPr>
          <p:spPr bwMode="auto">
            <a:xfrm flipH="1">
              <a:off x="5053500" y="3579816"/>
              <a:ext cx="131216" cy="1317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0425" name="ZoneTexte 32"/>
            <p:cNvSpPr txBox="1">
              <a:spLocks noChangeArrowheads="1"/>
            </p:cNvSpPr>
            <p:nvPr/>
          </p:nvSpPr>
          <p:spPr bwMode="auto">
            <a:xfrm flipH="1">
              <a:off x="4814889" y="1833551"/>
              <a:ext cx="642938" cy="251191"/>
            </a:xfrm>
            <a:prstGeom prst="rect">
              <a:avLst/>
            </a:prstGeom>
            <a:noFill/>
            <a:ln w="9525">
              <a:noFill/>
              <a:miter lim="800000"/>
              <a:headEnd/>
              <a:tailEnd/>
            </a:ln>
          </p:spPr>
          <p:txBody>
            <a:bodyPr>
              <a:spAutoFit/>
            </a:bodyPr>
            <a:lstStyle/>
            <a:p>
              <a:r>
                <a:rPr lang="fr-FR" sz="1200" dirty="0" err="1" smtClean="0">
                  <a:solidFill>
                    <a:srgbClr val="C00000"/>
                  </a:solidFill>
                </a:rPr>
                <a:t>CPe</a:t>
              </a:r>
              <a:r>
                <a:rPr lang="fr-FR" sz="1200" baseline="-25000" dirty="0" err="1" smtClean="0">
                  <a:solidFill>
                    <a:srgbClr val="C00000"/>
                  </a:solidFill>
                </a:rPr>
                <a:t>O</a:t>
              </a:r>
              <a:endParaRPr lang="fr-FR" sz="1200" dirty="0">
                <a:solidFill>
                  <a:srgbClr val="C00000"/>
                </a:solidFill>
              </a:endParaRPr>
            </a:p>
          </p:txBody>
        </p:sp>
      </p:grpSp>
      <p:graphicFrame>
        <p:nvGraphicFramePr>
          <p:cNvPr id="41" name="Tableau 40"/>
          <p:cNvGraphicFramePr>
            <a:graphicFrameLocks noGrp="1"/>
          </p:cNvGraphicFramePr>
          <p:nvPr/>
        </p:nvGraphicFramePr>
        <p:xfrm>
          <a:off x="617198" y="1678764"/>
          <a:ext cx="8059258" cy="2182284"/>
        </p:xfrm>
        <a:graphic>
          <a:graphicData uri="http://schemas.openxmlformats.org/drawingml/2006/table">
            <a:tbl>
              <a:tblPr/>
              <a:tblGrid>
                <a:gridCol w="432048"/>
                <a:gridCol w="551414"/>
                <a:gridCol w="1217486"/>
                <a:gridCol w="692137"/>
                <a:gridCol w="483154"/>
                <a:gridCol w="692137"/>
                <a:gridCol w="692137"/>
                <a:gridCol w="483154"/>
                <a:gridCol w="412214"/>
                <a:gridCol w="552177"/>
                <a:gridCol w="776717"/>
                <a:gridCol w="1074483"/>
              </a:tblGrid>
              <a:tr h="350615">
                <a:tc rowSpan="2">
                  <a:txBody>
                    <a:bodyPr/>
                    <a:lstStyle/>
                    <a:p>
                      <a:pPr algn="ctr" fontAlgn="ctr"/>
                      <a:r>
                        <a:rPr lang="fr-FR" sz="12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1600" b="1" i="0" u="none" strike="noStrike" dirty="0" err="1">
                          <a:solidFill>
                            <a:srgbClr val="000000"/>
                          </a:solidFill>
                          <a:latin typeface="Calibri"/>
                        </a:rPr>
                        <a:t>CPe</a:t>
                      </a:r>
                      <a:endParaRPr lang="fr-FR"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fr-FR" sz="1600" b="1" i="0" u="none" strike="noStrike" dirty="0" err="1" smtClean="0">
                          <a:solidFill>
                            <a:srgbClr val="000000"/>
                          </a:solidFill>
                          <a:latin typeface="Calibri"/>
                        </a:rPr>
                        <a:t>CPeO</a:t>
                      </a:r>
                      <a:endParaRPr lang="fr-FR" sz="1600" b="1" i="0" u="none" strike="noStrike" dirty="0" smtClean="0">
                        <a:solidFill>
                          <a:srgbClr val="000000"/>
                        </a:solidFill>
                        <a:latin typeface="Calibri"/>
                      </a:endParaRPr>
                    </a:p>
                    <a:p>
                      <a:pPr algn="ctr" fontAlgn="ctr"/>
                      <a:r>
                        <a:rPr lang="fr-FR" sz="1600" b="1" i="0" u="none" strike="noStrike" dirty="0" smtClean="0">
                          <a:solidFill>
                            <a:srgbClr val="000000"/>
                          </a:solidFill>
                          <a:latin typeface="Calibri"/>
                        </a:rPr>
                        <a:t>supposée</a:t>
                      </a:r>
                      <a:endParaRPr lang="fr-FR"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Symbol"/>
                        </a:rPr>
                        <a:t>D</a:t>
                      </a:r>
                      <a:r>
                        <a:rPr lang="fr-FR" sz="1600" b="1" i="0" u="none" strike="noStrike">
                          <a:solidFill>
                            <a:srgbClr val="000000"/>
                          </a:solidFill>
                          <a:latin typeface="Calibri"/>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j</a:t>
                      </a:r>
                      <a:r>
                        <a:rPr lang="fr-FR" sz="1600" b="1" i="0" u="none" strike="noStrike" baseline="30000">
                          <a:solidFill>
                            <a:srgbClr val="000000"/>
                          </a:solidFill>
                          <a:latin typeface="Calibri"/>
                        </a:rPr>
                        <a:t>0,54</a:t>
                      </a:r>
                      <a:endParaRPr lang="fr-FR" sz="160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CHW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K</a:t>
                      </a:r>
                      <a:r>
                        <a:rPr lang="fr-FR" sz="1600" b="1" i="0" u="none" strike="noStrike" baseline="30000" dirty="0">
                          <a:solidFill>
                            <a:srgbClr val="000000"/>
                          </a:solidFill>
                          <a:latin typeface="Calibri"/>
                        </a:rPr>
                        <a:t>0,54</a:t>
                      </a:r>
                      <a:endParaRPr lang="fr-FR"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a:solidFill>
                            <a:srgbClr val="000000"/>
                          </a:solidFill>
                          <a:latin typeface="Calibri"/>
                        </a:rPr>
                        <a:t>Qi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5061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rgbClr val="000000"/>
                          </a:solidFill>
                          <a:latin typeface="Calibri"/>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1600" b="1" i="0" u="none" strike="noStrike" dirty="0">
                          <a:solidFill>
                            <a:srgbClr val="000000"/>
                          </a:solidFill>
                          <a:latin typeface="Calibri"/>
                        </a:rPr>
                        <a:t>(m</a:t>
                      </a:r>
                      <a:r>
                        <a:rPr lang="fr-FR" sz="1600" b="1" i="0" u="none" strike="noStrike" baseline="30000" dirty="0">
                          <a:solidFill>
                            <a:srgbClr val="000000"/>
                          </a:solidFill>
                          <a:latin typeface="Calibri"/>
                        </a:rPr>
                        <a:t>3</a:t>
                      </a:r>
                      <a:r>
                        <a:rPr lang="fr-FR" sz="1600" b="1" i="0" u="none" strike="noStrike" dirty="0">
                          <a:solidFill>
                            <a:srgbClr val="000000"/>
                          </a:solidFill>
                          <a:latin typeface="Calibri"/>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16684">
                <a:tc>
                  <a:txBody>
                    <a:bodyPr/>
                    <a:lstStyle/>
                    <a:p>
                      <a:pPr algn="ctr" fontAlgn="ctr"/>
                      <a:r>
                        <a:rPr lang="fr-FR" sz="1800" b="1" i="0" u="none" strike="noStrike" dirty="0">
                          <a:solidFill>
                            <a:srgbClr val="C00000"/>
                          </a:solidFill>
                          <a:latin typeface="Calibri"/>
                        </a:rPr>
                        <a:t>R</a:t>
                      </a:r>
                      <a:r>
                        <a:rPr lang="fr-FR" sz="1400" b="1" i="0" u="none" strike="noStrike" dirty="0">
                          <a:solidFill>
                            <a:srgbClr val="C00000"/>
                          </a:solidFill>
                          <a:latin typeface="Calibri"/>
                        </a:rPr>
                        <a:t>1</a:t>
                      </a:r>
                      <a:endParaRPr lang="fr-FR" sz="1800" b="1" i="0" u="none" strike="noStrike" dirty="0">
                        <a:solidFill>
                          <a:srgbClr val="C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800" b="0" i="0" u="none" strike="noStrike" dirty="0">
                          <a:solidFill>
                            <a:srgbClr val="000000"/>
                          </a:solidFill>
                          <a:latin typeface="Calibri"/>
                        </a:rPr>
                        <a:t>136,15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10,55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7,69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3,008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FF0000"/>
                          </a:solidFill>
                          <a:latin typeface="Calibri"/>
                        </a:rPr>
                        <a:t>0,422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84">
                <a:tc>
                  <a:txBody>
                    <a:bodyPr/>
                    <a:lstStyle/>
                    <a:p>
                      <a:pPr algn="ctr" fontAlgn="ctr"/>
                      <a:r>
                        <a:rPr lang="fr-FR" sz="1800" b="1" i="0" u="none" strike="noStrike" dirty="0">
                          <a:solidFill>
                            <a:srgbClr val="C00000"/>
                          </a:solidFill>
                          <a:latin typeface="Calibri"/>
                        </a:rPr>
                        <a:t>R</a:t>
                      </a:r>
                      <a:r>
                        <a:rPr lang="fr-FR" sz="1400" b="1" i="0" u="none" strike="noStrike" dirty="0">
                          <a:solidFill>
                            <a:srgbClr val="C00000"/>
                          </a:solidFill>
                          <a:latin typeface="Calibri"/>
                        </a:rPr>
                        <a:t>2</a:t>
                      </a:r>
                      <a:endParaRPr lang="fr-FR" sz="1800" b="1" i="0" u="none" strike="noStrike" dirty="0">
                        <a:solidFill>
                          <a:srgbClr val="C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1800" b="0" i="0" u="none" strike="noStrike">
                          <a:solidFill>
                            <a:srgbClr val="000000"/>
                          </a:solidFill>
                          <a:latin typeface="Calibri"/>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latin typeface="Calibri"/>
                        </a:rPr>
                        <a:t>1,412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a:solidFill>
                            <a:srgbClr val="FF0000"/>
                          </a:solidFill>
                          <a:latin typeface="Calibri"/>
                        </a:rPr>
                        <a:t>0,103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84">
                <a:tc>
                  <a:txBody>
                    <a:bodyPr/>
                    <a:lstStyle/>
                    <a:p>
                      <a:pPr algn="ctr" fontAlgn="ctr"/>
                      <a:r>
                        <a:rPr lang="fr-FR" sz="1800" b="1" i="0" u="none" strike="noStrike" dirty="0">
                          <a:solidFill>
                            <a:srgbClr val="C00000"/>
                          </a:solidFill>
                          <a:latin typeface="Calibri"/>
                        </a:rPr>
                        <a:t>R</a:t>
                      </a:r>
                      <a:r>
                        <a:rPr lang="fr-FR" sz="1400" b="1" i="0" u="none" strike="noStrike" dirty="0">
                          <a:solidFill>
                            <a:srgbClr val="C00000"/>
                          </a:solidFill>
                          <a:latin typeface="Calibri"/>
                        </a:rPr>
                        <a:t>3</a:t>
                      </a:r>
                      <a:endParaRPr lang="fr-FR" sz="1800" b="1" i="0" u="none" strike="noStrike" dirty="0">
                        <a:solidFill>
                          <a:srgbClr val="C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1800" b="0" i="0" u="none" strike="noStrike">
                          <a:solidFill>
                            <a:srgbClr val="000000"/>
                          </a:solidFill>
                          <a:latin typeface="Calibri"/>
                        </a:rPr>
                        <a:t>32,15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latin typeface="Calibri"/>
                        </a:rPr>
                        <a:t>1,412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a:solidFill>
                            <a:srgbClr val="FF0000"/>
                          </a:solidFill>
                          <a:latin typeface="Calibri"/>
                        </a:rPr>
                        <a:t>0,321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02">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754">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FR" sz="2000" b="0" i="0" u="none" strike="noStrike" dirty="0">
                          <a:solidFill>
                            <a:srgbClr val="000000"/>
                          </a:solidFill>
                          <a:latin typeface="Calibri"/>
                        </a:rPr>
                        <a:t>Q</a:t>
                      </a:r>
                      <a:r>
                        <a:rPr lang="fr-FR" sz="1600" b="0" i="0" u="none" strike="noStrike" dirty="0">
                          <a:solidFill>
                            <a:srgbClr val="000000"/>
                          </a:solidFill>
                          <a:latin typeface="Calibri"/>
                        </a:rPr>
                        <a:t>1</a:t>
                      </a:r>
                      <a:r>
                        <a:rPr lang="fr-FR" sz="2000" b="0" i="0" u="none" strike="noStrike" dirty="0">
                          <a:solidFill>
                            <a:srgbClr val="000000"/>
                          </a:solidFill>
                          <a:latin typeface="Calibri"/>
                        </a:rPr>
                        <a:t>-(Q</a:t>
                      </a:r>
                      <a:r>
                        <a:rPr lang="fr-FR" sz="1600" b="0" i="0" u="none" strike="noStrike" dirty="0">
                          <a:solidFill>
                            <a:srgbClr val="000000"/>
                          </a:solidFill>
                          <a:latin typeface="Calibri"/>
                        </a:rPr>
                        <a:t>2</a:t>
                      </a:r>
                      <a:r>
                        <a:rPr lang="fr-FR" sz="2000" b="0" i="0" u="none" strike="noStrike" dirty="0">
                          <a:solidFill>
                            <a:srgbClr val="000000"/>
                          </a:solidFill>
                          <a:latin typeface="Calibri"/>
                        </a:rPr>
                        <a:t>+Q</a:t>
                      </a:r>
                      <a:r>
                        <a:rPr lang="fr-FR" sz="1600" b="0" i="0" u="none" strike="noStrike" dirty="0">
                          <a:solidFill>
                            <a:srgbClr val="000000"/>
                          </a:solidFill>
                          <a:latin typeface="Calibri"/>
                        </a:rPr>
                        <a:t>3</a:t>
                      </a:r>
                      <a:r>
                        <a:rPr lang="fr-FR" sz="2000" b="0"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b"/>
                      <a:r>
                        <a:rPr lang="fr-FR" sz="2000" b="1" i="0" u="none" strike="noStrike" dirty="0">
                          <a:solidFill>
                            <a:srgbClr val="FF0000"/>
                          </a:solidFill>
                          <a:latin typeface="Calibri"/>
                        </a:rPr>
                        <a:t>-0,001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3" name="Rectangle 42"/>
          <p:cNvSpPr/>
          <p:nvPr/>
        </p:nvSpPr>
        <p:spPr>
          <a:xfrm>
            <a:off x="467544" y="116632"/>
            <a:ext cx="1088760" cy="369332"/>
          </a:xfrm>
          <a:prstGeom prst="rect">
            <a:avLst/>
          </a:prstGeom>
        </p:spPr>
        <p:txBody>
          <a:bodyPr wrap="none">
            <a:spAutoFit/>
          </a:bodyPr>
          <a:lstStyle/>
          <a:p>
            <a:r>
              <a:rPr lang="fr-FR" b="1" i="1" u="sng" dirty="0" smtClean="0">
                <a:solidFill>
                  <a:srgbClr val="00B050"/>
                </a:solidFill>
              </a:rPr>
              <a:t>Solution: </a:t>
            </a:r>
            <a:endParaRPr lang="fr-FR" i="1" u="sng" dirty="0">
              <a:solidFill>
                <a:srgbClr val="00B05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bwMode="auto">
          <a:xfrm flipH="1">
            <a:off x="11011088" y="7847005"/>
            <a:ext cx="171578" cy="2348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30"/>
          <p:cNvSpPr txBox="1">
            <a:spLocks noChangeArrowheads="1"/>
          </p:cNvSpPr>
          <p:nvPr/>
        </p:nvSpPr>
        <p:spPr bwMode="auto">
          <a:xfrm flipH="1">
            <a:off x="9570928" y="7749479"/>
            <a:ext cx="744198" cy="369332"/>
          </a:xfrm>
          <a:prstGeom prst="rect">
            <a:avLst/>
          </a:prstGeom>
          <a:noFill/>
          <a:ln w="9525">
            <a:noFill/>
            <a:miter lim="800000"/>
            <a:headEnd/>
            <a:tailEnd/>
          </a:ln>
        </p:spPr>
        <p:txBody>
          <a:bodyPr>
            <a:spAutoFit/>
          </a:bodyPr>
          <a:lstStyle/>
          <a:p>
            <a:r>
              <a:rPr lang="fr-FR" dirty="0">
                <a:solidFill>
                  <a:srgbClr val="C00000"/>
                </a:solidFill>
              </a:rPr>
              <a:t>104</a:t>
            </a:r>
          </a:p>
        </p:txBody>
      </p:sp>
      <p:grpSp>
        <p:nvGrpSpPr>
          <p:cNvPr id="2" name="Groupe 62"/>
          <p:cNvGrpSpPr/>
          <p:nvPr/>
        </p:nvGrpSpPr>
        <p:grpSpPr>
          <a:xfrm>
            <a:off x="2987824" y="3068960"/>
            <a:ext cx="5154253" cy="3184060"/>
            <a:chOff x="395536" y="3197715"/>
            <a:chExt cx="7587989" cy="3904241"/>
          </a:xfrm>
        </p:grpSpPr>
        <p:grpSp>
          <p:nvGrpSpPr>
            <p:cNvPr id="3" name="Groupe 19"/>
            <p:cNvGrpSpPr>
              <a:grpSpLocks/>
            </p:cNvGrpSpPr>
            <p:nvPr/>
          </p:nvGrpSpPr>
          <p:grpSpPr bwMode="auto">
            <a:xfrm flipH="1">
              <a:off x="5004047" y="4070856"/>
              <a:ext cx="1296144" cy="942318"/>
              <a:chOff x="2879062" y="2347913"/>
              <a:chExt cx="542001" cy="576262"/>
            </a:xfrm>
          </p:grpSpPr>
          <p:sp>
            <p:nvSpPr>
              <p:cNvPr id="29" name="Rectangle 11"/>
              <p:cNvSpPr>
                <a:spLocks noChangeArrowheads="1"/>
              </p:cNvSpPr>
              <p:nvPr/>
            </p:nvSpPr>
            <p:spPr bwMode="auto">
              <a:xfrm>
                <a:off x="2879062" y="24923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30" name="Line 12"/>
              <p:cNvSpPr>
                <a:spLocks noChangeShapeType="1"/>
              </p:cNvSpPr>
              <p:nvPr/>
            </p:nvSpPr>
            <p:spPr bwMode="auto">
              <a:xfrm>
                <a:off x="2879062" y="2347913"/>
                <a:ext cx="0" cy="144462"/>
              </a:xfrm>
              <a:prstGeom prst="line">
                <a:avLst/>
              </a:prstGeom>
              <a:noFill/>
              <a:ln w="9525">
                <a:solidFill>
                  <a:schemeClr val="tx1"/>
                </a:solidFill>
                <a:round/>
                <a:headEnd/>
                <a:tailEnd/>
              </a:ln>
            </p:spPr>
            <p:txBody>
              <a:bodyPr/>
              <a:lstStyle/>
              <a:p>
                <a:endParaRPr lang="fr-FR"/>
              </a:p>
            </p:txBody>
          </p:sp>
          <p:sp>
            <p:nvSpPr>
              <p:cNvPr id="31" name="Line 13"/>
              <p:cNvSpPr>
                <a:spLocks noChangeShapeType="1"/>
              </p:cNvSpPr>
              <p:nvPr/>
            </p:nvSpPr>
            <p:spPr bwMode="auto">
              <a:xfrm>
                <a:off x="3421063" y="2347913"/>
                <a:ext cx="0" cy="144462"/>
              </a:xfrm>
              <a:prstGeom prst="line">
                <a:avLst/>
              </a:prstGeom>
              <a:noFill/>
              <a:ln w="9525">
                <a:solidFill>
                  <a:schemeClr val="tx1"/>
                </a:solidFill>
                <a:round/>
                <a:headEnd/>
                <a:tailEnd/>
              </a:ln>
            </p:spPr>
            <p:txBody>
              <a:bodyPr/>
              <a:lstStyle/>
              <a:p>
                <a:endParaRPr lang="fr-FR"/>
              </a:p>
            </p:txBody>
          </p:sp>
          <p:sp>
            <p:nvSpPr>
              <p:cNvPr id="32" name="Freeform 90"/>
              <p:cNvSpPr>
                <a:spLocks/>
              </p:cNvSpPr>
              <p:nvPr/>
            </p:nvSpPr>
            <p:spPr bwMode="auto">
              <a:xfrm>
                <a:off x="3120837" y="24066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4" name="Groupe 18"/>
            <p:cNvGrpSpPr>
              <a:grpSpLocks/>
            </p:cNvGrpSpPr>
            <p:nvPr/>
          </p:nvGrpSpPr>
          <p:grpSpPr bwMode="auto">
            <a:xfrm flipH="1">
              <a:off x="1138699" y="3197715"/>
              <a:ext cx="1201052" cy="945149"/>
              <a:chOff x="4601503" y="2500313"/>
              <a:chExt cx="542001" cy="576262"/>
            </a:xfrm>
          </p:grpSpPr>
          <p:sp>
            <p:nvSpPr>
              <p:cNvPr id="25" name="Rectangle 11"/>
              <p:cNvSpPr>
                <a:spLocks noChangeArrowheads="1"/>
              </p:cNvSpPr>
              <p:nvPr/>
            </p:nvSpPr>
            <p:spPr bwMode="auto">
              <a:xfrm>
                <a:off x="4601503" y="2644775"/>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26" name="Line 12"/>
              <p:cNvSpPr>
                <a:spLocks noChangeShapeType="1"/>
              </p:cNvSpPr>
              <p:nvPr/>
            </p:nvSpPr>
            <p:spPr bwMode="auto">
              <a:xfrm>
                <a:off x="4601503" y="2500313"/>
                <a:ext cx="0" cy="144462"/>
              </a:xfrm>
              <a:prstGeom prst="line">
                <a:avLst/>
              </a:prstGeom>
              <a:noFill/>
              <a:ln w="9525">
                <a:solidFill>
                  <a:schemeClr val="tx1"/>
                </a:solidFill>
                <a:round/>
                <a:headEnd/>
                <a:tailEnd/>
              </a:ln>
            </p:spPr>
            <p:txBody>
              <a:bodyPr/>
              <a:lstStyle/>
              <a:p>
                <a:endParaRPr lang="fr-FR"/>
              </a:p>
            </p:txBody>
          </p:sp>
          <p:sp>
            <p:nvSpPr>
              <p:cNvPr id="27" name="Line 13"/>
              <p:cNvSpPr>
                <a:spLocks noChangeShapeType="1"/>
              </p:cNvSpPr>
              <p:nvPr/>
            </p:nvSpPr>
            <p:spPr bwMode="auto">
              <a:xfrm>
                <a:off x="5143504" y="2500313"/>
                <a:ext cx="0" cy="144462"/>
              </a:xfrm>
              <a:prstGeom prst="line">
                <a:avLst/>
              </a:prstGeom>
              <a:noFill/>
              <a:ln w="9525">
                <a:solidFill>
                  <a:schemeClr val="tx1"/>
                </a:solidFill>
                <a:round/>
                <a:headEnd/>
                <a:tailEnd/>
              </a:ln>
            </p:spPr>
            <p:txBody>
              <a:bodyPr/>
              <a:lstStyle/>
              <a:p>
                <a:endParaRPr lang="fr-FR"/>
              </a:p>
            </p:txBody>
          </p:sp>
          <p:sp>
            <p:nvSpPr>
              <p:cNvPr id="28" name="Freeform 90"/>
              <p:cNvSpPr>
                <a:spLocks/>
              </p:cNvSpPr>
              <p:nvPr/>
            </p:nvSpPr>
            <p:spPr bwMode="auto">
              <a:xfrm>
                <a:off x="4843278" y="2559050"/>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grpSp>
          <p:nvGrpSpPr>
            <p:cNvPr id="5" name="Groupe 20"/>
            <p:cNvGrpSpPr>
              <a:grpSpLocks/>
            </p:cNvGrpSpPr>
            <p:nvPr/>
          </p:nvGrpSpPr>
          <p:grpSpPr bwMode="auto">
            <a:xfrm flipH="1">
              <a:off x="4829588" y="6159088"/>
              <a:ext cx="1584176" cy="942320"/>
              <a:chOff x="3031462" y="4281498"/>
              <a:chExt cx="542001" cy="576262"/>
            </a:xfrm>
          </p:grpSpPr>
          <p:sp>
            <p:nvSpPr>
              <p:cNvPr id="21" name="Rectangle 11"/>
              <p:cNvSpPr>
                <a:spLocks noChangeArrowheads="1"/>
              </p:cNvSpPr>
              <p:nvPr/>
            </p:nvSpPr>
            <p:spPr bwMode="auto">
              <a:xfrm>
                <a:off x="3031462" y="4425960"/>
                <a:ext cx="542001" cy="431800"/>
              </a:xfrm>
              <a:prstGeom prst="rect">
                <a:avLst/>
              </a:prstGeom>
              <a:solidFill>
                <a:srgbClr val="CCECFF"/>
              </a:solidFill>
              <a:ln w="9525">
                <a:solidFill>
                  <a:schemeClr val="tx1"/>
                </a:solidFill>
                <a:miter lim="800000"/>
                <a:headEnd/>
                <a:tailEnd/>
              </a:ln>
            </p:spPr>
            <p:txBody>
              <a:bodyPr wrap="none" anchor="ctr"/>
              <a:lstStyle/>
              <a:p>
                <a:endParaRPr lang="fr-FR"/>
              </a:p>
            </p:txBody>
          </p:sp>
          <p:sp>
            <p:nvSpPr>
              <p:cNvPr id="22" name="Line 12"/>
              <p:cNvSpPr>
                <a:spLocks noChangeShapeType="1"/>
              </p:cNvSpPr>
              <p:nvPr/>
            </p:nvSpPr>
            <p:spPr bwMode="auto">
              <a:xfrm>
                <a:off x="3031462" y="4281498"/>
                <a:ext cx="0" cy="144462"/>
              </a:xfrm>
              <a:prstGeom prst="line">
                <a:avLst/>
              </a:prstGeom>
              <a:noFill/>
              <a:ln w="9525">
                <a:solidFill>
                  <a:schemeClr val="tx1"/>
                </a:solidFill>
                <a:round/>
                <a:headEnd/>
                <a:tailEnd/>
              </a:ln>
            </p:spPr>
            <p:txBody>
              <a:bodyPr/>
              <a:lstStyle/>
              <a:p>
                <a:endParaRPr lang="fr-FR"/>
              </a:p>
            </p:txBody>
          </p:sp>
          <p:sp>
            <p:nvSpPr>
              <p:cNvPr id="23" name="Line 13"/>
              <p:cNvSpPr>
                <a:spLocks noChangeShapeType="1"/>
              </p:cNvSpPr>
              <p:nvPr/>
            </p:nvSpPr>
            <p:spPr bwMode="auto">
              <a:xfrm>
                <a:off x="3573463" y="4281498"/>
                <a:ext cx="0" cy="144462"/>
              </a:xfrm>
              <a:prstGeom prst="line">
                <a:avLst/>
              </a:prstGeom>
              <a:noFill/>
              <a:ln w="9525">
                <a:solidFill>
                  <a:schemeClr val="tx1"/>
                </a:solidFill>
                <a:round/>
                <a:headEnd/>
                <a:tailEnd/>
              </a:ln>
            </p:spPr>
            <p:txBody>
              <a:bodyPr/>
              <a:lstStyle/>
              <a:p>
                <a:endParaRPr lang="fr-FR"/>
              </a:p>
            </p:txBody>
          </p:sp>
          <p:sp>
            <p:nvSpPr>
              <p:cNvPr id="24" name="Freeform 90"/>
              <p:cNvSpPr>
                <a:spLocks/>
              </p:cNvSpPr>
              <p:nvPr/>
            </p:nvSpPr>
            <p:spPr bwMode="auto">
              <a:xfrm>
                <a:off x="3273237" y="4340235"/>
                <a:ext cx="122216" cy="73025"/>
              </a:xfrm>
              <a:custGeom>
                <a:avLst/>
                <a:gdLst>
                  <a:gd name="T0" fmla="*/ 2147483647 w 81"/>
                  <a:gd name="T1" fmla="*/ 2147483647 h 59"/>
                  <a:gd name="T2" fmla="*/ 0 w 81"/>
                  <a:gd name="T3" fmla="*/ 0 h 59"/>
                  <a:gd name="T4" fmla="*/ 2147483647 w 81"/>
                  <a:gd name="T5" fmla="*/ 0 h 59"/>
                  <a:gd name="T6" fmla="*/ 2147483647 w 81"/>
                  <a:gd name="T7" fmla="*/ 2147483647 h 59"/>
                  <a:gd name="T8" fmla="*/ 0 60000 65536"/>
                  <a:gd name="T9" fmla="*/ 0 60000 65536"/>
                  <a:gd name="T10" fmla="*/ 0 60000 65536"/>
                  <a:gd name="T11" fmla="*/ 0 60000 65536"/>
                  <a:gd name="T12" fmla="*/ 0 w 81"/>
                  <a:gd name="T13" fmla="*/ 0 h 59"/>
                  <a:gd name="T14" fmla="*/ 81 w 81"/>
                  <a:gd name="T15" fmla="*/ 59 h 59"/>
                </a:gdLst>
                <a:ahLst/>
                <a:cxnLst>
                  <a:cxn ang="T8">
                    <a:pos x="T0" y="T1"/>
                  </a:cxn>
                  <a:cxn ang="T9">
                    <a:pos x="T2" y="T3"/>
                  </a:cxn>
                  <a:cxn ang="T10">
                    <a:pos x="T4" y="T5"/>
                  </a:cxn>
                  <a:cxn ang="T11">
                    <a:pos x="T6" y="T7"/>
                  </a:cxn>
                </a:cxnLst>
                <a:rect l="T12" t="T13" r="T14" b="T15"/>
                <a:pathLst>
                  <a:path w="81" h="59">
                    <a:moveTo>
                      <a:pt x="41" y="59"/>
                    </a:moveTo>
                    <a:lnTo>
                      <a:pt x="0" y="0"/>
                    </a:lnTo>
                    <a:lnTo>
                      <a:pt x="81" y="0"/>
                    </a:lnTo>
                    <a:lnTo>
                      <a:pt x="41" y="59"/>
                    </a:lnTo>
                    <a:close/>
                  </a:path>
                </a:pathLst>
              </a:custGeom>
              <a:noFill/>
              <a:ln w="9525" cap="rnd">
                <a:solidFill>
                  <a:srgbClr val="000000"/>
                </a:solidFill>
                <a:round/>
                <a:headEnd/>
                <a:tailEnd/>
              </a:ln>
            </p:spPr>
            <p:txBody>
              <a:bodyPr/>
              <a:lstStyle/>
              <a:p>
                <a:endParaRPr lang="fr-FR"/>
              </a:p>
            </p:txBody>
          </p:sp>
        </p:grpSp>
        <p:cxnSp>
          <p:nvCxnSpPr>
            <p:cNvPr id="7" name="Connecteur droit 6"/>
            <p:cNvCxnSpPr/>
            <p:nvPr/>
          </p:nvCxnSpPr>
          <p:spPr bwMode="auto">
            <a:xfrm flipH="1" flipV="1">
              <a:off x="2339752" y="4142865"/>
              <a:ext cx="2664296" cy="792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bwMode="auto">
            <a:xfrm>
              <a:off x="3203848" y="4430896"/>
              <a:ext cx="1600370" cy="2659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38"/>
            <p:cNvSpPr txBox="1">
              <a:spLocks noChangeArrowheads="1"/>
            </p:cNvSpPr>
            <p:nvPr/>
          </p:nvSpPr>
          <p:spPr bwMode="auto">
            <a:xfrm flipH="1">
              <a:off x="740762" y="3566800"/>
              <a:ext cx="518870" cy="377391"/>
            </a:xfrm>
            <a:prstGeom prst="rect">
              <a:avLst/>
            </a:prstGeom>
            <a:noFill/>
            <a:ln w="9525">
              <a:noFill/>
              <a:miter lim="800000"/>
              <a:headEnd/>
              <a:tailEnd/>
            </a:ln>
          </p:spPr>
          <p:txBody>
            <a:bodyPr>
              <a:spAutoFit/>
            </a:bodyPr>
            <a:lstStyle/>
            <a:p>
              <a:r>
                <a:rPr lang="fr-FR" sz="1400" dirty="0"/>
                <a:t>R</a:t>
              </a:r>
              <a:r>
                <a:rPr lang="fr-FR" sz="1400" baseline="-25000" dirty="0"/>
                <a:t>1</a:t>
              </a:r>
              <a:endParaRPr lang="fr-FR" sz="1400" dirty="0"/>
            </a:p>
          </p:txBody>
        </p:sp>
        <p:sp>
          <p:nvSpPr>
            <p:cNvPr id="15" name="ZoneTexte 41"/>
            <p:cNvSpPr txBox="1">
              <a:spLocks noChangeArrowheads="1"/>
            </p:cNvSpPr>
            <p:nvPr/>
          </p:nvSpPr>
          <p:spPr bwMode="auto">
            <a:xfrm flipH="1">
              <a:off x="6372197" y="6509836"/>
              <a:ext cx="595880" cy="377391"/>
            </a:xfrm>
            <a:prstGeom prst="rect">
              <a:avLst/>
            </a:prstGeom>
            <a:noFill/>
            <a:ln w="9525">
              <a:noFill/>
              <a:miter lim="800000"/>
              <a:headEnd/>
              <a:tailEnd/>
            </a:ln>
          </p:spPr>
          <p:txBody>
            <a:bodyPr wrap="square">
              <a:spAutoFit/>
            </a:bodyPr>
            <a:lstStyle/>
            <a:p>
              <a:r>
                <a:rPr lang="fr-FR" sz="1400" dirty="0"/>
                <a:t>R</a:t>
              </a:r>
              <a:r>
                <a:rPr lang="fr-FR" sz="1400" baseline="-25000" dirty="0"/>
                <a:t>3</a:t>
              </a:r>
              <a:endParaRPr lang="fr-FR" sz="1400" dirty="0"/>
            </a:p>
          </p:txBody>
        </p:sp>
        <p:sp>
          <p:nvSpPr>
            <p:cNvPr id="16" name="ZoneTexte 42"/>
            <p:cNvSpPr txBox="1">
              <a:spLocks noChangeArrowheads="1"/>
            </p:cNvSpPr>
            <p:nvPr/>
          </p:nvSpPr>
          <p:spPr bwMode="auto">
            <a:xfrm flipH="1">
              <a:off x="6300193" y="4430896"/>
              <a:ext cx="516804" cy="377391"/>
            </a:xfrm>
            <a:prstGeom prst="rect">
              <a:avLst/>
            </a:prstGeom>
            <a:noFill/>
            <a:ln w="9525">
              <a:noFill/>
              <a:miter lim="800000"/>
              <a:headEnd/>
              <a:tailEnd/>
            </a:ln>
          </p:spPr>
          <p:txBody>
            <a:bodyPr>
              <a:spAutoFit/>
            </a:bodyPr>
            <a:lstStyle/>
            <a:p>
              <a:r>
                <a:rPr lang="fr-FR" sz="1400" dirty="0"/>
                <a:t>R</a:t>
              </a:r>
              <a:r>
                <a:rPr lang="fr-FR" sz="1400" baseline="-25000" dirty="0"/>
                <a:t>2</a:t>
              </a:r>
              <a:endParaRPr lang="fr-FR" sz="1400" dirty="0"/>
            </a:p>
          </p:txBody>
        </p:sp>
        <p:sp>
          <p:nvSpPr>
            <p:cNvPr id="17" name="ZoneTexte 59"/>
            <p:cNvSpPr txBox="1">
              <a:spLocks noChangeArrowheads="1"/>
            </p:cNvSpPr>
            <p:nvPr/>
          </p:nvSpPr>
          <p:spPr bwMode="auto">
            <a:xfrm flipH="1">
              <a:off x="2051720" y="4142864"/>
              <a:ext cx="439283" cy="276999"/>
            </a:xfrm>
            <a:prstGeom prst="rect">
              <a:avLst/>
            </a:prstGeom>
            <a:noFill/>
            <a:ln w="9525">
              <a:noFill/>
              <a:miter lim="800000"/>
              <a:headEnd/>
              <a:tailEnd/>
            </a:ln>
          </p:spPr>
          <p:txBody>
            <a:bodyPr wrap="square" lIns="0" tIns="0" rIns="0" bIns="0">
              <a:spAutoFit/>
            </a:bodyPr>
            <a:lstStyle/>
            <a:p>
              <a:pPr>
                <a:defRPr/>
              </a:pPr>
              <a:r>
                <a:rPr lang="fr-FR" b="1" dirty="0" smtClean="0">
                  <a:solidFill>
                    <a:schemeClr val="accent2">
                      <a:lumMod val="75000"/>
                    </a:schemeClr>
                  </a:solidFill>
                </a:rPr>
                <a:t>   A</a:t>
              </a:r>
              <a:endParaRPr lang="fr-FR" b="1" dirty="0">
                <a:solidFill>
                  <a:schemeClr val="accent2">
                    <a:lumMod val="75000"/>
                  </a:schemeClr>
                </a:solidFill>
              </a:endParaRPr>
            </a:p>
          </p:txBody>
        </p:sp>
        <p:sp>
          <p:nvSpPr>
            <p:cNvPr id="19" name="ZoneTexte 37"/>
            <p:cNvSpPr txBox="1">
              <a:spLocks noChangeArrowheads="1"/>
            </p:cNvSpPr>
            <p:nvPr/>
          </p:nvSpPr>
          <p:spPr bwMode="auto">
            <a:xfrm rot="1142920" flipH="1">
              <a:off x="2345263" y="3581940"/>
              <a:ext cx="1264111" cy="679303"/>
            </a:xfrm>
            <a:prstGeom prst="rect">
              <a:avLst/>
            </a:prstGeom>
            <a:noFill/>
            <a:ln w="9525">
              <a:noFill/>
              <a:miter lim="800000"/>
              <a:headEnd/>
              <a:tailEnd/>
            </a:ln>
          </p:spPr>
          <p:txBody>
            <a:bodyPr wrap="square" lIns="0" tIns="0" rIns="0" bIns="0">
              <a:spAutoFit/>
            </a:bodyPr>
            <a:lstStyle/>
            <a:p>
              <a:pPr algn="ctr"/>
              <a:r>
                <a:rPr lang="fr-FR" sz="1200" dirty="0" smtClean="0">
                  <a:solidFill>
                    <a:srgbClr val="C00000"/>
                  </a:solidFill>
                </a:rPr>
                <a:t>150m   </a:t>
              </a:r>
            </a:p>
            <a:p>
              <a:pPr algn="ctr"/>
              <a:r>
                <a:rPr lang="fr-FR" sz="1200" dirty="0" smtClean="0">
                  <a:solidFill>
                    <a:srgbClr val="C00000"/>
                  </a:solidFill>
                  <a:sym typeface="Symbol" pitchFamily="18" charset="2"/>
                </a:rPr>
                <a:t>D 100</a:t>
              </a:r>
              <a:endParaRPr lang="fr-FR" sz="1200" baseline="-25000" dirty="0">
                <a:solidFill>
                  <a:srgbClr val="C00000"/>
                </a:solidFill>
                <a:sym typeface="Symbol" pitchFamily="18" charset="2"/>
              </a:endParaRPr>
            </a:p>
            <a:p>
              <a:pPr algn="ctr"/>
              <a:r>
                <a:rPr lang="fr-FR" sz="1200" dirty="0" smtClean="0">
                  <a:solidFill>
                    <a:srgbClr val="C00000"/>
                  </a:solidFill>
                  <a:sym typeface="Symbol"/>
                </a:rPr>
                <a:t></a:t>
              </a:r>
              <a:r>
                <a:rPr lang="fr-FR" sz="1200" dirty="0" smtClean="0">
                  <a:solidFill>
                    <a:srgbClr val="C00000"/>
                  </a:solidFill>
                  <a:sym typeface="Symbol" pitchFamily="18" charset="2"/>
                </a:rPr>
                <a:t>=0,02</a:t>
              </a:r>
              <a:endParaRPr lang="fr-FR" sz="1200" dirty="0">
                <a:solidFill>
                  <a:srgbClr val="C00000"/>
                </a:solidFill>
              </a:endParaRPr>
            </a:p>
          </p:txBody>
        </p:sp>
        <p:sp>
          <p:nvSpPr>
            <p:cNvPr id="20" name="ZoneTexte 37"/>
            <p:cNvSpPr txBox="1">
              <a:spLocks noChangeArrowheads="1"/>
            </p:cNvSpPr>
            <p:nvPr/>
          </p:nvSpPr>
          <p:spPr bwMode="auto">
            <a:xfrm rot="3550474" flipH="1">
              <a:off x="4055507" y="5039702"/>
              <a:ext cx="788780" cy="951516"/>
            </a:xfrm>
            <a:prstGeom prst="rect">
              <a:avLst/>
            </a:prstGeom>
            <a:noFill/>
            <a:ln w="9525">
              <a:noFill/>
              <a:miter lim="800000"/>
              <a:headEnd/>
              <a:tailEnd/>
            </a:ln>
          </p:spPr>
          <p:txBody>
            <a:bodyPr wrap="square" lIns="0" tIns="0" rIns="0" bIns="0">
              <a:spAutoFit/>
            </a:bodyPr>
            <a:lstStyle/>
            <a:p>
              <a:pPr algn="ctr"/>
              <a:r>
                <a:rPr lang="fr-FR" sz="1400" dirty="0" smtClean="0">
                  <a:solidFill>
                    <a:srgbClr val="C00000"/>
                  </a:solidFill>
                </a:rPr>
                <a:t>500m</a:t>
              </a:r>
            </a:p>
            <a:p>
              <a:pPr algn="ctr"/>
              <a:r>
                <a:rPr lang="fr-FR" sz="1400" dirty="0" smtClean="0">
                  <a:solidFill>
                    <a:srgbClr val="C00000"/>
                  </a:solidFill>
                </a:rPr>
                <a:t>   </a:t>
              </a:r>
              <a:r>
                <a:rPr lang="fr-FR" sz="1400" dirty="0" smtClean="0">
                  <a:solidFill>
                    <a:srgbClr val="C00000"/>
                  </a:solidFill>
                  <a:sym typeface="Symbol" pitchFamily="18" charset="2"/>
                </a:rPr>
                <a:t>D 150</a:t>
              </a:r>
              <a:endParaRPr lang="fr-FR" sz="1400" baseline="-25000" dirty="0">
                <a:solidFill>
                  <a:srgbClr val="C00000"/>
                </a:solidFill>
                <a:sym typeface="Symbol" pitchFamily="18" charset="2"/>
              </a:endParaRPr>
            </a:p>
            <a:p>
              <a:pPr algn="ctr"/>
              <a:r>
                <a:rPr lang="fr-FR" sz="1400" dirty="0" smtClean="0">
                  <a:solidFill>
                    <a:srgbClr val="C00000"/>
                  </a:solidFill>
                  <a:sym typeface="Symbol"/>
                </a:rPr>
                <a:t>=0,02</a:t>
              </a:r>
              <a:endParaRPr lang="fr-FR" sz="1400" dirty="0">
                <a:solidFill>
                  <a:srgbClr val="C00000"/>
                </a:solidFill>
              </a:endParaRPr>
            </a:p>
          </p:txBody>
        </p:sp>
        <p:sp>
          <p:nvSpPr>
            <p:cNvPr id="37" name="ZoneTexte 59"/>
            <p:cNvSpPr txBox="1">
              <a:spLocks noChangeArrowheads="1"/>
            </p:cNvSpPr>
            <p:nvPr/>
          </p:nvSpPr>
          <p:spPr bwMode="auto">
            <a:xfrm flipH="1">
              <a:off x="4580578" y="4574841"/>
              <a:ext cx="439282" cy="276998"/>
            </a:xfrm>
            <a:prstGeom prst="rect">
              <a:avLst/>
            </a:prstGeom>
            <a:noFill/>
            <a:ln w="9525">
              <a:noFill/>
              <a:miter lim="800000"/>
              <a:headEnd/>
              <a:tailEnd/>
            </a:ln>
          </p:spPr>
          <p:txBody>
            <a:bodyPr wrap="square" lIns="0" tIns="0" rIns="0" bIns="0">
              <a:spAutoFit/>
            </a:bodyPr>
            <a:lstStyle/>
            <a:p>
              <a:pPr>
                <a:defRPr/>
              </a:pPr>
              <a:r>
                <a:rPr lang="fr-FR" b="1" dirty="0" smtClean="0">
                  <a:solidFill>
                    <a:schemeClr val="accent2">
                      <a:lumMod val="75000"/>
                    </a:schemeClr>
                  </a:solidFill>
                </a:rPr>
                <a:t>   B</a:t>
              </a:r>
              <a:endParaRPr lang="fr-FR" b="1" dirty="0">
                <a:solidFill>
                  <a:schemeClr val="accent2">
                    <a:lumMod val="75000"/>
                  </a:schemeClr>
                </a:solidFill>
              </a:endParaRPr>
            </a:p>
          </p:txBody>
        </p:sp>
        <p:sp>
          <p:nvSpPr>
            <p:cNvPr id="38" name="ZoneTexte 59"/>
            <p:cNvSpPr txBox="1">
              <a:spLocks noChangeArrowheads="1"/>
            </p:cNvSpPr>
            <p:nvPr/>
          </p:nvSpPr>
          <p:spPr bwMode="auto">
            <a:xfrm flipH="1">
              <a:off x="4254585" y="6824957"/>
              <a:ext cx="439282" cy="276999"/>
            </a:xfrm>
            <a:prstGeom prst="rect">
              <a:avLst/>
            </a:prstGeom>
            <a:noFill/>
            <a:ln w="9525">
              <a:noFill/>
              <a:miter lim="800000"/>
              <a:headEnd/>
              <a:tailEnd/>
            </a:ln>
          </p:spPr>
          <p:txBody>
            <a:bodyPr wrap="square" lIns="0" tIns="0" rIns="0" bIns="0">
              <a:spAutoFit/>
            </a:bodyPr>
            <a:lstStyle/>
            <a:p>
              <a:pPr>
                <a:defRPr/>
              </a:pPr>
              <a:r>
                <a:rPr lang="fr-FR" b="1" dirty="0" smtClean="0">
                  <a:solidFill>
                    <a:schemeClr val="accent2">
                      <a:lumMod val="75000"/>
                    </a:schemeClr>
                  </a:solidFill>
                </a:rPr>
                <a:t>   C</a:t>
              </a:r>
              <a:endParaRPr lang="fr-FR" b="1" dirty="0">
                <a:solidFill>
                  <a:schemeClr val="accent2">
                    <a:lumMod val="75000"/>
                  </a:schemeClr>
                </a:solidFill>
              </a:endParaRPr>
            </a:p>
          </p:txBody>
        </p:sp>
        <p:cxnSp>
          <p:nvCxnSpPr>
            <p:cNvPr id="40" name="Connecteur droit 39"/>
            <p:cNvCxnSpPr/>
            <p:nvPr/>
          </p:nvCxnSpPr>
          <p:spPr>
            <a:xfrm flipH="1" flipV="1">
              <a:off x="481496" y="6375112"/>
              <a:ext cx="435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22" idx="1"/>
            </p:cNvCxnSpPr>
            <p:nvPr/>
          </p:nvCxnSpPr>
          <p:spPr>
            <a:xfrm flipV="1">
              <a:off x="6413764" y="6375112"/>
              <a:ext cx="5345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27" idx="1"/>
            </p:cNvCxnSpPr>
            <p:nvPr/>
          </p:nvCxnSpPr>
          <p:spPr>
            <a:xfrm flipH="1" flipV="1">
              <a:off x="395536" y="3422784"/>
              <a:ext cx="7431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30" idx="1"/>
            </p:cNvCxnSpPr>
            <p:nvPr/>
          </p:nvCxnSpPr>
          <p:spPr>
            <a:xfrm flipV="1">
              <a:off x="6300191" y="4286880"/>
              <a:ext cx="57606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67544" y="3422784"/>
              <a:ext cx="0" cy="2952328"/>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flipV="1">
              <a:off x="6876256" y="4286880"/>
              <a:ext cx="0" cy="208823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467544" y="4790936"/>
              <a:ext cx="843501" cy="307777"/>
            </a:xfrm>
            <a:prstGeom prst="rect">
              <a:avLst/>
            </a:prstGeom>
            <a:noFill/>
          </p:spPr>
          <p:txBody>
            <a:bodyPr wrap="none" rtlCol="0">
              <a:spAutoFit/>
            </a:bodyPr>
            <a:lstStyle/>
            <a:p>
              <a:r>
                <a:rPr lang="fr-FR" sz="1400" dirty="0" smtClean="0"/>
                <a:t>H1=18 m</a:t>
              </a:r>
              <a:endParaRPr lang="fr-FR" sz="1400" dirty="0"/>
            </a:p>
          </p:txBody>
        </p:sp>
        <p:sp>
          <p:nvSpPr>
            <p:cNvPr id="52" name="ZoneTexte 51"/>
            <p:cNvSpPr txBox="1"/>
            <p:nvPr/>
          </p:nvSpPr>
          <p:spPr>
            <a:xfrm>
              <a:off x="6876256" y="5150976"/>
              <a:ext cx="1107269" cy="377391"/>
            </a:xfrm>
            <a:prstGeom prst="rect">
              <a:avLst/>
            </a:prstGeom>
            <a:noFill/>
          </p:spPr>
          <p:txBody>
            <a:bodyPr wrap="none" rtlCol="0">
              <a:spAutoFit/>
            </a:bodyPr>
            <a:lstStyle/>
            <a:p>
              <a:r>
                <a:rPr lang="fr-FR" sz="1400" dirty="0" smtClean="0"/>
                <a:t>H2=6 m</a:t>
              </a:r>
              <a:endParaRPr lang="fr-FR" sz="1400" dirty="0"/>
            </a:p>
          </p:txBody>
        </p:sp>
        <p:grpSp>
          <p:nvGrpSpPr>
            <p:cNvPr id="6" name="Groupe 57"/>
            <p:cNvGrpSpPr/>
            <p:nvPr/>
          </p:nvGrpSpPr>
          <p:grpSpPr>
            <a:xfrm rot="19657669">
              <a:off x="3187716" y="4738648"/>
              <a:ext cx="371275" cy="232391"/>
              <a:chOff x="2541262" y="3501008"/>
              <a:chExt cx="360040" cy="288032"/>
            </a:xfrm>
          </p:grpSpPr>
          <p:sp>
            <p:nvSpPr>
              <p:cNvPr id="53" name="Organigramme : Joindre 52"/>
              <p:cNvSpPr/>
              <p:nvPr/>
            </p:nvSpPr>
            <p:spPr>
              <a:xfrm>
                <a:off x="2685278" y="3501008"/>
                <a:ext cx="216024" cy="2880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55" name="Connecteur droit 54"/>
              <p:cNvCxnSpPr>
                <a:stCxn id="53" idx="1"/>
              </p:cNvCxnSpPr>
              <p:nvPr/>
            </p:nvCxnSpPr>
            <p:spPr>
              <a:xfrm flipH="1">
                <a:off x="2541262" y="3645024"/>
                <a:ext cx="2520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2555776" y="3508012"/>
                <a:ext cx="0" cy="252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ZoneTexte 58"/>
            <p:cNvSpPr txBox="1"/>
            <p:nvPr/>
          </p:nvSpPr>
          <p:spPr>
            <a:xfrm>
              <a:off x="2303693" y="4763394"/>
              <a:ext cx="629275" cy="307777"/>
            </a:xfrm>
            <a:prstGeom prst="rect">
              <a:avLst/>
            </a:prstGeom>
            <a:noFill/>
          </p:spPr>
          <p:txBody>
            <a:bodyPr wrap="none" rtlCol="0">
              <a:spAutoFit/>
            </a:bodyPr>
            <a:lstStyle/>
            <a:p>
              <a:r>
                <a:rPr lang="fr-FR" sz="1400" dirty="0" smtClean="0"/>
                <a:t>vanne</a:t>
              </a:r>
              <a:endParaRPr lang="fr-FR" sz="1400" dirty="0"/>
            </a:p>
          </p:txBody>
        </p:sp>
        <p:sp>
          <p:nvSpPr>
            <p:cNvPr id="60" name="ZoneTexte 37"/>
            <p:cNvSpPr txBox="1">
              <a:spLocks noChangeArrowheads="1"/>
            </p:cNvSpPr>
            <p:nvPr/>
          </p:nvSpPr>
          <p:spPr bwMode="auto">
            <a:xfrm rot="1142920" flipH="1">
              <a:off x="3624756" y="3970524"/>
              <a:ext cx="1275345" cy="679303"/>
            </a:xfrm>
            <a:prstGeom prst="rect">
              <a:avLst/>
            </a:prstGeom>
            <a:noFill/>
            <a:ln w="9525">
              <a:noFill/>
              <a:miter lim="800000"/>
              <a:headEnd/>
              <a:tailEnd/>
            </a:ln>
          </p:spPr>
          <p:txBody>
            <a:bodyPr wrap="square" lIns="0" tIns="0" rIns="0" bIns="0">
              <a:spAutoFit/>
            </a:bodyPr>
            <a:lstStyle/>
            <a:p>
              <a:pPr algn="ctr"/>
              <a:r>
                <a:rPr lang="fr-FR" sz="1200" dirty="0" smtClean="0">
                  <a:solidFill>
                    <a:srgbClr val="C00000"/>
                  </a:solidFill>
                </a:rPr>
                <a:t>350m  </a:t>
              </a:r>
            </a:p>
            <a:p>
              <a:pPr algn="ctr"/>
              <a:r>
                <a:rPr lang="fr-FR" sz="1200" dirty="0" smtClean="0">
                  <a:solidFill>
                    <a:srgbClr val="C00000"/>
                  </a:solidFill>
                </a:rPr>
                <a:t> </a:t>
              </a:r>
              <a:r>
                <a:rPr lang="fr-FR" sz="1200" dirty="0" smtClean="0">
                  <a:solidFill>
                    <a:srgbClr val="C00000"/>
                  </a:solidFill>
                  <a:sym typeface="Symbol" pitchFamily="18" charset="2"/>
                </a:rPr>
                <a:t>D 100</a:t>
              </a:r>
              <a:endParaRPr lang="fr-FR" sz="1200" baseline="-25000" dirty="0">
                <a:solidFill>
                  <a:srgbClr val="C00000"/>
                </a:solidFill>
                <a:sym typeface="Symbol" pitchFamily="18" charset="2"/>
              </a:endParaRPr>
            </a:p>
            <a:p>
              <a:pPr algn="ctr"/>
              <a:r>
                <a:rPr lang="fr-FR" sz="1200" dirty="0" smtClean="0">
                  <a:solidFill>
                    <a:srgbClr val="C00000"/>
                  </a:solidFill>
                  <a:sym typeface="Symbol"/>
                </a:rPr>
                <a:t></a:t>
              </a:r>
              <a:r>
                <a:rPr lang="fr-FR" sz="1200" dirty="0" smtClean="0">
                  <a:solidFill>
                    <a:srgbClr val="C00000"/>
                  </a:solidFill>
                  <a:sym typeface="Symbol" pitchFamily="18" charset="2"/>
                </a:rPr>
                <a:t>=0,02</a:t>
              </a:r>
              <a:endParaRPr lang="fr-FR" sz="1200" dirty="0">
                <a:solidFill>
                  <a:srgbClr val="C00000"/>
                </a:solidFill>
              </a:endParaRPr>
            </a:p>
          </p:txBody>
        </p:sp>
        <p:sp>
          <p:nvSpPr>
            <p:cNvPr id="61" name="ZoneTexte 59"/>
            <p:cNvSpPr txBox="1">
              <a:spLocks noChangeArrowheads="1"/>
            </p:cNvSpPr>
            <p:nvPr/>
          </p:nvSpPr>
          <p:spPr bwMode="auto">
            <a:xfrm flipH="1">
              <a:off x="2727728" y="4323295"/>
              <a:ext cx="439282" cy="276998"/>
            </a:xfrm>
            <a:prstGeom prst="rect">
              <a:avLst/>
            </a:prstGeom>
            <a:noFill/>
            <a:ln w="9525">
              <a:noFill/>
              <a:miter lim="800000"/>
              <a:headEnd/>
              <a:tailEnd/>
            </a:ln>
          </p:spPr>
          <p:txBody>
            <a:bodyPr wrap="square" lIns="0" tIns="0" rIns="0" bIns="0">
              <a:spAutoFit/>
            </a:bodyPr>
            <a:lstStyle/>
            <a:p>
              <a:pPr>
                <a:defRPr/>
              </a:pPr>
              <a:r>
                <a:rPr lang="fr-FR" b="1" dirty="0" smtClean="0">
                  <a:solidFill>
                    <a:schemeClr val="accent2">
                      <a:lumMod val="75000"/>
                    </a:schemeClr>
                  </a:solidFill>
                </a:rPr>
                <a:t>   T</a:t>
              </a:r>
              <a:endParaRPr lang="fr-FR" b="1" dirty="0">
                <a:solidFill>
                  <a:schemeClr val="accent2">
                    <a:lumMod val="75000"/>
                  </a:schemeClr>
                </a:solidFill>
              </a:endParaRPr>
            </a:p>
          </p:txBody>
        </p:sp>
      </p:grpSp>
      <p:sp>
        <p:nvSpPr>
          <p:cNvPr id="62" name="ZoneTexte 61"/>
          <p:cNvSpPr txBox="1"/>
          <p:nvPr/>
        </p:nvSpPr>
        <p:spPr>
          <a:xfrm>
            <a:off x="251520" y="260648"/>
            <a:ext cx="7632848" cy="2585323"/>
          </a:xfrm>
          <a:prstGeom prst="rect">
            <a:avLst/>
          </a:prstGeom>
          <a:noFill/>
        </p:spPr>
        <p:txBody>
          <a:bodyPr wrap="square" rtlCol="0">
            <a:spAutoFit/>
          </a:bodyPr>
          <a:lstStyle/>
          <a:p>
            <a:r>
              <a:rPr lang="fr-FR" dirty="0" smtClean="0"/>
              <a:t>On considère un système de trois réservoirs interconnectés dont les niveaux supposés constants. </a:t>
            </a:r>
          </a:p>
          <a:p>
            <a:r>
              <a:rPr lang="fr-FR" dirty="0" smtClean="0"/>
              <a:t>On néglige les pertes de charge singulière à l’exception de la perte de charge induite par la vanne.</a:t>
            </a:r>
          </a:p>
          <a:p>
            <a:pPr marL="342900" indent="-342900">
              <a:buAutoNum type="arabicParenR"/>
            </a:pPr>
            <a:r>
              <a:rPr lang="fr-FR" dirty="0" smtClean="0"/>
              <a:t>La vanne es fermée. Calculer le débit correspondant ?</a:t>
            </a:r>
          </a:p>
          <a:p>
            <a:pPr marL="342900" indent="-342900">
              <a:buAutoNum type="arabicParenR"/>
            </a:pPr>
            <a:r>
              <a:rPr lang="fr-FR" dirty="0" smtClean="0"/>
              <a:t>La vanne V est partiellement ouverte. Pour une certaine ouverture de la vanne le débit Q2 (entre T et B) est nul. En déduire:</a:t>
            </a:r>
          </a:p>
          <a:p>
            <a:pPr marL="800100" lvl="1" indent="-342900">
              <a:buFont typeface="Wingdings" pitchFamily="2" charset="2"/>
              <a:buChar char="ü"/>
            </a:pPr>
            <a:r>
              <a:rPr lang="fr-FR" dirty="0" smtClean="0"/>
              <a:t>Les débits Q1 et Q3</a:t>
            </a:r>
          </a:p>
          <a:p>
            <a:pPr marL="800100" lvl="1" indent="-342900">
              <a:buFont typeface="Wingdings" pitchFamily="2" charset="2"/>
              <a:buChar char="ü"/>
            </a:pPr>
            <a:r>
              <a:rPr lang="fr-FR" dirty="0" smtClean="0"/>
              <a:t>Le coefficient K correspondant</a:t>
            </a:r>
            <a:endParaRPr lang="fr-FR" dirty="0"/>
          </a:p>
        </p:txBody>
      </p:sp>
      <p:sp>
        <p:nvSpPr>
          <p:cNvPr id="64" name="ZoneTexte 63"/>
          <p:cNvSpPr txBox="1"/>
          <p:nvPr/>
        </p:nvSpPr>
        <p:spPr>
          <a:xfrm>
            <a:off x="251520" y="0"/>
            <a:ext cx="1169038" cy="369332"/>
          </a:xfrm>
          <a:prstGeom prst="rect">
            <a:avLst/>
          </a:prstGeom>
          <a:noFill/>
        </p:spPr>
        <p:txBody>
          <a:bodyPr wrap="none" rtlCol="0">
            <a:spAutoFit/>
          </a:bodyPr>
          <a:lstStyle/>
          <a:p>
            <a:r>
              <a:rPr lang="fr-FR" dirty="0" smtClean="0">
                <a:solidFill>
                  <a:srgbClr val="FF0000"/>
                </a:solidFill>
              </a:rPr>
              <a:t>Exercice  2</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683111"/>
            <a:ext cx="8280920" cy="2169825"/>
          </a:xfrm>
          <a:prstGeom prst="rect">
            <a:avLst/>
          </a:prstGeom>
          <a:noFill/>
        </p:spPr>
        <p:txBody>
          <a:bodyPr wrap="square" rtlCol="0">
            <a:spAutoFit/>
          </a:bodyPr>
          <a:lstStyle/>
          <a:p>
            <a:pPr algn="just">
              <a:lnSpc>
                <a:spcPct val="150000"/>
              </a:lnSpc>
            </a:pPr>
            <a:r>
              <a:rPr lang="fr-FR" dirty="0" smtClean="0"/>
              <a:t>Le débit en route (</a:t>
            </a:r>
            <a:r>
              <a:rPr lang="fr-FR" dirty="0" err="1" smtClean="0"/>
              <a:t>Qr</a:t>
            </a:r>
            <a:r>
              <a:rPr lang="fr-FR" dirty="0" smtClean="0"/>
              <a:t>) est un débit qui entre à l’amont du tronçon et ne sort pas à l’aval: il est consommé par les abonnés tout le long du tronçon. Ce débit en route, supposé uniformément réparti sur toute la longueur du tronçon avec lequel on doit calculer la perte de charge et par suite fixer le diamètre du tronçon de conduite peut être calculé par l’une des deux méthodes suivantes:</a:t>
            </a:r>
            <a:endParaRPr lang="fr-FR" dirty="0"/>
          </a:p>
        </p:txBody>
      </p:sp>
      <p:sp>
        <p:nvSpPr>
          <p:cNvPr id="42" name="ZoneTexte 41"/>
          <p:cNvSpPr txBox="1"/>
          <p:nvPr/>
        </p:nvSpPr>
        <p:spPr>
          <a:xfrm>
            <a:off x="5370210" y="5949280"/>
            <a:ext cx="3773790" cy="369332"/>
          </a:xfrm>
          <a:prstGeom prst="rect">
            <a:avLst/>
          </a:prstGeom>
          <a:noFill/>
        </p:spPr>
        <p:txBody>
          <a:bodyPr wrap="none" rtlCol="0">
            <a:spAutoFit/>
          </a:bodyPr>
          <a:lstStyle/>
          <a:p>
            <a:r>
              <a:rPr lang="fr-FR" dirty="0" smtClean="0"/>
              <a:t>Conduite débitant </a:t>
            </a:r>
            <a:r>
              <a:rPr lang="fr-FR" dirty="0" err="1" smtClean="0"/>
              <a:t>Qr</a:t>
            </a:r>
            <a:r>
              <a:rPr lang="fr-FR" dirty="0" smtClean="0"/>
              <a:t>/L uniformément</a:t>
            </a:r>
            <a:endParaRPr lang="fr-FR" dirty="0"/>
          </a:p>
        </p:txBody>
      </p:sp>
      <p:sp>
        <p:nvSpPr>
          <p:cNvPr id="43" name="ZoneTexte 42"/>
          <p:cNvSpPr txBox="1"/>
          <p:nvPr/>
        </p:nvSpPr>
        <p:spPr>
          <a:xfrm>
            <a:off x="611560" y="3212976"/>
            <a:ext cx="4176464" cy="2542363"/>
          </a:xfrm>
          <a:prstGeom prst="rect">
            <a:avLst/>
          </a:prstGeom>
          <a:noFill/>
        </p:spPr>
        <p:txBody>
          <a:bodyPr wrap="square" rtlCol="0">
            <a:spAutoFit/>
          </a:bodyPr>
          <a:lstStyle/>
          <a:p>
            <a:pPr>
              <a:lnSpc>
                <a:spcPct val="150000"/>
              </a:lnSpc>
            </a:pPr>
            <a:r>
              <a:rPr lang="fr-FR" dirty="0" smtClean="0"/>
              <a:t>Cherchons la perte de charge dans un tronçon de conduite de longueur l, en admettant qu’il doit d’une part distribuer un débit uniforme </a:t>
            </a:r>
            <a:r>
              <a:rPr lang="fr-FR" dirty="0" err="1" smtClean="0"/>
              <a:t>Qr</a:t>
            </a:r>
            <a:r>
              <a:rPr lang="fr-FR" dirty="0" smtClean="0"/>
              <a:t> sur son parcours et d’autres part, assurer un débit </a:t>
            </a:r>
            <a:r>
              <a:rPr lang="fr-FR" dirty="0" err="1" smtClean="0"/>
              <a:t>Qt</a:t>
            </a:r>
            <a:r>
              <a:rPr lang="fr-FR" dirty="0" smtClean="0"/>
              <a:t> à son extrémité.</a:t>
            </a:r>
            <a:endParaRPr lang="fr-FR" dirty="0"/>
          </a:p>
        </p:txBody>
      </p:sp>
      <p:grpSp>
        <p:nvGrpSpPr>
          <p:cNvPr id="46" name="Groupe 45"/>
          <p:cNvGrpSpPr/>
          <p:nvPr/>
        </p:nvGrpSpPr>
        <p:grpSpPr>
          <a:xfrm>
            <a:off x="4499992" y="2708920"/>
            <a:ext cx="4644009" cy="3096344"/>
            <a:chOff x="4860033" y="2708920"/>
            <a:chExt cx="4283968" cy="2736304"/>
          </a:xfrm>
        </p:grpSpPr>
        <p:grpSp>
          <p:nvGrpSpPr>
            <p:cNvPr id="8" name="Groupe 7"/>
            <p:cNvGrpSpPr/>
            <p:nvPr/>
          </p:nvGrpSpPr>
          <p:grpSpPr>
            <a:xfrm>
              <a:off x="4860033" y="2708920"/>
              <a:ext cx="4283968" cy="2736304"/>
              <a:chOff x="5148939" y="87307"/>
              <a:chExt cx="3995061" cy="2342873"/>
            </a:xfrm>
          </p:grpSpPr>
          <p:cxnSp>
            <p:nvCxnSpPr>
              <p:cNvPr id="9" name="Connecteur droit 8"/>
              <p:cNvCxnSpPr/>
              <p:nvPr/>
            </p:nvCxnSpPr>
            <p:spPr>
              <a:xfrm>
                <a:off x="5842506" y="44503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634594" y="409086"/>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842506" y="949086"/>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17787975" flipH="1">
                <a:off x="7232968" y="-31594"/>
                <a:ext cx="1157767" cy="2664296"/>
              </a:xfrm>
              <a:prstGeom prst="arc">
                <a:avLst>
                  <a:gd name="adj1" fmla="val 16824260"/>
                  <a:gd name="adj2" fmla="val 28028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12"/>
              <p:cNvCxnSpPr/>
              <p:nvPr/>
            </p:nvCxnSpPr>
            <p:spPr>
              <a:xfrm>
                <a:off x="5842506" y="589046"/>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527039" y="445030"/>
                <a:ext cx="360569" cy="223995"/>
              </a:xfrm>
              <a:prstGeom prst="rect">
                <a:avLst/>
              </a:prstGeom>
              <a:noFill/>
            </p:spPr>
            <p:txBody>
              <a:bodyPr wrap="none" rtlCol="0">
                <a:spAutoFit/>
              </a:bodyPr>
              <a:lstStyle/>
              <a:p>
                <a:r>
                  <a:rPr lang="fr-FR" sz="1100" dirty="0" err="1" smtClean="0"/>
                  <a:t>Rés</a:t>
                </a:r>
                <a:endParaRPr lang="fr-FR" sz="1100" dirty="0"/>
              </a:p>
            </p:txBody>
          </p:sp>
          <p:cxnSp>
            <p:nvCxnSpPr>
              <p:cNvPr id="15" name="Connecteur droit 14"/>
              <p:cNvCxnSpPr/>
              <p:nvPr/>
            </p:nvCxnSpPr>
            <p:spPr>
              <a:xfrm>
                <a:off x="6634594" y="589046"/>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804248" y="260648"/>
                <a:ext cx="263214" cy="307777"/>
              </a:xfrm>
              <a:prstGeom prst="rect">
                <a:avLst/>
              </a:prstGeom>
              <a:noFill/>
            </p:spPr>
            <p:txBody>
              <a:bodyPr wrap="none" rtlCol="0">
                <a:spAutoFit/>
              </a:bodyPr>
              <a:lstStyle/>
              <a:p>
                <a:r>
                  <a:rPr lang="fr-FR" sz="1400" dirty="0" smtClean="0"/>
                  <a:t>x</a:t>
                </a:r>
                <a:endParaRPr lang="fr-FR" sz="1400" dirty="0"/>
              </a:p>
            </p:txBody>
          </p:sp>
          <p:cxnSp>
            <p:nvCxnSpPr>
              <p:cNvPr id="17" name="Connecteur droit avec flèche 16"/>
              <p:cNvCxnSpPr/>
              <p:nvPr/>
            </p:nvCxnSpPr>
            <p:spPr>
              <a:xfrm>
                <a:off x="6876256" y="1196752"/>
                <a:ext cx="288032"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8086500" y="932590"/>
                <a:ext cx="0" cy="10800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894226" y="2060848"/>
                <a:ext cx="317716" cy="369332"/>
              </a:xfrm>
              <a:prstGeom prst="rect">
                <a:avLst/>
              </a:prstGeom>
              <a:noFill/>
            </p:spPr>
            <p:txBody>
              <a:bodyPr wrap="none" rtlCol="0">
                <a:spAutoFit/>
              </a:bodyPr>
              <a:lstStyle/>
              <a:p>
                <a:r>
                  <a:rPr lang="fr-FR" dirty="0" smtClean="0"/>
                  <a:t>B</a:t>
                </a:r>
                <a:endParaRPr lang="fr-FR" dirty="0"/>
              </a:p>
            </p:txBody>
          </p:sp>
          <p:cxnSp>
            <p:nvCxnSpPr>
              <p:cNvPr id="20" name="Connecteur droit 19"/>
              <p:cNvCxnSpPr/>
              <p:nvPr/>
            </p:nvCxnSpPr>
            <p:spPr>
              <a:xfrm>
                <a:off x="7236296" y="356406"/>
                <a:ext cx="0" cy="12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6650707" y="476673"/>
                <a:ext cx="612000" cy="0"/>
              </a:xfrm>
              <a:prstGeom prst="line">
                <a:avLst/>
              </a:prstGeom>
              <a:ln>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6660232" y="332656"/>
                <a:ext cx="1440000" cy="0"/>
              </a:xfrm>
              <a:prstGeom prst="line">
                <a:avLst/>
              </a:prstGeom>
              <a:ln>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8088517" y="608813"/>
                <a:ext cx="0" cy="28803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588224" y="1628800"/>
                <a:ext cx="420308" cy="369332"/>
              </a:xfrm>
              <a:prstGeom prst="rect">
                <a:avLst/>
              </a:prstGeom>
              <a:noFill/>
            </p:spPr>
            <p:txBody>
              <a:bodyPr wrap="none" rtlCol="0">
                <a:spAutoFit/>
              </a:bodyPr>
              <a:lstStyle/>
              <a:p>
                <a:r>
                  <a:rPr lang="fr-FR" dirty="0" err="1" smtClean="0">
                    <a:solidFill>
                      <a:srgbClr val="FF0000"/>
                    </a:solidFill>
                  </a:rPr>
                  <a:t>Qr</a:t>
                </a:r>
                <a:endParaRPr lang="fr-FR" dirty="0">
                  <a:solidFill>
                    <a:srgbClr val="FF0000"/>
                  </a:solidFill>
                </a:endParaRPr>
              </a:p>
            </p:txBody>
          </p:sp>
          <p:sp>
            <p:nvSpPr>
              <p:cNvPr id="25" name="ZoneTexte 24"/>
              <p:cNvSpPr txBox="1"/>
              <p:nvPr/>
            </p:nvSpPr>
            <p:spPr>
              <a:xfrm>
                <a:off x="8388424" y="1916832"/>
                <a:ext cx="420308" cy="369332"/>
              </a:xfrm>
              <a:prstGeom prst="rect">
                <a:avLst/>
              </a:prstGeom>
              <a:noFill/>
            </p:spPr>
            <p:txBody>
              <a:bodyPr wrap="none" rtlCol="0">
                <a:spAutoFit/>
              </a:bodyPr>
              <a:lstStyle/>
              <a:p>
                <a:r>
                  <a:rPr lang="fr-FR" dirty="0" err="1" smtClean="0">
                    <a:solidFill>
                      <a:srgbClr val="00B050"/>
                    </a:solidFill>
                  </a:rPr>
                  <a:t>Qt</a:t>
                </a:r>
                <a:endParaRPr lang="fr-FR" dirty="0">
                  <a:solidFill>
                    <a:srgbClr val="00B050"/>
                  </a:solidFill>
                </a:endParaRPr>
              </a:p>
            </p:txBody>
          </p:sp>
          <p:sp>
            <p:nvSpPr>
              <p:cNvPr id="26" name="ZoneTexte 25"/>
              <p:cNvSpPr txBox="1"/>
              <p:nvPr/>
            </p:nvSpPr>
            <p:spPr>
              <a:xfrm>
                <a:off x="6347817" y="870620"/>
                <a:ext cx="317716" cy="369332"/>
              </a:xfrm>
              <a:prstGeom prst="rect">
                <a:avLst/>
              </a:prstGeom>
              <a:noFill/>
            </p:spPr>
            <p:txBody>
              <a:bodyPr wrap="none" rtlCol="0">
                <a:spAutoFit/>
              </a:bodyPr>
              <a:lstStyle/>
              <a:p>
                <a:r>
                  <a:rPr lang="fr-FR" dirty="0" smtClean="0"/>
                  <a:t>A</a:t>
                </a:r>
                <a:endParaRPr lang="fr-FR" dirty="0"/>
              </a:p>
            </p:txBody>
          </p:sp>
          <p:sp>
            <p:nvSpPr>
              <p:cNvPr id="27" name="ZoneTexte 26"/>
              <p:cNvSpPr txBox="1"/>
              <p:nvPr/>
            </p:nvSpPr>
            <p:spPr>
              <a:xfrm>
                <a:off x="7236296" y="96887"/>
                <a:ext cx="260008" cy="307777"/>
              </a:xfrm>
              <a:prstGeom prst="rect">
                <a:avLst/>
              </a:prstGeom>
              <a:noFill/>
            </p:spPr>
            <p:txBody>
              <a:bodyPr wrap="none" rtlCol="0">
                <a:spAutoFit/>
              </a:bodyPr>
              <a:lstStyle/>
              <a:p>
                <a:r>
                  <a:rPr lang="fr-FR" sz="1400" dirty="0" smtClean="0"/>
                  <a:t>L</a:t>
                </a:r>
                <a:endParaRPr lang="fr-FR" sz="1400" dirty="0"/>
              </a:p>
            </p:txBody>
          </p:sp>
          <p:sp>
            <p:nvSpPr>
              <p:cNvPr id="28" name="ZoneTexte 27"/>
              <p:cNvSpPr txBox="1"/>
              <p:nvPr/>
            </p:nvSpPr>
            <p:spPr>
              <a:xfrm>
                <a:off x="8092883" y="602411"/>
                <a:ext cx="242374" cy="307777"/>
              </a:xfrm>
              <a:prstGeom prst="rect">
                <a:avLst/>
              </a:prstGeom>
              <a:noFill/>
            </p:spPr>
            <p:txBody>
              <a:bodyPr wrap="none" rtlCol="0">
                <a:spAutoFit/>
              </a:bodyPr>
              <a:lstStyle/>
              <a:p>
                <a:r>
                  <a:rPr lang="fr-FR" sz="1400" dirty="0" smtClean="0"/>
                  <a:t>J</a:t>
                </a:r>
                <a:endParaRPr lang="fr-FR" sz="1400" dirty="0"/>
              </a:p>
            </p:txBody>
          </p:sp>
          <p:sp>
            <p:nvSpPr>
              <p:cNvPr id="29" name="ZoneTexte 28"/>
              <p:cNvSpPr txBox="1"/>
              <p:nvPr/>
            </p:nvSpPr>
            <p:spPr>
              <a:xfrm>
                <a:off x="7261114" y="528935"/>
                <a:ext cx="303288" cy="307777"/>
              </a:xfrm>
              <a:prstGeom prst="rect">
                <a:avLst/>
              </a:prstGeom>
              <a:noFill/>
            </p:spPr>
            <p:txBody>
              <a:bodyPr wrap="none" rtlCol="0">
                <a:spAutoFit/>
              </a:bodyPr>
              <a:lstStyle/>
              <a:p>
                <a:r>
                  <a:rPr lang="fr-FR" sz="1400" dirty="0" err="1" smtClean="0"/>
                  <a:t>J</a:t>
                </a:r>
                <a:r>
                  <a:rPr lang="fr-FR" sz="1000" dirty="0" err="1" smtClean="0"/>
                  <a:t>x</a:t>
                </a:r>
                <a:endParaRPr lang="fr-FR" sz="1400" dirty="0"/>
              </a:p>
            </p:txBody>
          </p:sp>
          <p:cxnSp>
            <p:nvCxnSpPr>
              <p:cNvPr id="30" name="Connecteur droit 29"/>
              <p:cNvCxnSpPr/>
              <p:nvPr/>
            </p:nvCxnSpPr>
            <p:spPr>
              <a:xfrm>
                <a:off x="7299214" y="563554"/>
                <a:ext cx="0" cy="2160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173158" flipV="1">
                <a:off x="5148939" y="87307"/>
                <a:ext cx="3212389" cy="504056"/>
              </a:xfrm>
              <a:prstGeom prst="arc">
                <a:avLst>
                  <a:gd name="adj1" fmla="val 16200000"/>
                  <a:gd name="adj2" fmla="val 21349291"/>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2" name="Connecteur droit avec flèche 31"/>
              <p:cNvCxnSpPr/>
              <p:nvPr/>
            </p:nvCxnSpPr>
            <p:spPr>
              <a:xfrm flipH="1">
                <a:off x="6631657" y="1268760"/>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6468575" y="1115219"/>
                <a:ext cx="201182" cy="153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6804248" y="1412776"/>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6948264" y="1556792"/>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7092280" y="1628800"/>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7812360" y="1988840"/>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7668344" y="1916832"/>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7452320" y="1844824"/>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7236296" y="1700808"/>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8153350" y="2041798"/>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44" name="ZoneTexte 43"/>
            <p:cNvSpPr txBox="1"/>
            <p:nvPr/>
          </p:nvSpPr>
          <p:spPr>
            <a:xfrm>
              <a:off x="7118495" y="4371748"/>
              <a:ext cx="51296" cy="246221"/>
            </a:xfrm>
            <a:prstGeom prst="rect">
              <a:avLst/>
            </a:prstGeom>
            <a:noFill/>
          </p:spPr>
          <p:txBody>
            <a:bodyPr wrap="none" lIns="0" tIns="0" rIns="0" bIns="0" rtlCol="0">
              <a:spAutoFit/>
            </a:bodyPr>
            <a:lstStyle/>
            <a:p>
              <a:r>
                <a:rPr lang="fr-FR" sz="1600" dirty="0" smtClean="0"/>
                <a:t>I</a:t>
              </a:r>
              <a:endParaRPr lang="fr-FR" sz="1600" dirty="0"/>
            </a:p>
          </p:txBody>
        </p:sp>
      </p:grpSp>
      <p:sp>
        <p:nvSpPr>
          <p:cNvPr id="45" name="ZoneTexte 44"/>
          <p:cNvSpPr txBox="1"/>
          <p:nvPr/>
        </p:nvSpPr>
        <p:spPr>
          <a:xfrm>
            <a:off x="107504" y="188640"/>
            <a:ext cx="8991885" cy="353943"/>
          </a:xfrm>
          <a:prstGeom prst="rect">
            <a:avLst/>
          </a:prstGeom>
          <a:noFill/>
        </p:spPr>
        <p:txBody>
          <a:bodyPr wrap="none" rtlCol="0">
            <a:spAutoFit/>
          </a:bodyPr>
          <a:lstStyle/>
          <a:p>
            <a:r>
              <a:rPr lang="fr-FR" sz="1700" b="1" i="1" dirty="0" smtClean="0">
                <a:solidFill>
                  <a:srgbClr val="0066FF"/>
                </a:solidFill>
              </a:rPr>
              <a:t>Conduite en charge avec prélèvement  uniformément réparti  et débit de transit (service en route )</a:t>
            </a:r>
            <a:endParaRPr lang="fr-FR" sz="1700" b="1" i="1" dirty="0">
              <a:solidFill>
                <a:srgbClr val="0066FF"/>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6962" name="Object 2"/>
          <p:cNvGraphicFramePr>
            <a:graphicFrameLocks noChangeAspect="1"/>
          </p:cNvGraphicFramePr>
          <p:nvPr/>
        </p:nvGraphicFramePr>
        <p:xfrm>
          <a:off x="539552" y="44624"/>
          <a:ext cx="5283200" cy="1495425"/>
        </p:xfrm>
        <a:graphic>
          <a:graphicData uri="http://schemas.openxmlformats.org/presentationml/2006/ole">
            <mc:AlternateContent xmlns:mc="http://schemas.openxmlformats.org/markup-compatibility/2006">
              <mc:Choice xmlns:v="urn:schemas-microsoft-com:vml" Requires="v">
                <p:oleObj spid="_x0000_s936976" name="Équation" r:id="rId3" imgW="1993680" imgH="533160" progId="Equation.3">
                  <p:embed/>
                </p:oleObj>
              </mc:Choice>
              <mc:Fallback>
                <p:oleObj name="Équation" r:id="rId3" imgW="1993680" imgH="533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4624"/>
                        <a:ext cx="5283200" cy="14954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6963" name="Object 3"/>
          <p:cNvGraphicFramePr>
            <a:graphicFrameLocks noChangeAspect="1"/>
          </p:cNvGraphicFramePr>
          <p:nvPr/>
        </p:nvGraphicFramePr>
        <p:xfrm>
          <a:off x="467544" y="1607319"/>
          <a:ext cx="5256212" cy="1317625"/>
        </p:xfrm>
        <a:graphic>
          <a:graphicData uri="http://schemas.openxmlformats.org/presentationml/2006/ole">
            <mc:AlternateContent xmlns:mc="http://schemas.openxmlformats.org/markup-compatibility/2006">
              <mc:Choice xmlns:v="urn:schemas-microsoft-com:vml" Requires="v">
                <p:oleObj spid="_x0000_s936977" name="Équation" r:id="rId5" imgW="1828800" imgH="469800" progId="Equation.3">
                  <p:embed/>
                </p:oleObj>
              </mc:Choice>
              <mc:Fallback>
                <p:oleObj name="Équation" r:id="rId5" imgW="182880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607319"/>
                        <a:ext cx="5256212" cy="13176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6965" name="Object 5"/>
          <p:cNvGraphicFramePr>
            <a:graphicFrameLocks noChangeAspect="1"/>
          </p:cNvGraphicFramePr>
          <p:nvPr/>
        </p:nvGraphicFramePr>
        <p:xfrm>
          <a:off x="467544" y="2684587"/>
          <a:ext cx="7470775" cy="960437"/>
        </p:xfrm>
        <a:graphic>
          <a:graphicData uri="http://schemas.openxmlformats.org/presentationml/2006/ole">
            <mc:AlternateContent xmlns:mc="http://schemas.openxmlformats.org/markup-compatibility/2006">
              <mc:Choice xmlns:v="urn:schemas-microsoft-com:vml" Requires="v">
                <p:oleObj spid="_x0000_s936978" name="Équation" r:id="rId7" imgW="2819160" imgH="342720" progId="Equation.3">
                  <p:embed/>
                </p:oleObj>
              </mc:Choice>
              <mc:Fallback>
                <p:oleObj name="Équation" r:id="rId7" imgW="2819160" imgH="34272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2684587"/>
                        <a:ext cx="7470775" cy="960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539552" y="3501008"/>
            <a:ext cx="8064896" cy="1295868"/>
          </a:xfrm>
          <a:prstGeom prst="rect">
            <a:avLst/>
          </a:prstGeom>
          <a:noFill/>
        </p:spPr>
        <p:txBody>
          <a:bodyPr wrap="square" rtlCol="0">
            <a:spAutoFit/>
          </a:bodyPr>
          <a:lstStyle/>
          <a:p>
            <a:pPr>
              <a:lnSpc>
                <a:spcPct val="150000"/>
              </a:lnSpc>
            </a:pPr>
            <a:r>
              <a:rPr lang="fr-FR" dirty="0" err="1" smtClean="0"/>
              <a:t>Q</a:t>
            </a:r>
            <a:r>
              <a:rPr lang="fr-FR" sz="1200" dirty="0" err="1" smtClean="0"/>
              <a:t>c</a:t>
            </a:r>
            <a:r>
              <a:rPr lang="fr-FR" dirty="0" smtClean="0"/>
              <a:t>: débit fictif supposé constant sur tout le tronçon et qui donnerait une perte de charge équivalente à celle donnée par la formule précédente dans une conduite de même résistance</a:t>
            </a:r>
            <a:endParaRPr lang="fr-FR" dirty="0"/>
          </a:p>
        </p:txBody>
      </p:sp>
      <p:graphicFrame>
        <p:nvGraphicFramePr>
          <p:cNvPr id="936967" name="Object 7"/>
          <p:cNvGraphicFramePr>
            <a:graphicFrameLocks noChangeAspect="1"/>
          </p:cNvGraphicFramePr>
          <p:nvPr/>
        </p:nvGraphicFramePr>
        <p:xfrm>
          <a:off x="2555776" y="4303687"/>
          <a:ext cx="2624138" cy="853505"/>
        </p:xfrm>
        <a:graphic>
          <a:graphicData uri="http://schemas.openxmlformats.org/presentationml/2006/ole">
            <mc:AlternateContent xmlns:mc="http://schemas.openxmlformats.org/markup-compatibility/2006">
              <mc:Choice xmlns:v="urn:schemas-microsoft-com:vml" Requires="v">
                <p:oleObj spid="_x0000_s936979" name="Équation" r:id="rId9" imgW="990360" imgH="330120" progId="Equation.3">
                  <p:embed/>
                </p:oleObj>
              </mc:Choice>
              <mc:Fallback>
                <p:oleObj name="Équation" r:id="rId9" imgW="990360" imgH="33012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776" y="4303687"/>
                        <a:ext cx="2624138" cy="85350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6968" name="Object 8"/>
          <p:cNvGraphicFramePr>
            <a:graphicFrameLocks noChangeAspect="1"/>
          </p:cNvGraphicFramePr>
          <p:nvPr/>
        </p:nvGraphicFramePr>
        <p:xfrm>
          <a:off x="611560" y="5213151"/>
          <a:ext cx="4911725" cy="1600225"/>
        </p:xfrm>
        <a:graphic>
          <a:graphicData uri="http://schemas.openxmlformats.org/presentationml/2006/ole">
            <mc:AlternateContent xmlns:mc="http://schemas.openxmlformats.org/markup-compatibility/2006">
              <mc:Choice xmlns:v="urn:schemas-microsoft-com:vml" Requires="v">
                <p:oleObj spid="_x0000_s936980" name="Équation" r:id="rId11" imgW="1854000" imgH="761760" progId="Equation.3">
                  <p:embed/>
                </p:oleObj>
              </mc:Choice>
              <mc:Fallback>
                <p:oleObj name="Équation" r:id="rId11" imgW="1854000" imgH="76176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60" y="5213151"/>
                        <a:ext cx="4911725" cy="16002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3" name="Groupe 42"/>
          <p:cNvGrpSpPr/>
          <p:nvPr/>
        </p:nvGrpSpPr>
        <p:grpSpPr>
          <a:xfrm>
            <a:off x="5796136" y="44624"/>
            <a:ext cx="3635896" cy="2304256"/>
            <a:chOff x="4860033" y="2708920"/>
            <a:chExt cx="4283968" cy="2736304"/>
          </a:xfrm>
        </p:grpSpPr>
        <p:grpSp>
          <p:nvGrpSpPr>
            <p:cNvPr id="44" name="Groupe 7"/>
            <p:cNvGrpSpPr/>
            <p:nvPr/>
          </p:nvGrpSpPr>
          <p:grpSpPr>
            <a:xfrm>
              <a:off x="4860033" y="2708920"/>
              <a:ext cx="4283968" cy="2736304"/>
              <a:chOff x="5148939" y="87307"/>
              <a:chExt cx="3995061" cy="2342873"/>
            </a:xfrm>
          </p:grpSpPr>
          <p:cxnSp>
            <p:nvCxnSpPr>
              <p:cNvPr id="46" name="Connecteur droit 45"/>
              <p:cNvCxnSpPr/>
              <p:nvPr/>
            </p:nvCxnSpPr>
            <p:spPr>
              <a:xfrm>
                <a:off x="5842506" y="44503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6634594" y="409086"/>
                <a:ext cx="0" cy="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5842506" y="949086"/>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Arc 48"/>
              <p:cNvSpPr/>
              <p:nvPr/>
            </p:nvSpPr>
            <p:spPr>
              <a:xfrm rot="17787975" flipH="1">
                <a:off x="7232968" y="-31594"/>
                <a:ext cx="1157767" cy="2664296"/>
              </a:xfrm>
              <a:prstGeom prst="arc">
                <a:avLst>
                  <a:gd name="adj1" fmla="val 16824260"/>
                  <a:gd name="adj2" fmla="val 28028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0" name="Connecteur droit 49"/>
              <p:cNvCxnSpPr/>
              <p:nvPr/>
            </p:nvCxnSpPr>
            <p:spPr>
              <a:xfrm>
                <a:off x="5842506" y="589046"/>
                <a:ext cx="7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5482466" y="445030"/>
                <a:ext cx="424838" cy="265994"/>
              </a:xfrm>
              <a:prstGeom prst="rect">
                <a:avLst/>
              </a:prstGeom>
              <a:noFill/>
            </p:spPr>
            <p:txBody>
              <a:bodyPr wrap="none" rtlCol="0">
                <a:spAutoFit/>
              </a:bodyPr>
              <a:lstStyle/>
              <a:p>
                <a:r>
                  <a:rPr lang="fr-FR" sz="1100" dirty="0" err="1" smtClean="0"/>
                  <a:t>Rés</a:t>
                </a:r>
                <a:endParaRPr lang="fr-FR" sz="1100" dirty="0"/>
              </a:p>
            </p:txBody>
          </p:sp>
          <p:cxnSp>
            <p:nvCxnSpPr>
              <p:cNvPr id="52" name="Connecteur droit 51"/>
              <p:cNvCxnSpPr/>
              <p:nvPr/>
            </p:nvCxnSpPr>
            <p:spPr>
              <a:xfrm>
                <a:off x="6634594" y="589046"/>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6804248" y="260648"/>
                <a:ext cx="263214" cy="307777"/>
              </a:xfrm>
              <a:prstGeom prst="rect">
                <a:avLst/>
              </a:prstGeom>
              <a:noFill/>
            </p:spPr>
            <p:txBody>
              <a:bodyPr wrap="none" rtlCol="0">
                <a:spAutoFit/>
              </a:bodyPr>
              <a:lstStyle/>
              <a:p>
                <a:r>
                  <a:rPr lang="fr-FR" sz="1400" dirty="0" smtClean="0"/>
                  <a:t>x</a:t>
                </a:r>
                <a:endParaRPr lang="fr-FR" sz="1400" dirty="0"/>
              </a:p>
            </p:txBody>
          </p:sp>
          <p:cxnSp>
            <p:nvCxnSpPr>
              <p:cNvPr id="54" name="Connecteur droit avec flèche 53"/>
              <p:cNvCxnSpPr/>
              <p:nvPr/>
            </p:nvCxnSpPr>
            <p:spPr>
              <a:xfrm>
                <a:off x="6876256" y="1196752"/>
                <a:ext cx="288032"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8086500" y="932590"/>
                <a:ext cx="0" cy="10800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894226" y="2060848"/>
                <a:ext cx="317716" cy="369332"/>
              </a:xfrm>
              <a:prstGeom prst="rect">
                <a:avLst/>
              </a:prstGeom>
              <a:noFill/>
            </p:spPr>
            <p:txBody>
              <a:bodyPr wrap="none" rtlCol="0">
                <a:spAutoFit/>
              </a:bodyPr>
              <a:lstStyle/>
              <a:p>
                <a:r>
                  <a:rPr lang="fr-FR" dirty="0" smtClean="0"/>
                  <a:t>B</a:t>
                </a:r>
                <a:endParaRPr lang="fr-FR" dirty="0"/>
              </a:p>
            </p:txBody>
          </p:sp>
          <p:cxnSp>
            <p:nvCxnSpPr>
              <p:cNvPr id="57" name="Connecteur droit 56"/>
              <p:cNvCxnSpPr/>
              <p:nvPr/>
            </p:nvCxnSpPr>
            <p:spPr>
              <a:xfrm>
                <a:off x="7236296" y="356406"/>
                <a:ext cx="0" cy="12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6650707" y="476673"/>
                <a:ext cx="612000" cy="0"/>
              </a:xfrm>
              <a:prstGeom prst="line">
                <a:avLst/>
              </a:prstGeom>
              <a:ln>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6660232" y="332656"/>
                <a:ext cx="1440000" cy="0"/>
              </a:xfrm>
              <a:prstGeom prst="line">
                <a:avLst/>
              </a:prstGeom>
              <a:ln>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8088517" y="608813"/>
                <a:ext cx="0" cy="28803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6588224" y="1628800"/>
                <a:ext cx="420308" cy="369332"/>
              </a:xfrm>
              <a:prstGeom prst="rect">
                <a:avLst/>
              </a:prstGeom>
              <a:noFill/>
            </p:spPr>
            <p:txBody>
              <a:bodyPr wrap="none" rtlCol="0">
                <a:spAutoFit/>
              </a:bodyPr>
              <a:lstStyle/>
              <a:p>
                <a:r>
                  <a:rPr lang="fr-FR" dirty="0" err="1" smtClean="0">
                    <a:solidFill>
                      <a:srgbClr val="FF0000"/>
                    </a:solidFill>
                  </a:rPr>
                  <a:t>Qr</a:t>
                </a:r>
                <a:endParaRPr lang="fr-FR" dirty="0">
                  <a:solidFill>
                    <a:srgbClr val="FF0000"/>
                  </a:solidFill>
                </a:endParaRPr>
              </a:p>
            </p:txBody>
          </p:sp>
          <p:sp>
            <p:nvSpPr>
              <p:cNvPr id="62" name="ZoneTexte 61"/>
              <p:cNvSpPr txBox="1"/>
              <p:nvPr/>
            </p:nvSpPr>
            <p:spPr>
              <a:xfrm>
                <a:off x="8388424" y="1916832"/>
                <a:ext cx="420308" cy="369332"/>
              </a:xfrm>
              <a:prstGeom prst="rect">
                <a:avLst/>
              </a:prstGeom>
              <a:noFill/>
            </p:spPr>
            <p:txBody>
              <a:bodyPr wrap="none" rtlCol="0">
                <a:spAutoFit/>
              </a:bodyPr>
              <a:lstStyle/>
              <a:p>
                <a:r>
                  <a:rPr lang="fr-FR" dirty="0" err="1" smtClean="0">
                    <a:solidFill>
                      <a:srgbClr val="00B050"/>
                    </a:solidFill>
                  </a:rPr>
                  <a:t>Qt</a:t>
                </a:r>
                <a:endParaRPr lang="fr-FR" dirty="0">
                  <a:solidFill>
                    <a:srgbClr val="00B050"/>
                  </a:solidFill>
                </a:endParaRPr>
              </a:p>
            </p:txBody>
          </p:sp>
          <p:sp>
            <p:nvSpPr>
              <p:cNvPr id="63" name="ZoneTexte 62"/>
              <p:cNvSpPr txBox="1"/>
              <p:nvPr/>
            </p:nvSpPr>
            <p:spPr>
              <a:xfrm>
                <a:off x="6347817" y="870620"/>
                <a:ext cx="317716" cy="369332"/>
              </a:xfrm>
              <a:prstGeom prst="rect">
                <a:avLst/>
              </a:prstGeom>
              <a:noFill/>
            </p:spPr>
            <p:txBody>
              <a:bodyPr wrap="none" rtlCol="0">
                <a:spAutoFit/>
              </a:bodyPr>
              <a:lstStyle/>
              <a:p>
                <a:r>
                  <a:rPr lang="fr-FR" dirty="0" smtClean="0"/>
                  <a:t>A</a:t>
                </a:r>
                <a:endParaRPr lang="fr-FR" dirty="0"/>
              </a:p>
            </p:txBody>
          </p:sp>
          <p:sp>
            <p:nvSpPr>
              <p:cNvPr id="64" name="ZoneTexte 63"/>
              <p:cNvSpPr txBox="1"/>
              <p:nvPr/>
            </p:nvSpPr>
            <p:spPr>
              <a:xfrm>
                <a:off x="7236296" y="96887"/>
                <a:ext cx="260008" cy="307777"/>
              </a:xfrm>
              <a:prstGeom prst="rect">
                <a:avLst/>
              </a:prstGeom>
              <a:noFill/>
            </p:spPr>
            <p:txBody>
              <a:bodyPr wrap="none" rtlCol="0">
                <a:spAutoFit/>
              </a:bodyPr>
              <a:lstStyle/>
              <a:p>
                <a:r>
                  <a:rPr lang="fr-FR" sz="1400" dirty="0" smtClean="0"/>
                  <a:t>L</a:t>
                </a:r>
                <a:endParaRPr lang="fr-FR" sz="1400" dirty="0"/>
              </a:p>
            </p:txBody>
          </p:sp>
          <p:sp>
            <p:nvSpPr>
              <p:cNvPr id="65" name="ZoneTexte 64"/>
              <p:cNvSpPr txBox="1"/>
              <p:nvPr/>
            </p:nvSpPr>
            <p:spPr>
              <a:xfrm>
                <a:off x="8092883" y="602411"/>
                <a:ext cx="242374" cy="307777"/>
              </a:xfrm>
              <a:prstGeom prst="rect">
                <a:avLst/>
              </a:prstGeom>
              <a:noFill/>
            </p:spPr>
            <p:txBody>
              <a:bodyPr wrap="none" rtlCol="0">
                <a:spAutoFit/>
              </a:bodyPr>
              <a:lstStyle/>
              <a:p>
                <a:r>
                  <a:rPr lang="fr-FR" sz="1400" dirty="0" smtClean="0"/>
                  <a:t>J</a:t>
                </a:r>
                <a:endParaRPr lang="fr-FR" sz="1400" dirty="0"/>
              </a:p>
            </p:txBody>
          </p:sp>
          <p:sp>
            <p:nvSpPr>
              <p:cNvPr id="66" name="ZoneTexte 65"/>
              <p:cNvSpPr txBox="1"/>
              <p:nvPr/>
            </p:nvSpPr>
            <p:spPr>
              <a:xfrm>
                <a:off x="7261114" y="528935"/>
                <a:ext cx="303288" cy="307777"/>
              </a:xfrm>
              <a:prstGeom prst="rect">
                <a:avLst/>
              </a:prstGeom>
              <a:noFill/>
            </p:spPr>
            <p:txBody>
              <a:bodyPr wrap="none" rtlCol="0">
                <a:spAutoFit/>
              </a:bodyPr>
              <a:lstStyle/>
              <a:p>
                <a:r>
                  <a:rPr lang="fr-FR" sz="1400" dirty="0" err="1" smtClean="0"/>
                  <a:t>J</a:t>
                </a:r>
                <a:r>
                  <a:rPr lang="fr-FR" sz="1000" dirty="0" err="1" smtClean="0"/>
                  <a:t>x</a:t>
                </a:r>
                <a:endParaRPr lang="fr-FR" sz="1400" dirty="0"/>
              </a:p>
            </p:txBody>
          </p:sp>
          <p:cxnSp>
            <p:nvCxnSpPr>
              <p:cNvPr id="67" name="Connecteur droit 66"/>
              <p:cNvCxnSpPr/>
              <p:nvPr/>
            </p:nvCxnSpPr>
            <p:spPr>
              <a:xfrm>
                <a:off x="7299214" y="563554"/>
                <a:ext cx="0" cy="2160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173158" flipV="1">
                <a:off x="5148939" y="87307"/>
                <a:ext cx="3212389" cy="504056"/>
              </a:xfrm>
              <a:prstGeom prst="arc">
                <a:avLst>
                  <a:gd name="adj1" fmla="val 16200000"/>
                  <a:gd name="adj2" fmla="val 21349291"/>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9" name="Connecteur droit avec flèche 68"/>
              <p:cNvCxnSpPr/>
              <p:nvPr/>
            </p:nvCxnSpPr>
            <p:spPr>
              <a:xfrm flipH="1">
                <a:off x="6631657" y="1268760"/>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6468575" y="1115219"/>
                <a:ext cx="201182" cy="153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flipH="1">
                <a:off x="6804248" y="1412776"/>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H="1">
                <a:off x="6948264" y="1556792"/>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7092280" y="1628800"/>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7812360" y="1988840"/>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H="1">
                <a:off x="7668344" y="1916832"/>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H="1">
                <a:off x="7452320" y="1844824"/>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flipH="1">
                <a:off x="7236296" y="1700808"/>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8153350" y="2041798"/>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7203534" y="4238187"/>
              <a:ext cx="51296" cy="246221"/>
            </a:xfrm>
            <a:prstGeom prst="rect">
              <a:avLst/>
            </a:prstGeom>
            <a:noFill/>
          </p:spPr>
          <p:txBody>
            <a:bodyPr wrap="none" lIns="0" tIns="0" rIns="0" bIns="0" rtlCol="0">
              <a:spAutoFit/>
            </a:bodyPr>
            <a:lstStyle/>
            <a:p>
              <a:r>
                <a:rPr lang="fr-FR" sz="1600" dirty="0" smtClean="0"/>
                <a:t>I</a:t>
              </a:r>
              <a:endParaRPr lang="fr-FR" sz="1600" dirty="0"/>
            </a:p>
          </p:txBody>
        </p:sp>
      </p:grpSp>
      <p:graphicFrame>
        <p:nvGraphicFramePr>
          <p:cNvPr id="936969" name="Object 9"/>
          <p:cNvGraphicFramePr>
            <a:graphicFrameLocks noChangeAspect="1"/>
          </p:cNvGraphicFramePr>
          <p:nvPr/>
        </p:nvGraphicFramePr>
        <p:xfrm>
          <a:off x="5724128" y="5806454"/>
          <a:ext cx="3312368" cy="934914"/>
        </p:xfrm>
        <a:graphic>
          <a:graphicData uri="http://schemas.openxmlformats.org/presentationml/2006/ole">
            <mc:AlternateContent xmlns:mc="http://schemas.openxmlformats.org/markup-compatibility/2006">
              <mc:Choice xmlns:v="urn:schemas-microsoft-com:vml" Requires="v">
                <p:oleObj spid="_x0000_s936981" name="Équation" r:id="rId13" imgW="1879560" imgH="469800" progId="Equation.3">
                  <p:embed/>
                </p:oleObj>
              </mc:Choice>
              <mc:Fallback>
                <p:oleObj name="Équation" r:id="rId13" imgW="1879560" imgH="4698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128" y="5806454"/>
                        <a:ext cx="3312368" cy="93491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6962"/>
                                        </p:tgtEl>
                                        <p:attrNameLst>
                                          <p:attrName>style.visibility</p:attrName>
                                        </p:attrNameLst>
                                      </p:cBhvr>
                                      <p:to>
                                        <p:strVal val="visible"/>
                                      </p:to>
                                    </p:set>
                                    <p:animEffect transition="in" filter="box(in)">
                                      <p:cBhvr>
                                        <p:cTn id="7" dur="2000"/>
                                        <p:tgtEl>
                                          <p:spTgt spid="936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36963"/>
                                        </p:tgtEl>
                                        <p:attrNameLst>
                                          <p:attrName>style.visibility</p:attrName>
                                        </p:attrNameLst>
                                      </p:cBhvr>
                                      <p:to>
                                        <p:strVal val="visible"/>
                                      </p:to>
                                    </p:set>
                                    <p:animEffect transition="in" filter="box(out)">
                                      <p:cBhvr>
                                        <p:cTn id="12" dur="2000"/>
                                        <p:tgtEl>
                                          <p:spTgt spid="936963"/>
                                        </p:tgtEl>
                                      </p:cBhvr>
                                    </p:animEffect>
                                  </p:childTnLst>
                                </p:cTn>
                              </p:par>
                            </p:childTnLst>
                          </p:cTn>
                        </p:par>
                        <p:par>
                          <p:cTn id="13" fill="hold">
                            <p:stCondLst>
                              <p:cond delay="2000"/>
                            </p:stCondLst>
                            <p:childTnLst>
                              <p:par>
                                <p:cTn id="14" presetID="4" presetClass="entr" presetSubtype="32" fill="hold" nodeType="afterEffect">
                                  <p:stCondLst>
                                    <p:cond delay="0"/>
                                  </p:stCondLst>
                                  <p:childTnLst>
                                    <p:set>
                                      <p:cBhvr>
                                        <p:cTn id="15" dur="1" fill="hold">
                                          <p:stCondLst>
                                            <p:cond delay="0"/>
                                          </p:stCondLst>
                                        </p:cTn>
                                        <p:tgtEl>
                                          <p:spTgt spid="936965"/>
                                        </p:tgtEl>
                                        <p:attrNameLst>
                                          <p:attrName>style.visibility</p:attrName>
                                        </p:attrNameLst>
                                      </p:cBhvr>
                                      <p:to>
                                        <p:strVal val="visible"/>
                                      </p:to>
                                    </p:set>
                                    <p:animEffect transition="in" filter="box(out)">
                                      <p:cBhvr>
                                        <p:cTn id="16" dur="2000"/>
                                        <p:tgtEl>
                                          <p:spTgt spid="93696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2000"/>
                                        <p:tgtEl>
                                          <p:spTgt spid="9"/>
                                        </p:tgtEl>
                                      </p:cBhvr>
                                    </p:animEffect>
                                  </p:childTnLst>
                                </p:cTn>
                              </p:par>
                            </p:childTnLst>
                          </p:cTn>
                        </p:par>
                        <p:par>
                          <p:cTn id="22" fill="hold">
                            <p:stCondLst>
                              <p:cond delay="2000"/>
                            </p:stCondLst>
                            <p:childTnLst>
                              <p:par>
                                <p:cTn id="23" presetID="4" presetClass="entr" presetSubtype="32" fill="hold" nodeType="afterEffect">
                                  <p:stCondLst>
                                    <p:cond delay="0"/>
                                  </p:stCondLst>
                                  <p:childTnLst>
                                    <p:set>
                                      <p:cBhvr>
                                        <p:cTn id="24" dur="1" fill="hold">
                                          <p:stCondLst>
                                            <p:cond delay="0"/>
                                          </p:stCondLst>
                                        </p:cTn>
                                        <p:tgtEl>
                                          <p:spTgt spid="936967"/>
                                        </p:tgtEl>
                                        <p:attrNameLst>
                                          <p:attrName>style.visibility</p:attrName>
                                        </p:attrNameLst>
                                      </p:cBhvr>
                                      <p:to>
                                        <p:strVal val="visible"/>
                                      </p:to>
                                    </p:set>
                                    <p:animEffect transition="in" filter="box(out)">
                                      <p:cBhvr>
                                        <p:cTn id="25" dur="1000"/>
                                        <p:tgtEl>
                                          <p:spTgt spid="93696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36968"/>
                                        </p:tgtEl>
                                        <p:attrNameLst>
                                          <p:attrName>style.visibility</p:attrName>
                                        </p:attrNameLst>
                                      </p:cBhvr>
                                      <p:to>
                                        <p:strVal val="visible"/>
                                      </p:to>
                                    </p:set>
                                    <p:animEffect transition="in" filter="box(in)">
                                      <p:cBhvr>
                                        <p:cTn id="30" dur="2000"/>
                                        <p:tgtEl>
                                          <p:spTgt spid="93696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nodeType="clickEffect">
                                  <p:stCondLst>
                                    <p:cond delay="0"/>
                                  </p:stCondLst>
                                  <p:childTnLst>
                                    <p:set>
                                      <p:cBhvr>
                                        <p:cTn id="34" dur="1" fill="hold">
                                          <p:stCondLst>
                                            <p:cond delay="0"/>
                                          </p:stCondLst>
                                        </p:cTn>
                                        <p:tgtEl>
                                          <p:spTgt spid="936969"/>
                                        </p:tgtEl>
                                        <p:attrNameLst>
                                          <p:attrName>style.visibility</p:attrName>
                                        </p:attrNameLst>
                                      </p:cBhvr>
                                      <p:to>
                                        <p:strVal val="visible"/>
                                      </p:to>
                                    </p:set>
                                    <p:animEffect transition="in" filter="box(out)">
                                      <p:cBhvr>
                                        <p:cTn id="35" dur="2000"/>
                                        <p:tgtEl>
                                          <p:spTgt spid="936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6"/>
          <p:cNvGraphicFramePr>
            <a:graphicFrameLocks noChangeAspect="1"/>
          </p:cNvGraphicFramePr>
          <p:nvPr/>
        </p:nvGraphicFramePr>
        <p:xfrm>
          <a:off x="1462088" y="603250"/>
          <a:ext cx="2317824" cy="377478"/>
        </p:xfrm>
        <a:graphic>
          <a:graphicData uri="http://schemas.openxmlformats.org/presentationml/2006/ole">
            <mc:AlternateContent xmlns:mc="http://schemas.openxmlformats.org/markup-compatibility/2006">
              <mc:Choice xmlns:v="urn:schemas-microsoft-com:vml" Requires="v">
                <p:oleObj spid="_x0000_s841744" name="Équation" r:id="rId3" imgW="698400" imgH="139680" progId="Equation.3">
                  <p:embed/>
                </p:oleObj>
              </mc:Choice>
              <mc:Fallback>
                <p:oleObj name="Équation" r:id="rId3" imgW="698400" imgH="13968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603250"/>
                        <a:ext cx="2317824" cy="37747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Rectangle 7"/>
          <p:cNvSpPr>
            <a:spLocks noChangeArrowheads="1"/>
          </p:cNvSpPr>
          <p:nvPr/>
        </p:nvSpPr>
        <p:spPr bwMode="auto">
          <a:xfrm>
            <a:off x="4368800" y="574675"/>
            <a:ext cx="3281363" cy="276225"/>
          </a:xfrm>
          <a:prstGeom prst="rect">
            <a:avLst/>
          </a:prstGeom>
          <a:noFill/>
          <a:ln w="9525">
            <a:noFill/>
            <a:miter lim="800000"/>
            <a:headEnd/>
            <a:tailEnd/>
          </a:ln>
        </p:spPr>
        <p:txBody>
          <a:bodyPr wrap="none">
            <a:spAutoFit/>
          </a:bodyPr>
          <a:lstStyle/>
          <a:p>
            <a:r>
              <a:rPr lang="fr-FR" sz="1200"/>
              <a:t>F: Coefficient de réduction de la perte de charge   </a:t>
            </a:r>
          </a:p>
        </p:txBody>
      </p:sp>
      <p:sp>
        <p:nvSpPr>
          <p:cNvPr id="3082" name="Text Box 1063"/>
          <p:cNvSpPr txBox="1">
            <a:spLocks noChangeArrowheads="1"/>
          </p:cNvSpPr>
          <p:nvPr/>
        </p:nvSpPr>
        <p:spPr bwMode="auto">
          <a:xfrm>
            <a:off x="467544" y="2638073"/>
            <a:ext cx="6336704" cy="430887"/>
          </a:xfrm>
          <a:prstGeom prst="rect">
            <a:avLst/>
          </a:prstGeom>
          <a:noFill/>
          <a:ln w="9525">
            <a:noFill/>
            <a:miter lim="800000"/>
            <a:headEnd/>
            <a:tailEnd/>
          </a:ln>
        </p:spPr>
        <p:txBody>
          <a:bodyPr wrap="square" lIns="0" tIns="0" rIns="0" bIns="0">
            <a:spAutoFit/>
          </a:bodyPr>
          <a:lstStyle/>
          <a:p>
            <a:pPr>
              <a:spcBef>
                <a:spcPct val="50000"/>
              </a:spcBef>
            </a:pPr>
            <a:r>
              <a:rPr lang="fr-FR" sz="1400" dirty="0"/>
              <a:t>i: nombre de tronçons;       e: écartement entre 2 sorties </a:t>
            </a:r>
            <a:r>
              <a:rPr lang="fr-FR" sz="1400" dirty="0" smtClean="0"/>
              <a:t>        D</a:t>
            </a:r>
            <a:r>
              <a:rPr lang="fr-FR" sz="1400" dirty="0"/>
              <a:t>: diamètre de la rampe     L: longueur de la </a:t>
            </a:r>
            <a:r>
              <a:rPr lang="fr-FR" sz="1400" dirty="0" smtClean="0"/>
              <a:t>rampe q: débit d’un asperseur</a:t>
            </a:r>
          </a:p>
        </p:txBody>
      </p:sp>
      <p:sp>
        <p:nvSpPr>
          <p:cNvPr id="3084" name="Text Box 1063"/>
          <p:cNvSpPr txBox="1">
            <a:spLocks noChangeArrowheads="1"/>
          </p:cNvSpPr>
          <p:nvPr/>
        </p:nvSpPr>
        <p:spPr bwMode="auto">
          <a:xfrm>
            <a:off x="4864100" y="1268413"/>
            <a:ext cx="152400" cy="215900"/>
          </a:xfrm>
          <a:prstGeom prst="rect">
            <a:avLst/>
          </a:prstGeom>
          <a:noFill/>
          <a:ln w="9525">
            <a:noFill/>
            <a:miter lim="800000"/>
            <a:headEnd/>
            <a:tailEnd/>
          </a:ln>
        </p:spPr>
        <p:txBody>
          <a:bodyPr lIns="0" tIns="0" rIns="0" bIns="0">
            <a:spAutoFit/>
          </a:bodyPr>
          <a:lstStyle/>
          <a:p>
            <a:pPr>
              <a:spcBef>
                <a:spcPct val="50000"/>
              </a:spcBef>
            </a:pPr>
            <a:r>
              <a:rPr lang="fr-FR" sz="1400"/>
              <a:t>L</a:t>
            </a:r>
          </a:p>
        </p:txBody>
      </p:sp>
      <p:graphicFrame>
        <p:nvGraphicFramePr>
          <p:cNvPr id="3075" name="Object 1065"/>
          <p:cNvGraphicFramePr>
            <a:graphicFrameLocks noChangeAspect="1"/>
          </p:cNvGraphicFramePr>
          <p:nvPr/>
        </p:nvGraphicFramePr>
        <p:xfrm>
          <a:off x="611560" y="3717032"/>
          <a:ext cx="1150937" cy="412750"/>
        </p:xfrm>
        <a:graphic>
          <a:graphicData uri="http://schemas.openxmlformats.org/presentationml/2006/ole">
            <mc:AlternateContent xmlns:mc="http://schemas.openxmlformats.org/markup-compatibility/2006">
              <mc:Choice xmlns:v="urn:schemas-microsoft-com:vml" Requires="v">
                <p:oleObj spid="_x0000_s841745" name="Equação" r:id="rId5" imgW="583920" imgH="228600" progId="Equation.3">
                  <p:embed/>
                </p:oleObj>
              </mc:Choice>
              <mc:Fallback>
                <p:oleObj name="Equação" r:id="rId5" imgW="583920" imgH="228600" progId="Equation.3">
                  <p:embed/>
                  <p:pic>
                    <p:nvPicPr>
                      <p:cNvPr id="0" name="Object 10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717032"/>
                        <a:ext cx="115093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1066"/>
          <p:cNvGraphicFramePr>
            <a:graphicFrameLocks noChangeAspect="1"/>
          </p:cNvGraphicFramePr>
          <p:nvPr/>
        </p:nvGraphicFramePr>
        <p:xfrm>
          <a:off x="2267744" y="3501008"/>
          <a:ext cx="1160463" cy="774700"/>
        </p:xfrm>
        <a:graphic>
          <a:graphicData uri="http://schemas.openxmlformats.org/presentationml/2006/ole">
            <mc:AlternateContent xmlns:mc="http://schemas.openxmlformats.org/markup-compatibility/2006">
              <mc:Choice xmlns:v="urn:schemas-microsoft-com:vml" Requires="v">
                <p:oleObj spid="_x0000_s841746" name="Equação" r:id="rId7" imgW="672840" imgH="431640" progId="Equation.3">
                  <p:embed/>
                </p:oleObj>
              </mc:Choice>
              <mc:Fallback>
                <p:oleObj name="Equação" r:id="rId7" imgW="672840" imgH="431640" progId="Equation.3">
                  <p:embed/>
                  <p:pic>
                    <p:nvPicPr>
                      <p:cNvPr id="0" name="Object 10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3501008"/>
                        <a:ext cx="1160463"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1067"/>
          <p:cNvGraphicFramePr>
            <a:graphicFrameLocks noChangeAspect="1"/>
          </p:cNvGraphicFramePr>
          <p:nvPr/>
        </p:nvGraphicFramePr>
        <p:xfrm>
          <a:off x="4353247" y="3501008"/>
          <a:ext cx="4467225" cy="719137"/>
        </p:xfrm>
        <a:graphic>
          <a:graphicData uri="http://schemas.openxmlformats.org/presentationml/2006/ole">
            <mc:AlternateContent xmlns:mc="http://schemas.openxmlformats.org/markup-compatibility/2006">
              <mc:Choice xmlns:v="urn:schemas-microsoft-com:vml" Requires="v">
                <p:oleObj spid="_x0000_s841747" name="Equação" r:id="rId9" imgW="1942920" imgH="431640" progId="Equation.3">
                  <p:embed/>
                </p:oleObj>
              </mc:Choice>
              <mc:Fallback>
                <p:oleObj name="Equação" r:id="rId9" imgW="1942920" imgH="431640" progId="Equation.3">
                  <p:embed/>
                  <p:pic>
                    <p:nvPicPr>
                      <p:cNvPr id="0" name="Object 10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3247" y="3501008"/>
                        <a:ext cx="4467225"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Text Box 1070"/>
          <p:cNvSpPr txBox="1">
            <a:spLocks noChangeArrowheads="1"/>
          </p:cNvSpPr>
          <p:nvPr/>
        </p:nvSpPr>
        <p:spPr bwMode="auto">
          <a:xfrm>
            <a:off x="323528" y="6505401"/>
            <a:ext cx="8496944" cy="307777"/>
          </a:xfrm>
          <a:prstGeom prst="rect">
            <a:avLst/>
          </a:prstGeom>
          <a:noFill/>
          <a:ln w="9525">
            <a:noFill/>
            <a:miter lim="800000"/>
            <a:headEnd/>
            <a:tailEnd/>
          </a:ln>
        </p:spPr>
        <p:txBody>
          <a:bodyPr wrap="square">
            <a:spAutoFit/>
          </a:bodyPr>
          <a:lstStyle/>
          <a:p>
            <a:pPr>
              <a:spcBef>
                <a:spcPct val="50000"/>
              </a:spcBef>
            </a:pPr>
            <a:r>
              <a:rPr lang="fr-FR" sz="1400" b="1" i="1" dirty="0">
                <a:solidFill>
                  <a:srgbClr val="CC0066"/>
                </a:solidFill>
              </a:rPr>
              <a:t>Il existe des tables donnant F en fonction de N, et  de m </a:t>
            </a:r>
            <a:r>
              <a:rPr lang="fr-FR" sz="1400" b="1" i="1" dirty="0" smtClean="0">
                <a:solidFill>
                  <a:srgbClr val="CC0066"/>
                </a:solidFill>
              </a:rPr>
              <a:t>, donc selon la </a:t>
            </a:r>
            <a:r>
              <a:rPr lang="fr-FR" sz="1400" b="1" i="1" dirty="0">
                <a:solidFill>
                  <a:srgbClr val="CC0066"/>
                </a:solidFill>
              </a:rPr>
              <a:t>formule de perte de </a:t>
            </a:r>
            <a:r>
              <a:rPr lang="fr-FR" sz="1400" b="1" i="1" dirty="0" smtClean="0">
                <a:solidFill>
                  <a:srgbClr val="CC0066"/>
                </a:solidFill>
              </a:rPr>
              <a:t>charge utilisée </a:t>
            </a:r>
            <a:r>
              <a:rPr lang="fr-FR" sz="1400" b="1" i="1" dirty="0">
                <a:solidFill>
                  <a:srgbClr val="CC0066"/>
                </a:solidFill>
              </a:rPr>
              <a:t>utilisée</a:t>
            </a:r>
          </a:p>
        </p:txBody>
      </p:sp>
      <p:graphicFrame>
        <p:nvGraphicFramePr>
          <p:cNvPr id="293894" name="Object 1067"/>
          <p:cNvGraphicFramePr>
            <a:graphicFrameLocks noChangeAspect="1"/>
          </p:cNvGraphicFramePr>
          <p:nvPr/>
        </p:nvGraphicFramePr>
        <p:xfrm>
          <a:off x="2111375" y="4365104"/>
          <a:ext cx="5859463" cy="720725"/>
        </p:xfrm>
        <a:graphic>
          <a:graphicData uri="http://schemas.openxmlformats.org/presentationml/2006/ole">
            <mc:AlternateContent xmlns:mc="http://schemas.openxmlformats.org/markup-compatibility/2006">
              <mc:Choice xmlns:v="urn:schemas-microsoft-com:vml" Requires="v">
                <p:oleObj spid="_x0000_s841748" name="Equação" r:id="rId11" imgW="2819160" imgH="469800" progId="Equation.3">
                  <p:embed/>
                </p:oleObj>
              </mc:Choice>
              <mc:Fallback>
                <p:oleObj name="Equação" r:id="rId11" imgW="2819160" imgH="469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1375" y="4365104"/>
                        <a:ext cx="5859463"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3895" name="Object 1067"/>
          <p:cNvGraphicFramePr>
            <a:graphicFrameLocks noChangeAspect="1"/>
          </p:cNvGraphicFramePr>
          <p:nvPr/>
        </p:nvGraphicFramePr>
        <p:xfrm>
          <a:off x="3923928" y="5157192"/>
          <a:ext cx="4392488" cy="1230312"/>
        </p:xfrm>
        <a:graphic>
          <a:graphicData uri="http://schemas.openxmlformats.org/presentationml/2006/ole">
            <mc:AlternateContent xmlns:mc="http://schemas.openxmlformats.org/markup-compatibility/2006">
              <mc:Choice xmlns:v="urn:schemas-microsoft-com:vml" Requires="v">
                <p:oleObj spid="_x0000_s841749" name="Equação" r:id="rId13" imgW="1942920" imgH="914400" progId="Equation.3">
                  <p:embed/>
                </p:oleObj>
              </mc:Choice>
              <mc:Fallback>
                <p:oleObj name="Equação" r:id="rId13" imgW="1942920" imgH="914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3928" y="5157192"/>
                        <a:ext cx="4392488" cy="1230312"/>
                      </a:xfrm>
                      <a:prstGeom prst="rect">
                        <a:avLst/>
                      </a:prstGeom>
                      <a:solidFill>
                        <a:srgbClr val="FFFF99"/>
                      </a:solidFill>
                      <a:ln w="9525">
                        <a:solidFill>
                          <a:srgbClr val="FF00FF"/>
                        </a:solidFill>
                        <a:miter lim="800000"/>
                        <a:headEnd/>
                        <a:tailEnd/>
                      </a:ln>
                    </p:spPr>
                  </p:pic>
                </p:oleObj>
              </mc:Fallback>
            </mc:AlternateContent>
          </a:graphicData>
        </a:graphic>
      </p:graphicFrame>
      <p:graphicFrame>
        <p:nvGraphicFramePr>
          <p:cNvPr id="293896" name="Object 1065"/>
          <p:cNvGraphicFramePr>
            <a:graphicFrameLocks noChangeAspect="1"/>
          </p:cNvGraphicFramePr>
          <p:nvPr/>
        </p:nvGraphicFramePr>
        <p:xfrm>
          <a:off x="2051720" y="5517232"/>
          <a:ext cx="1176338" cy="320675"/>
        </p:xfrm>
        <a:graphic>
          <a:graphicData uri="http://schemas.openxmlformats.org/presentationml/2006/ole">
            <mc:AlternateContent xmlns:mc="http://schemas.openxmlformats.org/markup-compatibility/2006">
              <mc:Choice xmlns:v="urn:schemas-microsoft-com:vml" Requires="v">
                <p:oleObj spid="_x0000_s841750" name="Equação" r:id="rId15" imgW="596880" imgH="177480" progId="Equation.3">
                  <p:embed/>
                </p:oleObj>
              </mc:Choice>
              <mc:Fallback>
                <p:oleObj name="Equação" r:id="rId15" imgW="596880" imgH="1774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1720" y="5517232"/>
                        <a:ext cx="1176338"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67"/>
          <p:cNvGrpSpPr/>
          <p:nvPr/>
        </p:nvGrpSpPr>
        <p:grpSpPr>
          <a:xfrm>
            <a:off x="899276" y="1340768"/>
            <a:ext cx="7129107" cy="1080116"/>
            <a:chOff x="1131989" y="1484780"/>
            <a:chExt cx="6321009" cy="864711"/>
          </a:xfrm>
        </p:grpSpPr>
        <p:grpSp>
          <p:nvGrpSpPr>
            <p:cNvPr id="3" name="Group 28"/>
            <p:cNvGrpSpPr>
              <a:grpSpLocks/>
            </p:cNvGrpSpPr>
            <p:nvPr/>
          </p:nvGrpSpPr>
          <p:grpSpPr bwMode="auto">
            <a:xfrm>
              <a:off x="1131989" y="1591065"/>
              <a:ext cx="6321009" cy="758426"/>
              <a:chOff x="486" y="2391"/>
              <a:chExt cx="3013" cy="637"/>
            </a:xfrm>
          </p:grpSpPr>
          <p:grpSp>
            <p:nvGrpSpPr>
              <p:cNvPr id="4" name="Group 1031"/>
              <p:cNvGrpSpPr>
                <a:grpSpLocks/>
              </p:cNvGrpSpPr>
              <p:nvPr/>
            </p:nvGrpSpPr>
            <p:grpSpPr bwMode="auto">
              <a:xfrm>
                <a:off x="1008" y="2484"/>
                <a:ext cx="2305" cy="204"/>
                <a:chOff x="1104" y="1806"/>
                <a:chExt cx="3072" cy="153"/>
              </a:xfrm>
            </p:grpSpPr>
            <p:sp>
              <p:nvSpPr>
                <p:cNvPr id="3104" name="Line 1034"/>
                <p:cNvSpPr>
                  <a:spLocks noChangeShapeType="1"/>
                </p:cNvSpPr>
                <p:nvPr/>
              </p:nvSpPr>
              <p:spPr bwMode="auto">
                <a:xfrm>
                  <a:off x="1104" y="1806"/>
                  <a:ext cx="0" cy="144"/>
                </a:xfrm>
                <a:prstGeom prst="line">
                  <a:avLst/>
                </a:prstGeom>
                <a:noFill/>
                <a:ln w="9525">
                  <a:solidFill>
                    <a:schemeClr val="tx1"/>
                  </a:solidFill>
                  <a:round/>
                  <a:headEnd/>
                  <a:tailEnd/>
                </a:ln>
              </p:spPr>
              <p:txBody>
                <a:bodyPr wrap="none" anchor="ctr"/>
                <a:lstStyle/>
                <a:p>
                  <a:endParaRPr lang="fr-FR"/>
                </a:p>
              </p:txBody>
            </p:sp>
            <p:sp>
              <p:nvSpPr>
                <p:cNvPr id="3105" name="Line 1035"/>
                <p:cNvSpPr>
                  <a:spLocks noChangeShapeType="1"/>
                </p:cNvSpPr>
                <p:nvPr/>
              </p:nvSpPr>
              <p:spPr bwMode="auto">
                <a:xfrm>
                  <a:off x="1296" y="1806"/>
                  <a:ext cx="0" cy="144"/>
                </a:xfrm>
                <a:prstGeom prst="line">
                  <a:avLst/>
                </a:prstGeom>
                <a:noFill/>
                <a:ln w="9525">
                  <a:solidFill>
                    <a:schemeClr val="tx1"/>
                  </a:solidFill>
                  <a:round/>
                  <a:headEnd/>
                  <a:tailEnd/>
                </a:ln>
              </p:spPr>
              <p:txBody>
                <a:bodyPr wrap="none" anchor="ctr"/>
                <a:lstStyle/>
                <a:p>
                  <a:endParaRPr lang="fr-FR"/>
                </a:p>
              </p:txBody>
            </p:sp>
            <p:sp>
              <p:nvSpPr>
                <p:cNvPr id="3106" name="Line 1036"/>
                <p:cNvSpPr>
                  <a:spLocks noChangeShapeType="1"/>
                </p:cNvSpPr>
                <p:nvPr/>
              </p:nvSpPr>
              <p:spPr bwMode="auto">
                <a:xfrm>
                  <a:off x="1488" y="1806"/>
                  <a:ext cx="0" cy="144"/>
                </a:xfrm>
                <a:prstGeom prst="line">
                  <a:avLst/>
                </a:prstGeom>
                <a:noFill/>
                <a:ln w="9525">
                  <a:solidFill>
                    <a:schemeClr val="tx1"/>
                  </a:solidFill>
                  <a:round/>
                  <a:headEnd/>
                  <a:tailEnd/>
                </a:ln>
              </p:spPr>
              <p:txBody>
                <a:bodyPr wrap="none" anchor="ctr"/>
                <a:lstStyle/>
                <a:p>
                  <a:endParaRPr lang="fr-FR"/>
                </a:p>
              </p:txBody>
            </p:sp>
            <p:sp>
              <p:nvSpPr>
                <p:cNvPr id="3107" name="Line 1037"/>
                <p:cNvSpPr>
                  <a:spLocks noChangeShapeType="1"/>
                </p:cNvSpPr>
                <p:nvPr/>
              </p:nvSpPr>
              <p:spPr bwMode="auto">
                <a:xfrm>
                  <a:off x="1680" y="1815"/>
                  <a:ext cx="0" cy="144"/>
                </a:xfrm>
                <a:prstGeom prst="line">
                  <a:avLst/>
                </a:prstGeom>
                <a:noFill/>
                <a:ln w="9525">
                  <a:solidFill>
                    <a:schemeClr val="tx1"/>
                  </a:solidFill>
                  <a:round/>
                  <a:headEnd/>
                  <a:tailEnd/>
                </a:ln>
              </p:spPr>
              <p:txBody>
                <a:bodyPr wrap="none" anchor="ctr"/>
                <a:lstStyle/>
                <a:p>
                  <a:endParaRPr lang="fr-FR"/>
                </a:p>
              </p:txBody>
            </p:sp>
            <p:sp>
              <p:nvSpPr>
                <p:cNvPr id="3108" name="Line 1038"/>
                <p:cNvSpPr>
                  <a:spLocks noChangeShapeType="1"/>
                </p:cNvSpPr>
                <p:nvPr/>
              </p:nvSpPr>
              <p:spPr bwMode="auto">
                <a:xfrm>
                  <a:off x="1872" y="1815"/>
                  <a:ext cx="0" cy="144"/>
                </a:xfrm>
                <a:prstGeom prst="line">
                  <a:avLst/>
                </a:prstGeom>
                <a:noFill/>
                <a:ln w="9525">
                  <a:solidFill>
                    <a:schemeClr val="tx1"/>
                  </a:solidFill>
                  <a:round/>
                  <a:headEnd/>
                  <a:tailEnd/>
                </a:ln>
              </p:spPr>
              <p:txBody>
                <a:bodyPr wrap="none" anchor="ctr"/>
                <a:lstStyle/>
                <a:p>
                  <a:endParaRPr lang="fr-FR"/>
                </a:p>
              </p:txBody>
            </p:sp>
            <p:sp>
              <p:nvSpPr>
                <p:cNvPr id="3109" name="Line 1039"/>
                <p:cNvSpPr>
                  <a:spLocks noChangeShapeType="1"/>
                </p:cNvSpPr>
                <p:nvPr/>
              </p:nvSpPr>
              <p:spPr bwMode="auto">
                <a:xfrm>
                  <a:off x="2064" y="1815"/>
                  <a:ext cx="0" cy="144"/>
                </a:xfrm>
                <a:prstGeom prst="line">
                  <a:avLst/>
                </a:prstGeom>
                <a:noFill/>
                <a:ln w="9525">
                  <a:solidFill>
                    <a:schemeClr val="tx1"/>
                  </a:solidFill>
                  <a:round/>
                  <a:headEnd/>
                  <a:tailEnd/>
                </a:ln>
              </p:spPr>
              <p:txBody>
                <a:bodyPr wrap="none" anchor="ctr"/>
                <a:lstStyle/>
                <a:p>
                  <a:endParaRPr lang="fr-FR"/>
                </a:p>
              </p:txBody>
            </p:sp>
            <p:sp>
              <p:nvSpPr>
                <p:cNvPr id="3110" name="Line 1040"/>
                <p:cNvSpPr>
                  <a:spLocks noChangeShapeType="1"/>
                </p:cNvSpPr>
                <p:nvPr/>
              </p:nvSpPr>
              <p:spPr bwMode="auto">
                <a:xfrm>
                  <a:off x="2256" y="1815"/>
                  <a:ext cx="0" cy="144"/>
                </a:xfrm>
                <a:prstGeom prst="line">
                  <a:avLst/>
                </a:prstGeom>
                <a:noFill/>
                <a:ln w="9525">
                  <a:solidFill>
                    <a:schemeClr val="tx1"/>
                  </a:solidFill>
                  <a:round/>
                  <a:headEnd/>
                  <a:tailEnd/>
                </a:ln>
              </p:spPr>
              <p:txBody>
                <a:bodyPr wrap="none" anchor="ctr"/>
                <a:lstStyle/>
                <a:p>
                  <a:endParaRPr lang="fr-FR"/>
                </a:p>
              </p:txBody>
            </p:sp>
            <p:sp>
              <p:nvSpPr>
                <p:cNvPr id="3111" name="Line 1041"/>
                <p:cNvSpPr>
                  <a:spLocks noChangeShapeType="1"/>
                </p:cNvSpPr>
                <p:nvPr/>
              </p:nvSpPr>
              <p:spPr bwMode="auto">
                <a:xfrm>
                  <a:off x="2448" y="1815"/>
                  <a:ext cx="0" cy="144"/>
                </a:xfrm>
                <a:prstGeom prst="line">
                  <a:avLst/>
                </a:prstGeom>
                <a:noFill/>
                <a:ln w="9525">
                  <a:solidFill>
                    <a:schemeClr val="tx1"/>
                  </a:solidFill>
                  <a:round/>
                  <a:headEnd/>
                  <a:tailEnd/>
                </a:ln>
              </p:spPr>
              <p:txBody>
                <a:bodyPr wrap="none" anchor="ctr"/>
                <a:lstStyle/>
                <a:p>
                  <a:endParaRPr lang="fr-FR"/>
                </a:p>
              </p:txBody>
            </p:sp>
            <p:sp>
              <p:nvSpPr>
                <p:cNvPr id="3112" name="Line 1042"/>
                <p:cNvSpPr>
                  <a:spLocks noChangeShapeType="1"/>
                </p:cNvSpPr>
                <p:nvPr/>
              </p:nvSpPr>
              <p:spPr bwMode="auto">
                <a:xfrm>
                  <a:off x="2640" y="1806"/>
                  <a:ext cx="0" cy="144"/>
                </a:xfrm>
                <a:prstGeom prst="line">
                  <a:avLst/>
                </a:prstGeom>
                <a:noFill/>
                <a:ln w="9525">
                  <a:solidFill>
                    <a:schemeClr val="tx1"/>
                  </a:solidFill>
                  <a:round/>
                  <a:headEnd/>
                  <a:tailEnd/>
                </a:ln>
              </p:spPr>
              <p:txBody>
                <a:bodyPr wrap="none" anchor="ctr"/>
                <a:lstStyle/>
                <a:p>
                  <a:endParaRPr lang="fr-FR"/>
                </a:p>
              </p:txBody>
            </p:sp>
            <p:sp>
              <p:nvSpPr>
                <p:cNvPr id="3113" name="Line 1043"/>
                <p:cNvSpPr>
                  <a:spLocks noChangeShapeType="1"/>
                </p:cNvSpPr>
                <p:nvPr/>
              </p:nvSpPr>
              <p:spPr bwMode="auto">
                <a:xfrm>
                  <a:off x="2832" y="1806"/>
                  <a:ext cx="0" cy="144"/>
                </a:xfrm>
                <a:prstGeom prst="line">
                  <a:avLst/>
                </a:prstGeom>
                <a:noFill/>
                <a:ln w="9525">
                  <a:solidFill>
                    <a:schemeClr val="tx1"/>
                  </a:solidFill>
                  <a:round/>
                  <a:headEnd/>
                  <a:tailEnd/>
                </a:ln>
              </p:spPr>
              <p:txBody>
                <a:bodyPr wrap="none" anchor="ctr"/>
                <a:lstStyle/>
                <a:p>
                  <a:endParaRPr lang="fr-FR"/>
                </a:p>
              </p:txBody>
            </p:sp>
            <p:sp>
              <p:nvSpPr>
                <p:cNvPr id="3114" name="Line 1044"/>
                <p:cNvSpPr>
                  <a:spLocks noChangeShapeType="1"/>
                </p:cNvSpPr>
                <p:nvPr/>
              </p:nvSpPr>
              <p:spPr bwMode="auto">
                <a:xfrm>
                  <a:off x="3024" y="1806"/>
                  <a:ext cx="0" cy="144"/>
                </a:xfrm>
                <a:prstGeom prst="line">
                  <a:avLst/>
                </a:prstGeom>
                <a:noFill/>
                <a:ln w="9525">
                  <a:solidFill>
                    <a:schemeClr val="tx1"/>
                  </a:solidFill>
                  <a:round/>
                  <a:headEnd/>
                  <a:tailEnd/>
                </a:ln>
              </p:spPr>
              <p:txBody>
                <a:bodyPr wrap="none" anchor="ctr"/>
                <a:lstStyle/>
                <a:p>
                  <a:endParaRPr lang="fr-FR"/>
                </a:p>
              </p:txBody>
            </p:sp>
            <p:sp>
              <p:nvSpPr>
                <p:cNvPr id="3115" name="Line 1045"/>
                <p:cNvSpPr>
                  <a:spLocks noChangeShapeType="1"/>
                </p:cNvSpPr>
                <p:nvPr/>
              </p:nvSpPr>
              <p:spPr bwMode="auto">
                <a:xfrm>
                  <a:off x="3216" y="1806"/>
                  <a:ext cx="0" cy="144"/>
                </a:xfrm>
                <a:prstGeom prst="line">
                  <a:avLst/>
                </a:prstGeom>
                <a:noFill/>
                <a:ln w="9525">
                  <a:solidFill>
                    <a:schemeClr val="tx1"/>
                  </a:solidFill>
                  <a:round/>
                  <a:headEnd/>
                  <a:tailEnd/>
                </a:ln>
              </p:spPr>
              <p:txBody>
                <a:bodyPr wrap="none" anchor="ctr"/>
                <a:lstStyle/>
                <a:p>
                  <a:endParaRPr lang="fr-FR"/>
                </a:p>
              </p:txBody>
            </p:sp>
            <p:sp>
              <p:nvSpPr>
                <p:cNvPr id="3116" name="Line 1046"/>
                <p:cNvSpPr>
                  <a:spLocks noChangeShapeType="1"/>
                </p:cNvSpPr>
                <p:nvPr/>
              </p:nvSpPr>
              <p:spPr bwMode="auto">
                <a:xfrm>
                  <a:off x="3408" y="1815"/>
                  <a:ext cx="0" cy="144"/>
                </a:xfrm>
                <a:prstGeom prst="line">
                  <a:avLst/>
                </a:prstGeom>
                <a:noFill/>
                <a:ln w="9525">
                  <a:solidFill>
                    <a:schemeClr val="tx1"/>
                  </a:solidFill>
                  <a:round/>
                  <a:headEnd/>
                  <a:tailEnd/>
                </a:ln>
              </p:spPr>
              <p:txBody>
                <a:bodyPr wrap="none" anchor="ctr"/>
                <a:lstStyle/>
                <a:p>
                  <a:endParaRPr lang="fr-FR"/>
                </a:p>
              </p:txBody>
            </p:sp>
            <p:sp>
              <p:nvSpPr>
                <p:cNvPr id="3117" name="Line 1047"/>
                <p:cNvSpPr>
                  <a:spLocks noChangeShapeType="1"/>
                </p:cNvSpPr>
                <p:nvPr/>
              </p:nvSpPr>
              <p:spPr bwMode="auto">
                <a:xfrm>
                  <a:off x="3600" y="1815"/>
                  <a:ext cx="0" cy="144"/>
                </a:xfrm>
                <a:prstGeom prst="line">
                  <a:avLst/>
                </a:prstGeom>
                <a:noFill/>
                <a:ln w="9525">
                  <a:solidFill>
                    <a:schemeClr val="tx1"/>
                  </a:solidFill>
                  <a:round/>
                  <a:headEnd/>
                  <a:tailEnd/>
                </a:ln>
              </p:spPr>
              <p:txBody>
                <a:bodyPr wrap="none" anchor="ctr"/>
                <a:lstStyle/>
                <a:p>
                  <a:endParaRPr lang="fr-FR"/>
                </a:p>
              </p:txBody>
            </p:sp>
            <p:sp>
              <p:nvSpPr>
                <p:cNvPr id="3118" name="Line 1048"/>
                <p:cNvSpPr>
                  <a:spLocks noChangeShapeType="1"/>
                </p:cNvSpPr>
                <p:nvPr/>
              </p:nvSpPr>
              <p:spPr bwMode="auto">
                <a:xfrm>
                  <a:off x="3792" y="1815"/>
                  <a:ext cx="0" cy="144"/>
                </a:xfrm>
                <a:prstGeom prst="line">
                  <a:avLst/>
                </a:prstGeom>
                <a:noFill/>
                <a:ln w="9525">
                  <a:solidFill>
                    <a:schemeClr val="tx1"/>
                  </a:solidFill>
                  <a:round/>
                  <a:headEnd/>
                  <a:tailEnd/>
                </a:ln>
              </p:spPr>
              <p:txBody>
                <a:bodyPr wrap="none" anchor="ctr"/>
                <a:lstStyle/>
                <a:p>
                  <a:endParaRPr lang="fr-FR"/>
                </a:p>
              </p:txBody>
            </p:sp>
            <p:sp>
              <p:nvSpPr>
                <p:cNvPr id="3119" name="Line 1049"/>
                <p:cNvSpPr>
                  <a:spLocks noChangeShapeType="1"/>
                </p:cNvSpPr>
                <p:nvPr/>
              </p:nvSpPr>
              <p:spPr bwMode="auto">
                <a:xfrm>
                  <a:off x="3984" y="1815"/>
                  <a:ext cx="0" cy="144"/>
                </a:xfrm>
                <a:prstGeom prst="line">
                  <a:avLst/>
                </a:prstGeom>
                <a:noFill/>
                <a:ln w="9525">
                  <a:solidFill>
                    <a:schemeClr val="tx1"/>
                  </a:solidFill>
                  <a:round/>
                  <a:headEnd/>
                  <a:tailEnd/>
                </a:ln>
              </p:spPr>
              <p:txBody>
                <a:bodyPr wrap="none" anchor="ctr"/>
                <a:lstStyle/>
                <a:p>
                  <a:endParaRPr lang="fr-FR"/>
                </a:p>
              </p:txBody>
            </p:sp>
            <p:sp>
              <p:nvSpPr>
                <p:cNvPr id="3120" name="Line 1050"/>
                <p:cNvSpPr>
                  <a:spLocks noChangeShapeType="1"/>
                </p:cNvSpPr>
                <p:nvPr/>
              </p:nvSpPr>
              <p:spPr bwMode="auto">
                <a:xfrm>
                  <a:off x="4176" y="1815"/>
                  <a:ext cx="0" cy="144"/>
                </a:xfrm>
                <a:prstGeom prst="line">
                  <a:avLst/>
                </a:prstGeom>
                <a:noFill/>
                <a:ln w="9525">
                  <a:solidFill>
                    <a:schemeClr val="tx1"/>
                  </a:solidFill>
                  <a:round/>
                  <a:headEnd/>
                  <a:tailEnd/>
                </a:ln>
              </p:spPr>
              <p:txBody>
                <a:bodyPr wrap="none" anchor="ctr"/>
                <a:lstStyle/>
                <a:p>
                  <a:endParaRPr lang="fr-FR"/>
                </a:p>
              </p:txBody>
            </p:sp>
          </p:grpSp>
          <p:sp>
            <p:nvSpPr>
              <p:cNvPr id="3087" name="Text Box 1051"/>
              <p:cNvSpPr txBox="1">
                <a:spLocks noChangeArrowheads="1"/>
              </p:cNvSpPr>
              <p:nvPr/>
            </p:nvSpPr>
            <p:spPr bwMode="auto">
              <a:xfrm>
                <a:off x="486" y="2461"/>
                <a:ext cx="180" cy="248"/>
              </a:xfrm>
              <a:prstGeom prst="rect">
                <a:avLst/>
              </a:prstGeom>
              <a:noFill/>
              <a:ln w="9525">
                <a:noFill/>
                <a:miter lim="800000"/>
                <a:headEnd/>
                <a:tailEnd/>
              </a:ln>
            </p:spPr>
            <p:txBody>
              <a:bodyPr lIns="0" tIns="0" rIns="0" bIns="0">
                <a:spAutoFit/>
              </a:bodyPr>
              <a:lstStyle/>
              <a:p>
                <a:pPr>
                  <a:spcBef>
                    <a:spcPct val="50000"/>
                  </a:spcBef>
                </a:pPr>
                <a:r>
                  <a:rPr lang="fr-FR" sz="2400" b="1" dirty="0">
                    <a:solidFill>
                      <a:srgbClr val="FF0000"/>
                    </a:solidFill>
                  </a:rPr>
                  <a:t>Q</a:t>
                </a:r>
                <a:r>
                  <a:rPr lang="fr-FR" sz="2400" b="1" baseline="-25000" dirty="0">
                    <a:solidFill>
                      <a:srgbClr val="FF0000"/>
                    </a:solidFill>
                  </a:rPr>
                  <a:t>N</a:t>
                </a:r>
                <a:endParaRPr lang="fr-FR" sz="2400" b="1" dirty="0">
                  <a:solidFill>
                    <a:srgbClr val="FF0000"/>
                  </a:solidFill>
                </a:endParaRPr>
              </a:p>
            </p:txBody>
          </p:sp>
          <p:sp>
            <p:nvSpPr>
              <p:cNvPr id="3088" name="Text Box 1052"/>
              <p:cNvSpPr txBox="1">
                <a:spLocks noChangeArrowheads="1"/>
              </p:cNvSpPr>
              <p:nvPr/>
            </p:nvSpPr>
            <p:spPr bwMode="auto">
              <a:xfrm>
                <a:off x="2216" y="2544"/>
                <a:ext cx="36" cy="181"/>
              </a:xfrm>
              <a:prstGeom prst="rect">
                <a:avLst/>
              </a:prstGeom>
              <a:noFill/>
              <a:ln w="9525">
                <a:noFill/>
                <a:miter lim="800000"/>
                <a:headEnd/>
                <a:tailEnd/>
              </a:ln>
            </p:spPr>
            <p:txBody>
              <a:bodyPr lIns="0" tIns="0" rIns="0" bIns="0">
                <a:spAutoFit/>
              </a:bodyPr>
              <a:lstStyle/>
              <a:p>
                <a:pPr>
                  <a:spcBef>
                    <a:spcPct val="50000"/>
                  </a:spcBef>
                </a:pPr>
                <a:r>
                  <a:rPr lang="fr-FR" sz="1400" b="1" dirty="0"/>
                  <a:t>i</a:t>
                </a:r>
              </a:p>
            </p:txBody>
          </p:sp>
          <p:sp>
            <p:nvSpPr>
              <p:cNvPr id="3090" name="Text Box 1054"/>
              <p:cNvSpPr txBox="1">
                <a:spLocks noChangeArrowheads="1"/>
              </p:cNvSpPr>
              <p:nvPr/>
            </p:nvSpPr>
            <p:spPr bwMode="auto">
              <a:xfrm>
                <a:off x="2047" y="2415"/>
                <a:ext cx="113" cy="129"/>
              </a:xfrm>
              <a:prstGeom prst="rect">
                <a:avLst/>
              </a:prstGeom>
              <a:noFill/>
              <a:ln w="9525">
                <a:noFill/>
                <a:miter lim="800000"/>
                <a:headEnd/>
                <a:tailEnd/>
              </a:ln>
            </p:spPr>
            <p:txBody>
              <a:bodyPr wrap="square" lIns="0" tIns="0" rIns="0" bIns="0">
                <a:spAutoFit/>
              </a:bodyPr>
              <a:lstStyle/>
              <a:p>
                <a:pPr>
                  <a:spcBef>
                    <a:spcPct val="50000"/>
                  </a:spcBef>
                </a:pPr>
                <a:r>
                  <a:rPr lang="fr-FR" sz="1200" b="1" dirty="0"/>
                  <a:t>i+1</a:t>
                </a:r>
              </a:p>
            </p:txBody>
          </p:sp>
          <p:sp>
            <p:nvSpPr>
              <p:cNvPr id="3091" name="Text Box 1055"/>
              <p:cNvSpPr txBox="1">
                <a:spLocks noChangeArrowheads="1"/>
              </p:cNvSpPr>
              <p:nvPr/>
            </p:nvSpPr>
            <p:spPr bwMode="auto">
              <a:xfrm>
                <a:off x="2186" y="2391"/>
                <a:ext cx="108" cy="181"/>
              </a:xfrm>
              <a:prstGeom prst="rect">
                <a:avLst/>
              </a:prstGeom>
              <a:noFill/>
              <a:ln w="9525">
                <a:noFill/>
                <a:miter lim="800000"/>
                <a:headEnd/>
                <a:tailEnd/>
              </a:ln>
            </p:spPr>
            <p:txBody>
              <a:bodyPr lIns="0" tIns="0" rIns="0" bIns="0">
                <a:spAutoFit/>
              </a:bodyPr>
              <a:lstStyle/>
              <a:p>
                <a:pPr>
                  <a:spcBef>
                    <a:spcPct val="50000"/>
                  </a:spcBef>
                </a:pPr>
                <a:r>
                  <a:rPr lang="fr-FR" sz="1400" b="1" dirty="0"/>
                  <a:t>Q</a:t>
                </a:r>
                <a:r>
                  <a:rPr lang="fr-FR" sz="1400" b="1" baseline="-25000" dirty="0"/>
                  <a:t>i</a:t>
                </a:r>
                <a:endParaRPr lang="fr-FR" sz="1400" b="1" dirty="0"/>
              </a:p>
            </p:txBody>
          </p:sp>
          <p:sp>
            <p:nvSpPr>
              <p:cNvPr id="3092" name="Text Box 1056"/>
              <p:cNvSpPr txBox="1">
                <a:spLocks noChangeArrowheads="1"/>
              </p:cNvSpPr>
              <p:nvPr/>
            </p:nvSpPr>
            <p:spPr bwMode="auto">
              <a:xfrm>
                <a:off x="2333" y="2419"/>
                <a:ext cx="131" cy="125"/>
              </a:xfrm>
              <a:prstGeom prst="rect">
                <a:avLst/>
              </a:prstGeom>
              <a:noFill/>
              <a:ln w="9525">
                <a:noFill/>
                <a:miter lim="800000"/>
                <a:headEnd/>
                <a:tailEnd/>
              </a:ln>
            </p:spPr>
            <p:txBody>
              <a:bodyPr wrap="square" lIns="0" tIns="0" rIns="0" bIns="0">
                <a:spAutoFit/>
              </a:bodyPr>
              <a:lstStyle/>
              <a:p>
                <a:pPr>
                  <a:spcBef>
                    <a:spcPct val="50000"/>
                  </a:spcBef>
                </a:pPr>
                <a:r>
                  <a:rPr lang="fr-FR" sz="1200" b="1" dirty="0"/>
                  <a:t>i -1</a:t>
                </a:r>
              </a:p>
            </p:txBody>
          </p:sp>
          <p:sp>
            <p:nvSpPr>
              <p:cNvPr id="3093" name="Line 1057"/>
              <p:cNvSpPr>
                <a:spLocks noChangeShapeType="1"/>
              </p:cNvSpPr>
              <p:nvPr/>
            </p:nvSpPr>
            <p:spPr bwMode="auto">
              <a:xfrm>
                <a:off x="1861" y="2846"/>
                <a:ext cx="180" cy="0"/>
              </a:xfrm>
              <a:prstGeom prst="line">
                <a:avLst/>
              </a:prstGeom>
              <a:noFill/>
              <a:ln w="9525">
                <a:solidFill>
                  <a:schemeClr val="tx1"/>
                </a:solidFill>
                <a:round/>
                <a:headEnd type="triangle" w="med" len="med"/>
                <a:tailEnd type="triangle" w="med" len="med"/>
              </a:ln>
            </p:spPr>
            <p:txBody>
              <a:bodyPr wrap="none" anchor="ctr"/>
              <a:lstStyle/>
              <a:p>
                <a:endParaRPr lang="fr-FR"/>
              </a:p>
            </p:txBody>
          </p:sp>
          <p:sp>
            <p:nvSpPr>
              <p:cNvPr id="3094" name="Line 1058"/>
              <p:cNvSpPr>
                <a:spLocks noChangeShapeType="1"/>
              </p:cNvSpPr>
              <p:nvPr/>
            </p:nvSpPr>
            <p:spPr bwMode="auto">
              <a:xfrm>
                <a:off x="2016" y="2688"/>
                <a:ext cx="0" cy="128"/>
              </a:xfrm>
              <a:prstGeom prst="line">
                <a:avLst/>
              </a:prstGeom>
              <a:noFill/>
              <a:ln w="9525">
                <a:solidFill>
                  <a:schemeClr val="tx1"/>
                </a:solidFill>
                <a:round/>
                <a:headEnd/>
                <a:tailEnd type="triangle" w="med" len="med"/>
              </a:ln>
            </p:spPr>
            <p:txBody>
              <a:bodyPr wrap="none" anchor="ctr"/>
              <a:lstStyle/>
              <a:p>
                <a:endParaRPr lang="fr-FR"/>
              </a:p>
            </p:txBody>
          </p:sp>
          <p:sp>
            <p:nvSpPr>
              <p:cNvPr id="3095" name="Text Box 1059"/>
              <p:cNvSpPr txBox="1">
                <a:spLocks noChangeArrowheads="1"/>
              </p:cNvSpPr>
              <p:nvPr/>
            </p:nvSpPr>
            <p:spPr bwMode="auto">
              <a:xfrm>
                <a:off x="2000" y="2844"/>
                <a:ext cx="72" cy="181"/>
              </a:xfrm>
              <a:prstGeom prst="rect">
                <a:avLst/>
              </a:prstGeom>
              <a:noFill/>
              <a:ln w="9525">
                <a:noFill/>
                <a:miter lim="800000"/>
                <a:headEnd/>
                <a:tailEnd/>
              </a:ln>
            </p:spPr>
            <p:txBody>
              <a:bodyPr lIns="0" tIns="0" rIns="0" bIns="0">
                <a:spAutoFit/>
              </a:bodyPr>
              <a:lstStyle/>
              <a:p>
                <a:pPr>
                  <a:spcBef>
                    <a:spcPct val="50000"/>
                  </a:spcBef>
                </a:pPr>
                <a:r>
                  <a:rPr lang="fr-FR" sz="1400" dirty="0"/>
                  <a:t>q</a:t>
                </a:r>
              </a:p>
            </p:txBody>
          </p:sp>
          <p:sp>
            <p:nvSpPr>
              <p:cNvPr id="3096" name="Line 1060"/>
              <p:cNvSpPr>
                <a:spLocks noChangeShapeType="1"/>
              </p:cNvSpPr>
              <p:nvPr/>
            </p:nvSpPr>
            <p:spPr bwMode="auto">
              <a:xfrm>
                <a:off x="1872" y="2688"/>
                <a:ext cx="0" cy="128"/>
              </a:xfrm>
              <a:prstGeom prst="line">
                <a:avLst/>
              </a:prstGeom>
              <a:noFill/>
              <a:ln w="9525">
                <a:solidFill>
                  <a:schemeClr val="tx1"/>
                </a:solidFill>
                <a:round/>
                <a:headEnd/>
                <a:tailEnd type="triangle" w="med" len="med"/>
              </a:ln>
            </p:spPr>
            <p:txBody>
              <a:bodyPr wrap="none" anchor="ctr"/>
              <a:lstStyle/>
              <a:p>
                <a:endParaRPr lang="fr-FR"/>
              </a:p>
            </p:txBody>
          </p:sp>
          <p:sp>
            <p:nvSpPr>
              <p:cNvPr id="3097" name="Line 1061"/>
              <p:cNvSpPr>
                <a:spLocks noChangeShapeType="1"/>
              </p:cNvSpPr>
              <p:nvPr/>
            </p:nvSpPr>
            <p:spPr bwMode="auto">
              <a:xfrm>
                <a:off x="2448" y="2688"/>
                <a:ext cx="0" cy="128"/>
              </a:xfrm>
              <a:prstGeom prst="line">
                <a:avLst/>
              </a:prstGeom>
              <a:noFill/>
              <a:ln w="9525">
                <a:solidFill>
                  <a:schemeClr val="tx1"/>
                </a:solidFill>
                <a:round/>
                <a:headEnd/>
                <a:tailEnd type="triangle" w="med" len="med"/>
              </a:ln>
            </p:spPr>
            <p:txBody>
              <a:bodyPr wrap="none" anchor="ctr"/>
              <a:lstStyle/>
              <a:p>
                <a:endParaRPr lang="fr-FR"/>
              </a:p>
            </p:txBody>
          </p:sp>
          <p:sp>
            <p:nvSpPr>
              <p:cNvPr id="3098" name="Text Box 1062"/>
              <p:cNvSpPr txBox="1">
                <a:spLocks noChangeArrowheads="1"/>
              </p:cNvSpPr>
              <p:nvPr/>
            </p:nvSpPr>
            <p:spPr bwMode="auto">
              <a:xfrm>
                <a:off x="1836" y="2847"/>
                <a:ext cx="72" cy="181"/>
              </a:xfrm>
              <a:prstGeom prst="rect">
                <a:avLst/>
              </a:prstGeom>
              <a:noFill/>
              <a:ln w="9525">
                <a:noFill/>
                <a:miter lim="800000"/>
                <a:headEnd/>
                <a:tailEnd/>
              </a:ln>
            </p:spPr>
            <p:txBody>
              <a:bodyPr lIns="0" tIns="0" rIns="0" bIns="0">
                <a:spAutoFit/>
              </a:bodyPr>
              <a:lstStyle/>
              <a:p>
                <a:pPr>
                  <a:spcBef>
                    <a:spcPct val="50000"/>
                  </a:spcBef>
                </a:pPr>
                <a:r>
                  <a:rPr lang="fr-FR" sz="1400" dirty="0"/>
                  <a:t>q</a:t>
                </a:r>
              </a:p>
            </p:txBody>
          </p:sp>
          <p:sp>
            <p:nvSpPr>
              <p:cNvPr id="3099" name="Text Box 1063"/>
              <p:cNvSpPr txBox="1">
                <a:spLocks noChangeArrowheads="1"/>
              </p:cNvSpPr>
              <p:nvPr/>
            </p:nvSpPr>
            <p:spPr bwMode="auto">
              <a:xfrm>
                <a:off x="2426" y="2831"/>
                <a:ext cx="72" cy="181"/>
              </a:xfrm>
              <a:prstGeom prst="rect">
                <a:avLst/>
              </a:prstGeom>
              <a:noFill/>
              <a:ln w="9525">
                <a:noFill/>
                <a:miter lim="800000"/>
                <a:headEnd/>
                <a:tailEnd/>
              </a:ln>
            </p:spPr>
            <p:txBody>
              <a:bodyPr lIns="0" tIns="0" rIns="0" bIns="0">
                <a:spAutoFit/>
              </a:bodyPr>
              <a:lstStyle/>
              <a:p>
                <a:pPr>
                  <a:spcBef>
                    <a:spcPct val="50000"/>
                  </a:spcBef>
                </a:pPr>
                <a:r>
                  <a:rPr lang="fr-FR" sz="1400"/>
                  <a:t>q</a:t>
                </a:r>
              </a:p>
            </p:txBody>
          </p:sp>
          <p:sp>
            <p:nvSpPr>
              <p:cNvPr id="3100" name="Text Box 1064"/>
              <p:cNvSpPr txBox="1">
                <a:spLocks noChangeArrowheads="1"/>
              </p:cNvSpPr>
              <p:nvPr/>
            </p:nvSpPr>
            <p:spPr bwMode="auto">
              <a:xfrm>
                <a:off x="3430" y="2835"/>
                <a:ext cx="69" cy="181"/>
              </a:xfrm>
              <a:prstGeom prst="rect">
                <a:avLst/>
              </a:prstGeom>
              <a:noFill/>
              <a:ln w="9525">
                <a:noFill/>
                <a:miter lim="800000"/>
                <a:headEnd/>
                <a:tailEnd/>
              </a:ln>
            </p:spPr>
            <p:txBody>
              <a:bodyPr wrap="square" lIns="0" tIns="0" rIns="0" bIns="0">
                <a:spAutoFit/>
              </a:bodyPr>
              <a:lstStyle/>
              <a:p>
                <a:pPr>
                  <a:spcBef>
                    <a:spcPct val="50000"/>
                  </a:spcBef>
                </a:pPr>
                <a:r>
                  <a:rPr lang="fr-FR" sz="1400" b="1" dirty="0" smtClean="0"/>
                  <a:t>q</a:t>
                </a:r>
                <a:endParaRPr lang="fr-FR" sz="1400" b="1" dirty="0"/>
              </a:p>
            </p:txBody>
          </p:sp>
          <p:sp>
            <p:nvSpPr>
              <p:cNvPr id="3101" name="Text Box 1063"/>
              <p:cNvSpPr txBox="1">
                <a:spLocks noChangeArrowheads="1"/>
              </p:cNvSpPr>
              <p:nvPr/>
            </p:nvSpPr>
            <p:spPr bwMode="auto">
              <a:xfrm>
                <a:off x="1904" y="2665"/>
                <a:ext cx="72" cy="181"/>
              </a:xfrm>
              <a:prstGeom prst="rect">
                <a:avLst/>
              </a:prstGeom>
              <a:noFill/>
              <a:ln w="9525">
                <a:noFill/>
                <a:miter lim="800000"/>
                <a:headEnd/>
                <a:tailEnd/>
              </a:ln>
            </p:spPr>
            <p:txBody>
              <a:bodyPr lIns="0" tIns="0" rIns="0" bIns="0">
                <a:spAutoFit/>
              </a:bodyPr>
              <a:lstStyle/>
              <a:p>
                <a:pPr algn="ctr">
                  <a:spcBef>
                    <a:spcPct val="50000"/>
                  </a:spcBef>
                </a:pPr>
                <a:r>
                  <a:rPr lang="fr-FR" sz="1400" b="1" dirty="0"/>
                  <a:t>e</a:t>
                </a:r>
              </a:p>
            </p:txBody>
          </p:sp>
        </p:grpSp>
        <p:cxnSp>
          <p:nvCxnSpPr>
            <p:cNvPr id="50" name="Connecteur droit avec flèche 49"/>
            <p:cNvCxnSpPr/>
            <p:nvPr/>
          </p:nvCxnSpPr>
          <p:spPr>
            <a:xfrm>
              <a:off x="1906008" y="1484780"/>
              <a:ext cx="5522044" cy="0"/>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4758220" y="1988840"/>
              <a:ext cx="262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 Box 1056"/>
            <p:cNvSpPr txBox="1">
              <a:spLocks noChangeArrowheads="1"/>
            </p:cNvSpPr>
            <p:nvPr/>
          </p:nvSpPr>
          <p:spPr bwMode="auto">
            <a:xfrm>
              <a:off x="7164288" y="1640058"/>
              <a:ext cx="128993" cy="184546"/>
            </a:xfrm>
            <a:prstGeom prst="rect">
              <a:avLst/>
            </a:prstGeom>
            <a:noFill/>
            <a:ln w="9525">
              <a:noFill/>
              <a:miter lim="800000"/>
              <a:headEnd/>
              <a:tailEnd/>
            </a:ln>
          </p:spPr>
          <p:txBody>
            <a:bodyPr wrap="square" lIns="0" tIns="0" rIns="0" bIns="0">
              <a:spAutoFit/>
            </a:bodyPr>
            <a:lstStyle/>
            <a:p>
              <a:pPr>
                <a:spcBef>
                  <a:spcPct val="50000"/>
                </a:spcBef>
              </a:pPr>
              <a:r>
                <a:rPr lang="fr-FR" sz="1200" b="1" dirty="0" smtClean="0"/>
                <a:t>1</a:t>
              </a:r>
              <a:endParaRPr lang="fr-FR" sz="1200" b="1" dirty="0"/>
            </a:p>
          </p:txBody>
        </p:sp>
        <p:sp>
          <p:nvSpPr>
            <p:cNvPr id="54" name="Text Box 1056"/>
            <p:cNvSpPr txBox="1">
              <a:spLocks noChangeArrowheads="1"/>
            </p:cNvSpPr>
            <p:nvPr/>
          </p:nvSpPr>
          <p:spPr bwMode="auto">
            <a:xfrm>
              <a:off x="6857459" y="1632022"/>
              <a:ext cx="120609" cy="184666"/>
            </a:xfrm>
            <a:prstGeom prst="rect">
              <a:avLst/>
            </a:prstGeom>
            <a:noFill/>
            <a:ln w="9525">
              <a:noFill/>
              <a:miter lim="800000"/>
              <a:headEnd/>
              <a:tailEnd/>
            </a:ln>
          </p:spPr>
          <p:txBody>
            <a:bodyPr wrap="square" lIns="0" tIns="0" rIns="0" bIns="0">
              <a:spAutoFit/>
            </a:bodyPr>
            <a:lstStyle/>
            <a:p>
              <a:pPr>
                <a:spcBef>
                  <a:spcPct val="50000"/>
                </a:spcBef>
              </a:pPr>
              <a:r>
                <a:rPr lang="fr-FR" sz="1200" b="1" dirty="0" smtClean="0"/>
                <a:t>2</a:t>
              </a:r>
              <a:endParaRPr lang="fr-FR" sz="1200" b="1" dirty="0"/>
            </a:p>
          </p:txBody>
        </p:sp>
        <p:sp>
          <p:nvSpPr>
            <p:cNvPr id="55" name="Text Box 1056"/>
            <p:cNvSpPr txBox="1">
              <a:spLocks noChangeArrowheads="1"/>
            </p:cNvSpPr>
            <p:nvPr/>
          </p:nvSpPr>
          <p:spPr bwMode="auto">
            <a:xfrm>
              <a:off x="6574156" y="1640058"/>
              <a:ext cx="112225" cy="184666"/>
            </a:xfrm>
            <a:prstGeom prst="rect">
              <a:avLst/>
            </a:prstGeom>
            <a:noFill/>
            <a:ln w="9525">
              <a:noFill/>
              <a:miter lim="800000"/>
              <a:headEnd/>
              <a:tailEnd/>
            </a:ln>
          </p:spPr>
          <p:txBody>
            <a:bodyPr wrap="square" lIns="0" tIns="0" rIns="0" bIns="0">
              <a:spAutoFit/>
            </a:bodyPr>
            <a:lstStyle/>
            <a:p>
              <a:pPr>
                <a:spcBef>
                  <a:spcPct val="50000"/>
                </a:spcBef>
              </a:pPr>
              <a:r>
                <a:rPr lang="fr-FR" sz="1200" b="1" dirty="0" smtClean="0"/>
                <a:t>3</a:t>
              </a:r>
              <a:endParaRPr lang="fr-FR" sz="1200" b="1" dirty="0"/>
            </a:p>
          </p:txBody>
        </p:sp>
        <p:sp>
          <p:nvSpPr>
            <p:cNvPr id="56" name="Text Box 1056"/>
            <p:cNvSpPr txBox="1">
              <a:spLocks noChangeArrowheads="1"/>
            </p:cNvSpPr>
            <p:nvPr/>
          </p:nvSpPr>
          <p:spPr bwMode="auto">
            <a:xfrm>
              <a:off x="2026110" y="1673847"/>
              <a:ext cx="175849" cy="184666"/>
            </a:xfrm>
            <a:prstGeom prst="rect">
              <a:avLst/>
            </a:prstGeom>
            <a:noFill/>
            <a:ln w="9525">
              <a:noFill/>
              <a:miter lim="800000"/>
              <a:headEnd/>
              <a:tailEnd/>
            </a:ln>
          </p:spPr>
          <p:txBody>
            <a:bodyPr wrap="square" lIns="0" tIns="0" rIns="0" bIns="0">
              <a:spAutoFit/>
            </a:bodyPr>
            <a:lstStyle/>
            <a:p>
              <a:pPr>
                <a:spcBef>
                  <a:spcPct val="50000"/>
                </a:spcBef>
              </a:pPr>
              <a:r>
                <a:rPr lang="fr-FR" sz="1200" b="1" dirty="0" smtClean="0"/>
                <a:t>N</a:t>
              </a:r>
              <a:endParaRPr lang="fr-FR" sz="1200" b="1" dirty="0"/>
            </a:p>
          </p:txBody>
        </p:sp>
        <p:cxnSp>
          <p:nvCxnSpPr>
            <p:cNvPr id="62" name="Connecteur droit 61"/>
            <p:cNvCxnSpPr/>
            <p:nvPr/>
          </p:nvCxnSpPr>
          <p:spPr>
            <a:xfrm>
              <a:off x="1899028" y="1844824"/>
              <a:ext cx="54901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366244" y="1700808"/>
              <a:ext cx="0" cy="360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Flèche droite 66"/>
            <p:cNvSpPr/>
            <p:nvPr/>
          </p:nvSpPr>
          <p:spPr>
            <a:xfrm>
              <a:off x="1519528" y="1770007"/>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0" name="Text Box 1063"/>
          <p:cNvSpPr txBox="1">
            <a:spLocks noChangeArrowheads="1"/>
          </p:cNvSpPr>
          <p:nvPr/>
        </p:nvSpPr>
        <p:spPr bwMode="auto">
          <a:xfrm>
            <a:off x="1867292" y="2007686"/>
            <a:ext cx="170360" cy="269186"/>
          </a:xfrm>
          <a:prstGeom prst="rect">
            <a:avLst/>
          </a:prstGeom>
          <a:noFill/>
          <a:ln w="9525">
            <a:noFill/>
            <a:miter lim="800000"/>
            <a:headEnd/>
            <a:tailEnd/>
          </a:ln>
        </p:spPr>
        <p:txBody>
          <a:bodyPr lIns="0" tIns="0" rIns="0" bIns="0">
            <a:spAutoFit/>
          </a:bodyPr>
          <a:lstStyle/>
          <a:p>
            <a:pPr algn="ctr">
              <a:spcBef>
                <a:spcPct val="50000"/>
              </a:spcBef>
            </a:pPr>
            <a:r>
              <a:rPr lang="fr-FR" sz="1400" b="1" dirty="0"/>
              <a:t>e</a:t>
            </a:r>
          </a:p>
        </p:txBody>
      </p:sp>
      <p:cxnSp>
        <p:nvCxnSpPr>
          <p:cNvPr id="72" name="Connecteur droit 71"/>
          <p:cNvCxnSpPr/>
          <p:nvPr/>
        </p:nvCxnSpPr>
        <p:spPr>
          <a:xfrm>
            <a:off x="1763688" y="2276872"/>
            <a:ext cx="360040"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35496" y="50721"/>
            <a:ext cx="9264267" cy="353943"/>
          </a:xfrm>
          <a:prstGeom prst="rect">
            <a:avLst/>
          </a:prstGeom>
          <a:noFill/>
        </p:spPr>
        <p:txBody>
          <a:bodyPr wrap="none" rtlCol="0">
            <a:spAutoFit/>
          </a:bodyPr>
          <a:lstStyle/>
          <a:p>
            <a:r>
              <a:rPr lang="fr-FR" sz="1700" b="1" i="1" dirty="0" smtClean="0">
                <a:solidFill>
                  <a:srgbClr val="0066FF"/>
                </a:solidFill>
              </a:rPr>
              <a:t>Conduite en charge avec prélèvement  uniformément réparti  sans débit de transit (service en route )</a:t>
            </a:r>
            <a:endParaRPr lang="fr-FR" sz="1700" b="1" i="1"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heckerboard(across)">
                                      <p:cBhvr>
                                        <p:cTn id="11" dur="500"/>
                                        <p:tgtEl>
                                          <p:spTgt spid="307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heckerboard(across)">
                                      <p:cBhvr>
                                        <p:cTn id="15" dur="5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93894"/>
                                        </p:tgtEl>
                                        <p:attrNameLst>
                                          <p:attrName>style.visibility</p:attrName>
                                        </p:attrNameLst>
                                      </p:cBhvr>
                                      <p:to>
                                        <p:strVal val="visible"/>
                                      </p:to>
                                    </p:set>
                                    <p:animEffect transition="in" filter="box(in)">
                                      <p:cBhvr>
                                        <p:cTn id="20" dur="500"/>
                                        <p:tgtEl>
                                          <p:spTgt spid="29389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93896"/>
                                        </p:tgtEl>
                                        <p:attrNameLst>
                                          <p:attrName>style.visibility</p:attrName>
                                        </p:attrNameLst>
                                      </p:cBhvr>
                                      <p:to>
                                        <p:strVal val="visible"/>
                                      </p:to>
                                    </p:set>
                                    <p:animEffect transition="in" filter="box(in)">
                                      <p:cBhvr>
                                        <p:cTn id="25" dur="500"/>
                                        <p:tgtEl>
                                          <p:spTgt spid="29389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93895"/>
                                        </p:tgtEl>
                                        <p:attrNameLst>
                                          <p:attrName>style.visibility</p:attrName>
                                        </p:attrNameLst>
                                      </p:cBhvr>
                                      <p:to>
                                        <p:strVal val="visible"/>
                                      </p:to>
                                    </p:set>
                                    <p:animEffect transition="in" filter="diamond(in)">
                                      <p:cBhvr>
                                        <p:cTn id="30" dur="2000"/>
                                        <p:tgtEl>
                                          <p:spTgt spid="29389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085"/>
                                        </p:tgtEl>
                                        <p:attrNameLst>
                                          <p:attrName>style.visibility</p:attrName>
                                        </p:attrNameLst>
                                      </p:cBhvr>
                                      <p:to>
                                        <p:strVal val="visible"/>
                                      </p:to>
                                    </p:set>
                                    <p:animEffect transition="in" filter="diamond(in)">
                                      <p:cBhvr>
                                        <p:cTn id="35" dur="2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75856" y="404584"/>
          <a:ext cx="5760639" cy="6264776"/>
        </p:xfrm>
        <a:graphic>
          <a:graphicData uri="http://schemas.openxmlformats.org/drawingml/2006/table">
            <a:tbl>
              <a:tblPr/>
              <a:tblGrid>
                <a:gridCol w="1476671"/>
                <a:gridCol w="1584176"/>
                <a:gridCol w="1152128"/>
                <a:gridCol w="1547664"/>
              </a:tblGrid>
              <a:tr h="504056">
                <a:tc>
                  <a:txBody>
                    <a:bodyPr/>
                    <a:lstStyle/>
                    <a:p>
                      <a:pPr marL="449580" algn="ctr">
                        <a:spcAft>
                          <a:spcPts val="0"/>
                        </a:spcAft>
                      </a:pPr>
                      <a:r>
                        <a:rPr lang="fr-FR" sz="1600" b="1" dirty="0" smtClean="0">
                          <a:latin typeface="Arial"/>
                          <a:ea typeface="Times New Roman"/>
                          <a:cs typeface="Arial"/>
                        </a:rPr>
                        <a:t>Nombre de sorties</a:t>
                      </a:r>
                      <a:endParaRPr lang="fr-FR" sz="1600" b="1" dirty="0">
                        <a:latin typeface="Arial"/>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449580" algn="ctr">
                        <a:spcAft>
                          <a:spcPts val="0"/>
                        </a:spcAft>
                      </a:pPr>
                      <a:r>
                        <a:rPr lang="fr-FR" sz="1600" b="1" dirty="0" err="1" smtClean="0">
                          <a:latin typeface="Arial"/>
                          <a:ea typeface="Times New Roman"/>
                          <a:cs typeface="Arial"/>
                        </a:rPr>
                        <a:t>Hazen</a:t>
                      </a:r>
                      <a:r>
                        <a:rPr lang="fr-FR" sz="1600" b="1" dirty="0" smtClean="0">
                          <a:latin typeface="Arial"/>
                          <a:ea typeface="Times New Roman"/>
                          <a:cs typeface="Arial"/>
                        </a:rPr>
                        <a:t>-Williams</a:t>
                      </a:r>
                      <a:endParaRPr lang="fr-FR" sz="1600" b="1"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449580" algn="ctr">
                        <a:spcAft>
                          <a:spcPts val="0"/>
                        </a:spcAft>
                      </a:pPr>
                      <a:r>
                        <a:rPr lang="fr-FR" sz="1600" b="1" dirty="0" err="1">
                          <a:latin typeface="Arial"/>
                          <a:ea typeface="Times New Roman"/>
                          <a:cs typeface="Arial"/>
                        </a:rPr>
                        <a:t>Scoby</a:t>
                      </a:r>
                      <a:endParaRPr lang="fr-FR" sz="1600" b="1"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449580" algn="ctr">
                        <a:spcAft>
                          <a:spcPts val="0"/>
                        </a:spcAft>
                      </a:pPr>
                      <a:r>
                        <a:rPr lang="fr-FR" sz="1600" b="1" dirty="0" smtClean="0">
                          <a:latin typeface="Arial"/>
                          <a:ea typeface="Times New Roman"/>
                          <a:cs typeface="Arial"/>
                        </a:rPr>
                        <a:t>Darcy-</a:t>
                      </a:r>
                      <a:r>
                        <a:rPr lang="fr-FR" sz="1600" b="1" dirty="0" err="1" smtClean="0">
                          <a:latin typeface="Arial"/>
                          <a:ea typeface="Times New Roman"/>
                          <a:cs typeface="Arial"/>
                        </a:rPr>
                        <a:t>Weisbach</a:t>
                      </a:r>
                      <a:endParaRPr lang="fr-FR" sz="1600" b="1"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19713">
                <a:tc>
                  <a:txBody>
                    <a:bodyPr/>
                    <a:lstStyle/>
                    <a:p>
                      <a:pPr marL="449580" algn="ctr">
                        <a:spcAft>
                          <a:spcPts val="0"/>
                        </a:spcAft>
                      </a:pPr>
                      <a:r>
                        <a:rPr lang="fr-FR" sz="1400" b="0" dirty="0" smtClean="0">
                          <a:latin typeface="Arial"/>
                          <a:ea typeface="Times New Roman"/>
                          <a:cs typeface="Arial"/>
                        </a:rPr>
                        <a:t>1</a:t>
                      </a:r>
                      <a:endParaRPr lang="fr-FR" sz="1400" b="0" dirty="0">
                        <a:latin typeface="Arial"/>
                        <a:ea typeface="Times New Roman"/>
                        <a:cs typeface="Arial"/>
                      </a:endParaRPr>
                    </a:p>
                    <a:p>
                      <a:pPr marL="449580" algn="ctr">
                        <a:spcAft>
                          <a:spcPts val="0"/>
                        </a:spcAft>
                      </a:pPr>
                      <a:r>
                        <a:rPr lang="fr-FR" sz="1400" b="0" dirty="0">
                          <a:latin typeface="Arial"/>
                          <a:ea typeface="Times New Roman"/>
                          <a:cs typeface="Arial"/>
                        </a:rPr>
                        <a:t>2</a:t>
                      </a:r>
                    </a:p>
                    <a:p>
                      <a:pPr marL="449580" algn="ctr">
                        <a:spcAft>
                          <a:spcPts val="0"/>
                        </a:spcAft>
                      </a:pPr>
                      <a:r>
                        <a:rPr lang="fr-FR" sz="1400" b="0" dirty="0">
                          <a:latin typeface="Arial"/>
                          <a:ea typeface="Times New Roman"/>
                          <a:cs typeface="Arial"/>
                        </a:rPr>
                        <a:t>3</a:t>
                      </a:r>
                    </a:p>
                    <a:p>
                      <a:pPr marL="449580" algn="ctr">
                        <a:spcAft>
                          <a:spcPts val="0"/>
                        </a:spcAft>
                      </a:pPr>
                      <a:r>
                        <a:rPr lang="fr-FR" sz="1400" b="0" dirty="0">
                          <a:latin typeface="Arial"/>
                          <a:ea typeface="Times New Roman"/>
                          <a:cs typeface="Arial"/>
                        </a:rPr>
                        <a:t>4</a:t>
                      </a:r>
                    </a:p>
                    <a:p>
                      <a:pPr marL="449580" algn="ctr">
                        <a:spcAft>
                          <a:spcPts val="0"/>
                        </a:spcAft>
                      </a:pPr>
                      <a:r>
                        <a:rPr lang="fr-FR" sz="1400" b="0" dirty="0">
                          <a:latin typeface="Arial"/>
                          <a:ea typeface="Times New Roman"/>
                          <a:cs typeface="Arial"/>
                        </a:rPr>
                        <a:t>5</a:t>
                      </a:r>
                    </a:p>
                    <a:p>
                      <a:pPr marL="449580" algn="ctr">
                        <a:spcAft>
                          <a:spcPts val="0"/>
                        </a:spcAft>
                      </a:pPr>
                      <a:r>
                        <a:rPr lang="fr-FR" sz="1400" b="0" dirty="0">
                          <a:latin typeface="Arial"/>
                          <a:ea typeface="Times New Roman"/>
                          <a:cs typeface="Arial"/>
                        </a:rPr>
                        <a:t>6</a:t>
                      </a:r>
                    </a:p>
                    <a:p>
                      <a:pPr marL="449580" algn="ctr">
                        <a:spcAft>
                          <a:spcPts val="0"/>
                        </a:spcAft>
                      </a:pPr>
                      <a:r>
                        <a:rPr lang="fr-FR" sz="1400" b="0" dirty="0">
                          <a:latin typeface="Arial"/>
                          <a:ea typeface="Times New Roman"/>
                          <a:cs typeface="Arial"/>
                        </a:rPr>
                        <a:t>7</a:t>
                      </a:r>
                    </a:p>
                    <a:p>
                      <a:pPr marL="449580" algn="ctr">
                        <a:spcAft>
                          <a:spcPts val="0"/>
                        </a:spcAft>
                      </a:pPr>
                      <a:r>
                        <a:rPr lang="fr-FR" sz="1400" b="0" dirty="0">
                          <a:latin typeface="Arial"/>
                          <a:ea typeface="Times New Roman"/>
                          <a:cs typeface="Arial"/>
                        </a:rPr>
                        <a:t>8</a:t>
                      </a:r>
                    </a:p>
                    <a:p>
                      <a:pPr marL="449580" algn="ctr">
                        <a:spcAft>
                          <a:spcPts val="0"/>
                        </a:spcAft>
                      </a:pPr>
                      <a:r>
                        <a:rPr lang="fr-FR" sz="1400" b="0" dirty="0">
                          <a:latin typeface="Arial"/>
                          <a:ea typeface="Times New Roman"/>
                          <a:cs typeface="Arial"/>
                        </a:rPr>
                        <a:t>9</a:t>
                      </a:r>
                    </a:p>
                    <a:p>
                      <a:pPr marL="449580" algn="ctr">
                        <a:spcAft>
                          <a:spcPts val="0"/>
                        </a:spcAft>
                      </a:pPr>
                      <a:r>
                        <a:rPr lang="fr-FR" sz="1400" b="0" dirty="0">
                          <a:latin typeface="Arial"/>
                          <a:ea typeface="Times New Roman"/>
                          <a:cs typeface="Arial"/>
                        </a:rPr>
                        <a:t>10</a:t>
                      </a:r>
                    </a:p>
                    <a:p>
                      <a:pPr marL="449580" algn="ctr">
                        <a:spcAft>
                          <a:spcPts val="0"/>
                        </a:spcAft>
                      </a:pPr>
                      <a:r>
                        <a:rPr lang="fr-FR" sz="1400" b="0" dirty="0">
                          <a:latin typeface="Arial"/>
                          <a:ea typeface="Times New Roman"/>
                          <a:cs typeface="Arial"/>
                        </a:rPr>
                        <a:t>11</a:t>
                      </a:r>
                    </a:p>
                    <a:p>
                      <a:pPr marL="449580" algn="ctr">
                        <a:spcAft>
                          <a:spcPts val="0"/>
                        </a:spcAft>
                      </a:pPr>
                      <a:r>
                        <a:rPr lang="fr-FR" sz="1400" b="0" dirty="0">
                          <a:latin typeface="Arial"/>
                          <a:ea typeface="Times New Roman"/>
                          <a:cs typeface="Arial"/>
                        </a:rPr>
                        <a:t>12</a:t>
                      </a:r>
                    </a:p>
                    <a:p>
                      <a:pPr marL="449580" algn="ctr">
                        <a:spcAft>
                          <a:spcPts val="0"/>
                        </a:spcAft>
                      </a:pPr>
                      <a:r>
                        <a:rPr lang="fr-FR" sz="1400" b="0" dirty="0">
                          <a:latin typeface="Arial"/>
                          <a:ea typeface="Times New Roman"/>
                          <a:cs typeface="Arial"/>
                        </a:rPr>
                        <a:t>13</a:t>
                      </a:r>
                    </a:p>
                    <a:p>
                      <a:pPr marL="449580" algn="ctr">
                        <a:spcAft>
                          <a:spcPts val="0"/>
                        </a:spcAft>
                      </a:pPr>
                      <a:r>
                        <a:rPr lang="fr-FR" sz="1400" b="0" dirty="0">
                          <a:latin typeface="Arial"/>
                          <a:ea typeface="Times New Roman"/>
                          <a:cs typeface="Arial"/>
                        </a:rPr>
                        <a:t>14</a:t>
                      </a:r>
                    </a:p>
                    <a:p>
                      <a:pPr marL="449580" algn="ctr">
                        <a:spcAft>
                          <a:spcPts val="0"/>
                        </a:spcAft>
                      </a:pPr>
                      <a:r>
                        <a:rPr lang="fr-FR" sz="1400" b="0" dirty="0">
                          <a:latin typeface="Arial"/>
                          <a:ea typeface="Times New Roman"/>
                          <a:cs typeface="Arial"/>
                        </a:rPr>
                        <a:t>15</a:t>
                      </a:r>
                    </a:p>
                    <a:p>
                      <a:pPr marL="449580" algn="ctr">
                        <a:spcAft>
                          <a:spcPts val="0"/>
                        </a:spcAft>
                      </a:pPr>
                      <a:r>
                        <a:rPr lang="fr-FR" sz="1400" b="0" dirty="0">
                          <a:latin typeface="Arial"/>
                          <a:ea typeface="Times New Roman"/>
                          <a:cs typeface="Arial"/>
                        </a:rPr>
                        <a:t>16</a:t>
                      </a:r>
                    </a:p>
                    <a:p>
                      <a:pPr marL="449580" algn="ctr">
                        <a:spcAft>
                          <a:spcPts val="0"/>
                        </a:spcAft>
                      </a:pPr>
                      <a:r>
                        <a:rPr lang="fr-FR" sz="1400" b="0" dirty="0">
                          <a:latin typeface="Arial"/>
                          <a:ea typeface="Times New Roman"/>
                          <a:cs typeface="Arial"/>
                        </a:rPr>
                        <a:t>17</a:t>
                      </a:r>
                    </a:p>
                    <a:p>
                      <a:pPr marL="449580" algn="ctr">
                        <a:spcAft>
                          <a:spcPts val="0"/>
                        </a:spcAft>
                      </a:pPr>
                      <a:r>
                        <a:rPr lang="fr-FR" sz="1400" b="0" dirty="0">
                          <a:latin typeface="Arial"/>
                          <a:ea typeface="Times New Roman"/>
                          <a:cs typeface="Arial"/>
                        </a:rPr>
                        <a:t>18</a:t>
                      </a:r>
                    </a:p>
                    <a:p>
                      <a:pPr marL="449580" algn="ctr">
                        <a:spcAft>
                          <a:spcPts val="0"/>
                        </a:spcAft>
                      </a:pPr>
                      <a:r>
                        <a:rPr lang="fr-FR" sz="1400" b="0" dirty="0">
                          <a:latin typeface="Arial"/>
                          <a:ea typeface="Times New Roman"/>
                          <a:cs typeface="Arial"/>
                        </a:rPr>
                        <a:t>19</a:t>
                      </a:r>
                    </a:p>
                    <a:p>
                      <a:pPr marL="449580" algn="ctr">
                        <a:spcAft>
                          <a:spcPts val="0"/>
                        </a:spcAft>
                      </a:pPr>
                      <a:r>
                        <a:rPr lang="fr-FR" sz="1400" b="0" dirty="0">
                          <a:latin typeface="Arial"/>
                          <a:ea typeface="Times New Roman"/>
                          <a:cs typeface="Arial"/>
                        </a:rPr>
                        <a:t>20</a:t>
                      </a:r>
                    </a:p>
                    <a:p>
                      <a:pPr marL="449580" algn="ctr">
                        <a:spcAft>
                          <a:spcPts val="0"/>
                        </a:spcAft>
                      </a:pPr>
                      <a:r>
                        <a:rPr lang="fr-FR" sz="1400" b="0" dirty="0">
                          <a:latin typeface="Arial"/>
                          <a:ea typeface="Times New Roman"/>
                          <a:cs typeface="Arial"/>
                        </a:rPr>
                        <a:t>22</a:t>
                      </a:r>
                    </a:p>
                    <a:p>
                      <a:pPr marL="449580" algn="ctr">
                        <a:spcAft>
                          <a:spcPts val="0"/>
                        </a:spcAft>
                      </a:pPr>
                      <a:r>
                        <a:rPr lang="fr-FR" sz="1400" b="0" dirty="0">
                          <a:latin typeface="Arial"/>
                          <a:ea typeface="Times New Roman"/>
                          <a:cs typeface="Arial"/>
                        </a:rPr>
                        <a:t>24</a:t>
                      </a:r>
                    </a:p>
                    <a:p>
                      <a:pPr marL="449580" algn="ctr">
                        <a:spcAft>
                          <a:spcPts val="0"/>
                        </a:spcAft>
                      </a:pPr>
                      <a:r>
                        <a:rPr lang="fr-FR" sz="1400" b="0" dirty="0">
                          <a:latin typeface="Arial"/>
                          <a:ea typeface="Times New Roman"/>
                          <a:cs typeface="Arial"/>
                        </a:rPr>
                        <a:t>26</a:t>
                      </a:r>
                    </a:p>
                    <a:p>
                      <a:pPr marL="449580" algn="ctr">
                        <a:spcAft>
                          <a:spcPts val="0"/>
                        </a:spcAft>
                      </a:pPr>
                      <a:r>
                        <a:rPr lang="fr-FR" sz="1400" b="0" dirty="0">
                          <a:latin typeface="Arial"/>
                          <a:ea typeface="Times New Roman"/>
                          <a:cs typeface="Arial"/>
                        </a:rPr>
                        <a:t>28</a:t>
                      </a:r>
                    </a:p>
                    <a:p>
                      <a:pPr marL="449580" algn="ctr">
                        <a:spcAft>
                          <a:spcPts val="0"/>
                        </a:spcAft>
                      </a:pPr>
                      <a:r>
                        <a:rPr lang="fr-FR" sz="1400" b="0" dirty="0">
                          <a:latin typeface="Arial"/>
                          <a:ea typeface="Times New Roman"/>
                          <a:cs typeface="Arial"/>
                        </a:rPr>
                        <a:t>30</a:t>
                      </a:r>
                    </a:p>
                    <a:p>
                      <a:pPr marL="449580" algn="ctr">
                        <a:spcAft>
                          <a:spcPts val="0"/>
                        </a:spcAft>
                      </a:pPr>
                      <a:r>
                        <a:rPr lang="fr-FR" sz="1400" b="0" dirty="0">
                          <a:latin typeface="Arial"/>
                          <a:ea typeface="Times New Roman"/>
                          <a:cs typeface="Arial"/>
                        </a:rPr>
                        <a:t>35</a:t>
                      </a:r>
                    </a:p>
                    <a:p>
                      <a:pPr marL="449580" algn="ctr">
                        <a:spcAft>
                          <a:spcPts val="0"/>
                        </a:spcAft>
                      </a:pPr>
                      <a:r>
                        <a:rPr lang="fr-FR" sz="1400" b="0" dirty="0" smtClean="0">
                          <a:latin typeface="Arial"/>
                          <a:ea typeface="Times New Roman"/>
                          <a:cs typeface="Arial"/>
                        </a:rPr>
                        <a:t>40</a:t>
                      </a:r>
                      <a:endParaRPr lang="fr-FR" sz="1400" b="0"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spcAft>
                          <a:spcPts val="0"/>
                        </a:spcAft>
                      </a:pPr>
                      <a:r>
                        <a:rPr lang="fr-FR" sz="1400" b="0" dirty="0" smtClean="0">
                          <a:latin typeface="Arial"/>
                          <a:ea typeface="Times New Roman"/>
                          <a:cs typeface="Arial"/>
                        </a:rPr>
                        <a:t>1</a:t>
                      </a:r>
                      <a:endParaRPr lang="fr-FR" sz="1400" b="0" dirty="0">
                        <a:latin typeface="Arial"/>
                        <a:ea typeface="Times New Roman"/>
                        <a:cs typeface="Arial"/>
                      </a:endParaRPr>
                    </a:p>
                    <a:p>
                      <a:pPr marL="449580" algn="ctr">
                        <a:spcAft>
                          <a:spcPts val="0"/>
                        </a:spcAft>
                      </a:pPr>
                      <a:r>
                        <a:rPr lang="fr-FR" sz="1400" b="0" dirty="0">
                          <a:latin typeface="Arial"/>
                          <a:ea typeface="Times New Roman"/>
                          <a:cs typeface="Arial"/>
                        </a:rPr>
                        <a:t>0,639</a:t>
                      </a:r>
                    </a:p>
                    <a:p>
                      <a:pPr marL="449580" algn="ctr">
                        <a:spcAft>
                          <a:spcPts val="0"/>
                        </a:spcAft>
                      </a:pPr>
                      <a:r>
                        <a:rPr lang="fr-FR" sz="1400" b="0" dirty="0" smtClean="0">
                          <a:latin typeface="Arial"/>
                          <a:ea typeface="Times New Roman"/>
                          <a:cs typeface="Arial"/>
                        </a:rPr>
                        <a:t>0,534</a:t>
                      </a:r>
                      <a:endParaRPr lang="fr-FR" sz="1400" b="0" dirty="0">
                        <a:latin typeface="Arial"/>
                        <a:ea typeface="Times New Roman"/>
                        <a:cs typeface="Arial"/>
                      </a:endParaRPr>
                    </a:p>
                    <a:p>
                      <a:pPr marL="449580" algn="ctr">
                        <a:spcAft>
                          <a:spcPts val="0"/>
                        </a:spcAft>
                      </a:pPr>
                      <a:r>
                        <a:rPr lang="fr-FR" sz="1400" b="0" dirty="0">
                          <a:latin typeface="Arial"/>
                          <a:ea typeface="Times New Roman"/>
                          <a:cs typeface="Arial"/>
                        </a:rPr>
                        <a:t>0,486</a:t>
                      </a:r>
                    </a:p>
                    <a:p>
                      <a:pPr marL="449580" algn="ctr">
                        <a:spcAft>
                          <a:spcPts val="0"/>
                        </a:spcAft>
                      </a:pPr>
                      <a:r>
                        <a:rPr lang="fr-FR" sz="1400" b="0" dirty="0">
                          <a:latin typeface="Arial"/>
                          <a:ea typeface="Times New Roman"/>
                          <a:cs typeface="Arial"/>
                        </a:rPr>
                        <a:t>0,457</a:t>
                      </a:r>
                    </a:p>
                    <a:p>
                      <a:pPr marL="449580" algn="ctr">
                        <a:spcAft>
                          <a:spcPts val="0"/>
                        </a:spcAft>
                      </a:pPr>
                      <a:r>
                        <a:rPr lang="fr-FR" sz="1400" b="0" dirty="0">
                          <a:latin typeface="Arial"/>
                          <a:ea typeface="Times New Roman"/>
                          <a:cs typeface="Arial"/>
                        </a:rPr>
                        <a:t>0,435</a:t>
                      </a:r>
                    </a:p>
                    <a:p>
                      <a:pPr marL="449580" algn="ctr">
                        <a:spcAft>
                          <a:spcPts val="0"/>
                        </a:spcAft>
                      </a:pPr>
                      <a:r>
                        <a:rPr lang="fr-FR" sz="1400" b="0" dirty="0">
                          <a:latin typeface="Arial"/>
                          <a:ea typeface="Times New Roman"/>
                          <a:cs typeface="Arial"/>
                        </a:rPr>
                        <a:t>0,425</a:t>
                      </a:r>
                    </a:p>
                    <a:p>
                      <a:pPr marL="449580" algn="ctr">
                        <a:spcAft>
                          <a:spcPts val="0"/>
                        </a:spcAft>
                      </a:pPr>
                      <a:r>
                        <a:rPr lang="fr-FR" sz="1400" b="0" dirty="0">
                          <a:latin typeface="Arial"/>
                          <a:ea typeface="Times New Roman"/>
                          <a:cs typeface="Arial"/>
                        </a:rPr>
                        <a:t>0,415</a:t>
                      </a:r>
                    </a:p>
                    <a:p>
                      <a:pPr marL="449580" algn="ctr">
                        <a:spcAft>
                          <a:spcPts val="0"/>
                        </a:spcAft>
                      </a:pPr>
                      <a:r>
                        <a:rPr lang="fr-FR" sz="1400" b="0" dirty="0">
                          <a:latin typeface="Arial"/>
                          <a:ea typeface="Times New Roman"/>
                          <a:cs typeface="Arial"/>
                        </a:rPr>
                        <a:t>0,409</a:t>
                      </a:r>
                    </a:p>
                    <a:p>
                      <a:pPr marL="449580" algn="ctr">
                        <a:spcAft>
                          <a:spcPts val="0"/>
                        </a:spcAft>
                      </a:pPr>
                      <a:r>
                        <a:rPr lang="fr-FR" sz="1400" b="0" dirty="0">
                          <a:latin typeface="Arial"/>
                          <a:ea typeface="Times New Roman"/>
                          <a:cs typeface="Arial"/>
                        </a:rPr>
                        <a:t>0,402</a:t>
                      </a:r>
                    </a:p>
                    <a:p>
                      <a:pPr marL="449580" algn="ctr">
                        <a:spcAft>
                          <a:spcPts val="0"/>
                        </a:spcAft>
                      </a:pPr>
                      <a:r>
                        <a:rPr lang="fr-FR" sz="1400" b="0" dirty="0">
                          <a:latin typeface="Arial"/>
                          <a:ea typeface="Times New Roman"/>
                          <a:cs typeface="Arial"/>
                        </a:rPr>
                        <a:t>0,397</a:t>
                      </a:r>
                    </a:p>
                    <a:p>
                      <a:pPr marL="449580" algn="ctr">
                        <a:spcAft>
                          <a:spcPts val="0"/>
                        </a:spcAft>
                      </a:pPr>
                      <a:r>
                        <a:rPr lang="fr-FR" sz="1400" b="0" dirty="0">
                          <a:latin typeface="Arial"/>
                          <a:ea typeface="Times New Roman"/>
                          <a:cs typeface="Arial"/>
                        </a:rPr>
                        <a:t>0,394</a:t>
                      </a:r>
                    </a:p>
                    <a:p>
                      <a:pPr marL="449580" algn="ctr">
                        <a:spcAft>
                          <a:spcPts val="0"/>
                        </a:spcAft>
                      </a:pPr>
                      <a:r>
                        <a:rPr lang="fr-FR" sz="1400" b="0" dirty="0">
                          <a:latin typeface="Arial"/>
                          <a:ea typeface="Times New Roman"/>
                          <a:cs typeface="Arial"/>
                        </a:rPr>
                        <a:t>0,391</a:t>
                      </a:r>
                    </a:p>
                    <a:p>
                      <a:pPr marL="449580" algn="ctr">
                        <a:spcAft>
                          <a:spcPts val="0"/>
                        </a:spcAft>
                      </a:pPr>
                      <a:r>
                        <a:rPr lang="fr-FR" sz="1400" b="0" dirty="0">
                          <a:latin typeface="Arial"/>
                          <a:ea typeface="Times New Roman"/>
                          <a:cs typeface="Arial"/>
                        </a:rPr>
                        <a:t>0,387</a:t>
                      </a:r>
                    </a:p>
                    <a:p>
                      <a:pPr marL="449580" algn="ctr">
                        <a:spcAft>
                          <a:spcPts val="0"/>
                        </a:spcAft>
                      </a:pPr>
                      <a:r>
                        <a:rPr lang="fr-FR" sz="1400" b="0" dirty="0">
                          <a:latin typeface="Arial"/>
                          <a:ea typeface="Times New Roman"/>
                          <a:cs typeface="Arial"/>
                        </a:rPr>
                        <a:t>0,384</a:t>
                      </a:r>
                    </a:p>
                    <a:p>
                      <a:pPr marL="449580" algn="ctr">
                        <a:spcAft>
                          <a:spcPts val="0"/>
                        </a:spcAft>
                      </a:pPr>
                      <a:r>
                        <a:rPr lang="fr-FR" sz="1400" b="0" dirty="0">
                          <a:latin typeface="Arial"/>
                          <a:ea typeface="Times New Roman"/>
                          <a:cs typeface="Arial"/>
                        </a:rPr>
                        <a:t>0,382</a:t>
                      </a:r>
                    </a:p>
                    <a:p>
                      <a:pPr marL="449580" algn="ctr">
                        <a:spcAft>
                          <a:spcPts val="0"/>
                        </a:spcAft>
                      </a:pPr>
                      <a:r>
                        <a:rPr lang="fr-FR" sz="1400" b="0" dirty="0">
                          <a:latin typeface="Arial"/>
                          <a:ea typeface="Times New Roman"/>
                          <a:cs typeface="Arial"/>
                        </a:rPr>
                        <a:t>0,380</a:t>
                      </a:r>
                    </a:p>
                    <a:p>
                      <a:pPr marL="449580" algn="ctr">
                        <a:spcAft>
                          <a:spcPts val="0"/>
                        </a:spcAft>
                      </a:pPr>
                      <a:r>
                        <a:rPr lang="fr-FR" sz="1400" b="0" dirty="0">
                          <a:latin typeface="Arial"/>
                          <a:ea typeface="Times New Roman"/>
                          <a:cs typeface="Arial"/>
                        </a:rPr>
                        <a:t>0,379</a:t>
                      </a:r>
                    </a:p>
                    <a:p>
                      <a:pPr marL="449580" algn="ctr">
                        <a:spcAft>
                          <a:spcPts val="0"/>
                        </a:spcAft>
                      </a:pPr>
                      <a:r>
                        <a:rPr lang="fr-FR" sz="1400" b="0" dirty="0">
                          <a:latin typeface="Arial"/>
                          <a:ea typeface="Times New Roman"/>
                          <a:cs typeface="Arial"/>
                        </a:rPr>
                        <a:t>0,377</a:t>
                      </a:r>
                    </a:p>
                    <a:p>
                      <a:pPr marL="449580" algn="ctr">
                        <a:spcAft>
                          <a:spcPts val="0"/>
                        </a:spcAft>
                      </a:pPr>
                      <a:r>
                        <a:rPr lang="fr-FR" sz="1400" b="0" dirty="0">
                          <a:latin typeface="Arial"/>
                          <a:ea typeface="Times New Roman"/>
                          <a:cs typeface="Arial"/>
                        </a:rPr>
                        <a:t>0,376</a:t>
                      </a:r>
                    </a:p>
                    <a:p>
                      <a:pPr marL="449580" algn="ctr">
                        <a:spcAft>
                          <a:spcPts val="0"/>
                        </a:spcAft>
                      </a:pPr>
                      <a:r>
                        <a:rPr lang="fr-FR" sz="1400" b="0" dirty="0">
                          <a:latin typeface="Arial"/>
                          <a:ea typeface="Times New Roman"/>
                          <a:cs typeface="Arial"/>
                        </a:rPr>
                        <a:t>0,374</a:t>
                      </a:r>
                    </a:p>
                    <a:p>
                      <a:pPr marL="449580" algn="ctr">
                        <a:spcAft>
                          <a:spcPts val="0"/>
                        </a:spcAft>
                      </a:pPr>
                      <a:r>
                        <a:rPr lang="fr-FR" sz="1400" b="0" dirty="0">
                          <a:latin typeface="Arial"/>
                          <a:ea typeface="Times New Roman"/>
                          <a:cs typeface="Arial"/>
                        </a:rPr>
                        <a:t>0,372</a:t>
                      </a:r>
                    </a:p>
                    <a:p>
                      <a:pPr marL="449580" algn="ctr">
                        <a:spcAft>
                          <a:spcPts val="0"/>
                        </a:spcAft>
                      </a:pPr>
                      <a:r>
                        <a:rPr lang="fr-FR" sz="1400" b="0" dirty="0">
                          <a:latin typeface="Arial"/>
                          <a:ea typeface="Times New Roman"/>
                          <a:cs typeface="Arial"/>
                        </a:rPr>
                        <a:t>0,370</a:t>
                      </a:r>
                    </a:p>
                    <a:p>
                      <a:pPr marL="449580" algn="ctr">
                        <a:spcAft>
                          <a:spcPts val="0"/>
                        </a:spcAft>
                      </a:pPr>
                      <a:r>
                        <a:rPr lang="fr-FR" sz="1400" b="0" dirty="0">
                          <a:latin typeface="Arial"/>
                          <a:ea typeface="Times New Roman"/>
                          <a:cs typeface="Arial"/>
                        </a:rPr>
                        <a:t>0,369</a:t>
                      </a:r>
                    </a:p>
                    <a:p>
                      <a:pPr marL="449580" algn="ctr">
                        <a:spcAft>
                          <a:spcPts val="0"/>
                        </a:spcAft>
                      </a:pPr>
                      <a:r>
                        <a:rPr lang="fr-FR" sz="1400" b="0" dirty="0">
                          <a:latin typeface="Arial"/>
                          <a:ea typeface="Times New Roman"/>
                          <a:cs typeface="Arial"/>
                        </a:rPr>
                        <a:t>0,368</a:t>
                      </a:r>
                    </a:p>
                    <a:p>
                      <a:pPr marL="449580" algn="ctr">
                        <a:spcAft>
                          <a:spcPts val="0"/>
                        </a:spcAft>
                      </a:pPr>
                      <a:r>
                        <a:rPr lang="fr-FR" sz="1400" b="0" dirty="0">
                          <a:latin typeface="Arial"/>
                          <a:ea typeface="Times New Roman"/>
                          <a:cs typeface="Arial"/>
                        </a:rPr>
                        <a:t>0,365</a:t>
                      </a:r>
                    </a:p>
                    <a:p>
                      <a:pPr marL="449580" algn="ctr">
                        <a:spcAft>
                          <a:spcPts val="0"/>
                        </a:spcAft>
                      </a:pPr>
                      <a:r>
                        <a:rPr lang="fr-FR" sz="1400" b="0" dirty="0" smtClean="0">
                          <a:latin typeface="Arial"/>
                          <a:ea typeface="Times New Roman"/>
                          <a:cs typeface="Arial"/>
                        </a:rPr>
                        <a:t>0,364</a:t>
                      </a:r>
                      <a:endParaRPr lang="fr-FR" sz="1400" b="0"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spcAft>
                          <a:spcPts val="0"/>
                        </a:spcAft>
                      </a:pPr>
                      <a:r>
                        <a:rPr lang="fr-FR" sz="1400" b="0" dirty="0" smtClean="0">
                          <a:latin typeface="Arial"/>
                          <a:ea typeface="Times New Roman"/>
                          <a:cs typeface="Arial"/>
                        </a:rPr>
                        <a:t>1</a:t>
                      </a:r>
                      <a:endParaRPr lang="fr-FR" sz="1400" b="0" dirty="0">
                        <a:latin typeface="Arial"/>
                        <a:ea typeface="Times New Roman"/>
                        <a:cs typeface="Arial"/>
                      </a:endParaRPr>
                    </a:p>
                    <a:p>
                      <a:pPr marL="449580" algn="ctr">
                        <a:spcAft>
                          <a:spcPts val="0"/>
                        </a:spcAft>
                      </a:pPr>
                      <a:r>
                        <a:rPr lang="fr-FR" sz="1400" b="0" dirty="0">
                          <a:latin typeface="Arial"/>
                          <a:ea typeface="Times New Roman"/>
                          <a:cs typeface="Arial"/>
                        </a:rPr>
                        <a:t>0,634</a:t>
                      </a:r>
                    </a:p>
                    <a:p>
                      <a:pPr marL="449580" algn="ctr">
                        <a:spcAft>
                          <a:spcPts val="0"/>
                        </a:spcAft>
                      </a:pPr>
                      <a:r>
                        <a:rPr lang="fr-FR" sz="1400" b="0" dirty="0">
                          <a:latin typeface="Arial"/>
                          <a:ea typeface="Times New Roman"/>
                          <a:cs typeface="Arial"/>
                        </a:rPr>
                        <a:t>0,528</a:t>
                      </a:r>
                    </a:p>
                    <a:p>
                      <a:pPr marL="449580" algn="ctr">
                        <a:spcAft>
                          <a:spcPts val="0"/>
                        </a:spcAft>
                      </a:pPr>
                      <a:r>
                        <a:rPr lang="fr-FR" sz="1400" b="0" dirty="0">
                          <a:latin typeface="Arial"/>
                          <a:ea typeface="Times New Roman"/>
                          <a:cs typeface="Arial"/>
                        </a:rPr>
                        <a:t>0,480</a:t>
                      </a:r>
                    </a:p>
                    <a:p>
                      <a:pPr marL="449580" algn="ctr">
                        <a:spcAft>
                          <a:spcPts val="0"/>
                        </a:spcAft>
                      </a:pPr>
                      <a:r>
                        <a:rPr lang="fr-FR" sz="1400" b="0" dirty="0">
                          <a:latin typeface="Arial"/>
                          <a:ea typeface="Times New Roman"/>
                          <a:cs typeface="Arial"/>
                        </a:rPr>
                        <a:t>0,451</a:t>
                      </a:r>
                    </a:p>
                    <a:p>
                      <a:pPr marL="449580" algn="ctr">
                        <a:spcAft>
                          <a:spcPts val="0"/>
                        </a:spcAft>
                      </a:pPr>
                      <a:r>
                        <a:rPr lang="fr-FR" sz="1400" b="0" dirty="0">
                          <a:latin typeface="Arial"/>
                          <a:ea typeface="Times New Roman"/>
                          <a:cs typeface="Arial"/>
                        </a:rPr>
                        <a:t>0,453</a:t>
                      </a:r>
                    </a:p>
                    <a:p>
                      <a:pPr marL="449580" algn="ctr">
                        <a:spcAft>
                          <a:spcPts val="0"/>
                        </a:spcAft>
                      </a:pPr>
                      <a:r>
                        <a:rPr lang="fr-FR" sz="1400" b="0" dirty="0">
                          <a:latin typeface="Arial"/>
                          <a:ea typeface="Times New Roman"/>
                          <a:cs typeface="Arial"/>
                        </a:rPr>
                        <a:t>0,419</a:t>
                      </a:r>
                    </a:p>
                    <a:p>
                      <a:pPr marL="449580" algn="ctr">
                        <a:spcAft>
                          <a:spcPts val="0"/>
                        </a:spcAft>
                      </a:pPr>
                      <a:r>
                        <a:rPr lang="fr-FR" sz="1400" b="0" dirty="0">
                          <a:latin typeface="Arial"/>
                          <a:ea typeface="Times New Roman"/>
                          <a:cs typeface="Arial"/>
                        </a:rPr>
                        <a:t>0,410</a:t>
                      </a:r>
                    </a:p>
                    <a:p>
                      <a:pPr marL="449580" algn="ctr">
                        <a:spcAft>
                          <a:spcPts val="0"/>
                        </a:spcAft>
                      </a:pPr>
                      <a:r>
                        <a:rPr lang="fr-FR" sz="1400" b="0" dirty="0">
                          <a:latin typeface="Arial"/>
                          <a:ea typeface="Times New Roman"/>
                          <a:cs typeface="Arial"/>
                        </a:rPr>
                        <a:t>0,402</a:t>
                      </a:r>
                    </a:p>
                    <a:p>
                      <a:pPr marL="449580" algn="ctr">
                        <a:spcAft>
                          <a:spcPts val="0"/>
                        </a:spcAft>
                      </a:pPr>
                      <a:r>
                        <a:rPr lang="fr-FR" sz="1400" b="0" dirty="0">
                          <a:latin typeface="Arial"/>
                          <a:ea typeface="Times New Roman"/>
                          <a:cs typeface="Arial"/>
                        </a:rPr>
                        <a:t>0,396</a:t>
                      </a:r>
                    </a:p>
                    <a:p>
                      <a:pPr marL="449580" algn="ctr">
                        <a:spcAft>
                          <a:spcPts val="0"/>
                        </a:spcAft>
                      </a:pPr>
                      <a:r>
                        <a:rPr lang="fr-FR" sz="1400" b="0" dirty="0">
                          <a:latin typeface="Arial"/>
                          <a:ea typeface="Times New Roman"/>
                          <a:cs typeface="Arial"/>
                        </a:rPr>
                        <a:t>0,392</a:t>
                      </a:r>
                    </a:p>
                    <a:p>
                      <a:pPr marL="449580" algn="ctr">
                        <a:spcAft>
                          <a:spcPts val="0"/>
                        </a:spcAft>
                      </a:pPr>
                      <a:r>
                        <a:rPr lang="fr-FR" sz="1400" b="0" dirty="0">
                          <a:latin typeface="Arial"/>
                          <a:ea typeface="Times New Roman"/>
                          <a:cs typeface="Arial"/>
                        </a:rPr>
                        <a:t>0,388</a:t>
                      </a:r>
                    </a:p>
                    <a:p>
                      <a:pPr marL="449580" algn="ctr">
                        <a:spcAft>
                          <a:spcPts val="0"/>
                        </a:spcAft>
                      </a:pPr>
                      <a:r>
                        <a:rPr lang="fr-FR" sz="1400" b="0" dirty="0">
                          <a:latin typeface="Arial"/>
                          <a:ea typeface="Times New Roman"/>
                          <a:cs typeface="Arial"/>
                        </a:rPr>
                        <a:t>0,384</a:t>
                      </a:r>
                    </a:p>
                    <a:p>
                      <a:pPr marL="449580" algn="ctr">
                        <a:spcAft>
                          <a:spcPts val="0"/>
                        </a:spcAft>
                      </a:pPr>
                      <a:r>
                        <a:rPr lang="fr-FR" sz="1400" b="0" dirty="0">
                          <a:latin typeface="Arial"/>
                          <a:ea typeface="Times New Roman"/>
                          <a:cs typeface="Arial"/>
                        </a:rPr>
                        <a:t>0,381</a:t>
                      </a:r>
                    </a:p>
                    <a:p>
                      <a:pPr marL="449580" algn="ctr">
                        <a:spcAft>
                          <a:spcPts val="0"/>
                        </a:spcAft>
                      </a:pPr>
                      <a:r>
                        <a:rPr lang="fr-FR" sz="1400" b="0" dirty="0">
                          <a:latin typeface="Arial"/>
                          <a:ea typeface="Times New Roman"/>
                          <a:cs typeface="Arial"/>
                        </a:rPr>
                        <a:t>0,379</a:t>
                      </a:r>
                    </a:p>
                    <a:p>
                      <a:pPr marL="449580" algn="ctr">
                        <a:spcAft>
                          <a:spcPts val="0"/>
                        </a:spcAft>
                      </a:pPr>
                      <a:r>
                        <a:rPr lang="fr-FR" sz="1400" b="0" dirty="0">
                          <a:latin typeface="Arial"/>
                          <a:ea typeface="Times New Roman"/>
                          <a:cs typeface="Arial"/>
                        </a:rPr>
                        <a:t>0,377</a:t>
                      </a:r>
                    </a:p>
                    <a:p>
                      <a:pPr marL="449580" algn="ctr">
                        <a:spcAft>
                          <a:spcPts val="0"/>
                        </a:spcAft>
                      </a:pPr>
                      <a:r>
                        <a:rPr lang="fr-FR" sz="1400" b="0" dirty="0">
                          <a:latin typeface="Arial"/>
                          <a:ea typeface="Times New Roman"/>
                          <a:cs typeface="Arial"/>
                        </a:rPr>
                        <a:t>0,375</a:t>
                      </a:r>
                    </a:p>
                    <a:p>
                      <a:pPr marL="449580" algn="ctr">
                        <a:spcAft>
                          <a:spcPts val="0"/>
                        </a:spcAft>
                      </a:pPr>
                      <a:r>
                        <a:rPr lang="fr-FR" sz="1400" b="0" dirty="0">
                          <a:latin typeface="Arial"/>
                          <a:ea typeface="Times New Roman"/>
                          <a:cs typeface="Arial"/>
                        </a:rPr>
                        <a:t>0,373</a:t>
                      </a:r>
                    </a:p>
                    <a:p>
                      <a:pPr marL="449580" algn="ctr">
                        <a:spcAft>
                          <a:spcPts val="0"/>
                        </a:spcAft>
                      </a:pPr>
                      <a:r>
                        <a:rPr lang="fr-FR" sz="1400" b="0" dirty="0">
                          <a:latin typeface="Arial"/>
                          <a:ea typeface="Times New Roman"/>
                          <a:cs typeface="Arial"/>
                        </a:rPr>
                        <a:t>0,372</a:t>
                      </a:r>
                    </a:p>
                    <a:p>
                      <a:pPr marL="449580" algn="ctr">
                        <a:spcAft>
                          <a:spcPts val="0"/>
                        </a:spcAft>
                      </a:pPr>
                      <a:r>
                        <a:rPr lang="fr-FR" sz="1400" b="0" dirty="0">
                          <a:latin typeface="Arial"/>
                          <a:ea typeface="Times New Roman"/>
                          <a:cs typeface="Arial"/>
                        </a:rPr>
                        <a:t>0,370</a:t>
                      </a:r>
                    </a:p>
                    <a:p>
                      <a:pPr marL="449580" algn="ctr">
                        <a:spcAft>
                          <a:spcPts val="0"/>
                        </a:spcAft>
                      </a:pPr>
                      <a:r>
                        <a:rPr lang="fr-FR" sz="1400" b="0" dirty="0">
                          <a:latin typeface="Arial"/>
                          <a:ea typeface="Times New Roman"/>
                          <a:cs typeface="Arial"/>
                        </a:rPr>
                        <a:t>0,368</a:t>
                      </a:r>
                    </a:p>
                    <a:p>
                      <a:pPr marL="449580" algn="ctr">
                        <a:spcAft>
                          <a:spcPts val="0"/>
                        </a:spcAft>
                      </a:pPr>
                      <a:r>
                        <a:rPr lang="fr-FR" sz="1400" b="0" dirty="0">
                          <a:latin typeface="Arial"/>
                          <a:ea typeface="Times New Roman"/>
                          <a:cs typeface="Arial"/>
                        </a:rPr>
                        <a:t>0,366</a:t>
                      </a:r>
                    </a:p>
                    <a:p>
                      <a:pPr marL="449580" algn="ctr">
                        <a:spcAft>
                          <a:spcPts val="0"/>
                        </a:spcAft>
                      </a:pPr>
                      <a:r>
                        <a:rPr lang="fr-FR" sz="1400" b="0" dirty="0">
                          <a:latin typeface="Arial"/>
                          <a:ea typeface="Times New Roman"/>
                          <a:cs typeface="Arial"/>
                        </a:rPr>
                        <a:t>0,364</a:t>
                      </a:r>
                    </a:p>
                    <a:p>
                      <a:pPr marL="449580" algn="ctr">
                        <a:spcAft>
                          <a:spcPts val="0"/>
                        </a:spcAft>
                      </a:pPr>
                      <a:r>
                        <a:rPr lang="fr-FR" sz="1400" b="0" dirty="0">
                          <a:latin typeface="Arial"/>
                          <a:ea typeface="Times New Roman"/>
                          <a:cs typeface="Arial"/>
                        </a:rPr>
                        <a:t>0,363</a:t>
                      </a:r>
                    </a:p>
                    <a:p>
                      <a:pPr marL="449580" algn="ctr">
                        <a:spcAft>
                          <a:spcPts val="0"/>
                        </a:spcAft>
                      </a:pPr>
                      <a:r>
                        <a:rPr lang="fr-FR" sz="1400" b="0" dirty="0">
                          <a:latin typeface="Arial"/>
                          <a:ea typeface="Times New Roman"/>
                          <a:cs typeface="Arial"/>
                        </a:rPr>
                        <a:t>0,362</a:t>
                      </a:r>
                    </a:p>
                    <a:p>
                      <a:pPr marL="449580" algn="ctr">
                        <a:spcAft>
                          <a:spcPts val="0"/>
                        </a:spcAft>
                      </a:pPr>
                      <a:r>
                        <a:rPr lang="fr-FR" sz="1400" b="0" dirty="0">
                          <a:latin typeface="Arial"/>
                          <a:ea typeface="Times New Roman"/>
                          <a:cs typeface="Arial"/>
                        </a:rPr>
                        <a:t>0,359</a:t>
                      </a:r>
                    </a:p>
                    <a:p>
                      <a:pPr marL="449580" algn="ctr">
                        <a:spcAft>
                          <a:spcPts val="0"/>
                        </a:spcAft>
                      </a:pPr>
                      <a:r>
                        <a:rPr lang="fr-FR" sz="1400" b="0" dirty="0" smtClean="0">
                          <a:latin typeface="Arial"/>
                          <a:ea typeface="Times New Roman"/>
                          <a:cs typeface="Arial"/>
                        </a:rPr>
                        <a:t>0,357</a:t>
                      </a:r>
                      <a:endParaRPr lang="fr-FR" sz="1400" b="0"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spcAft>
                          <a:spcPts val="0"/>
                        </a:spcAft>
                      </a:pPr>
                      <a:r>
                        <a:rPr lang="fr-FR" sz="1400" b="0" dirty="0" smtClean="0">
                          <a:latin typeface="Arial"/>
                          <a:ea typeface="Times New Roman"/>
                          <a:cs typeface="Arial"/>
                        </a:rPr>
                        <a:t>1</a:t>
                      </a:r>
                      <a:endParaRPr lang="fr-FR" sz="1400" b="0" dirty="0">
                        <a:latin typeface="Arial"/>
                        <a:ea typeface="Times New Roman"/>
                        <a:cs typeface="Arial"/>
                      </a:endParaRPr>
                    </a:p>
                    <a:p>
                      <a:pPr marL="449580" algn="ctr">
                        <a:spcAft>
                          <a:spcPts val="0"/>
                        </a:spcAft>
                      </a:pPr>
                      <a:r>
                        <a:rPr lang="fr-FR" sz="1400" b="0" dirty="0">
                          <a:latin typeface="Arial"/>
                          <a:ea typeface="Times New Roman"/>
                          <a:cs typeface="Arial"/>
                        </a:rPr>
                        <a:t>0,625</a:t>
                      </a:r>
                    </a:p>
                    <a:p>
                      <a:pPr marL="449580" algn="ctr">
                        <a:spcAft>
                          <a:spcPts val="0"/>
                        </a:spcAft>
                      </a:pPr>
                      <a:r>
                        <a:rPr lang="fr-FR" sz="1400" b="0" dirty="0">
                          <a:latin typeface="Arial"/>
                          <a:ea typeface="Times New Roman"/>
                          <a:cs typeface="Arial"/>
                        </a:rPr>
                        <a:t>0,518</a:t>
                      </a:r>
                    </a:p>
                    <a:p>
                      <a:pPr marL="449580" algn="ctr">
                        <a:spcAft>
                          <a:spcPts val="0"/>
                        </a:spcAft>
                      </a:pPr>
                      <a:r>
                        <a:rPr lang="fr-FR" sz="1400" b="0" dirty="0">
                          <a:latin typeface="Arial"/>
                          <a:ea typeface="Times New Roman"/>
                          <a:cs typeface="Arial"/>
                        </a:rPr>
                        <a:t>0,469</a:t>
                      </a:r>
                    </a:p>
                    <a:p>
                      <a:pPr marL="449580" algn="ctr">
                        <a:spcAft>
                          <a:spcPts val="0"/>
                        </a:spcAft>
                      </a:pPr>
                      <a:r>
                        <a:rPr lang="fr-FR" sz="1400" b="0" dirty="0">
                          <a:latin typeface="Arial"/>
                          <a:ea typeface="Times New Roman"/>
                          <a:cs typeface="Arial"/>
                        </a:rPr>
                        <a:t>0,440</a:t>
                      </a:r>
                    </a:p>
                    <a:p>
                      <a:pPr marL="449580" algn="ctr">
                        <a:spcAft>
                          <a:spcPts val="0"/>
                        </a:spcAft>
                      </a:pPr>
                      <a:r>
                        <a:rPr lang="fr-FR" sz="1400" b="0" dirty="0">
                          <a:latin typeface="Arial"/>
                          <a:ea typeface="Times New Roman"/>
                          <a:cs typeface="Arial"/>
                        </a:rPr>
                        <a:t>0,421</a:t>
                      </a:r>
                    </a:p>
                    <a:p>
                      <a:pPr marL="449580" algn="ctr">
                        <a:spcAft>
                          <a:spcPts val="0"/>
                        </a:spcAft>
                      </a:pPr>
                      <a:r>
                        <a:rPr lang="fr-FR" sz="1400" b="0" dirty="0">
                          <a:latin typeface="Arial"/>
                          <a:ea typeface="Times New Roman"/>
                          <a:cs typeface="Arial"/>
                        </a:rPr>
                        <a:t>0,408</a:t>
                      </a:r>
                    </a:p>
                    <a:p>
                      <a:pPr marL="449580" algn="ctr">
                        <a:spcAft>
                          <a:spcPts val="0"/>
                        </a:spcAft>
                      </a:pPr>
                      <a:r>
                        <a:rPr lang="fr-FR" sz="1400" b="0" dirty="0">
                          <a:latin typeface="Arial"/>
                          <a:ea typeface="Times New Roman"/>
                          <a:cs typeface="Arial"/>
                        </a:rPr>
                        <a:t>0,398</a:t>
                      </a:r>
                    </a:p>
                    <a:p>
                      <a:pPr marL="449580" algn="ctr">
                        <a:spcAft>
                          <a:spcPts val="0"/>
                        </a:spcAft>
                      </a:pPr>
                      <a:r>
                        <a:rPr lang="fr-FR" sz="1400" b="0" dirty="0">
                          <a:latin typeface="Arial"/>
                          <a:ea typeface="Times New Roman"/>
                          <a:cs typeface="Arial"/>
                        </a:rPr>
                        <a:t>0,391</a:t>
                      </a:r>
                    </a:p>
                    <a:p>
                      <a:pPr marL="449580" algn="ctr">
                        <a:spcAft>
                          <a:spcPts val="0"/>
                        </a:spcAft>
                      </a:pPr>
                      <a:r>
                        <a:rPr lang="fr-FR" sz="1400" b="0" dirty="0">
                          <a:latin typeface="Arial"/>
                          <a:ea typeface="Times New Roman"/>
                          <a:cs typeface="Arial"/>
                        </a:rPr>
                        <a:t>0,385</a:t>
                      </a:r>
                    </a:p>
                    <a:p>
                      <a:pPr marL="449580" algn="ctr">
                        <a:spcAft>
                          <a:spcPts val="0"/>
                        </a:spcAft>
                      </a:pPr>
                      <a:r>
                        <a:rPr lang="fr-FR" sz="1400" b="0" dirty="0">
                          <a:latin typeface="Arial"/>
                          <a:ea typeface="Times New Roman"/>
                          <a:cs typeface="Arial"/>
                        </a:rPr>
                        <a:t>0,380</a:t>
                      </a:r>
                    </a:p>
                    <a:p>
                      <a:pPr marL="449580" algn="ctr">
                        <a:spcAft>
                          <a:spcPts val="0"/>
                        </a:spcAft>
                      </a:pPr>
                      <a:r>
                        <a:rPr lang="fr-FR" sz="1400" b="0" dirty="0">
                          <a:latin typeface="Arial"/>
                          <a:ea typeface="Times New Roman"/>
                          <a:cs typeface="Arial"/>
                        </a:rPr>
                        <a:t>0,376</a:t>
                      </a:r>
                    </a:p>
                    <a:p>
                      <a:pPr marL="449580" algn="ctr">
                        <a:spcAft>
                          <a:spcPts val="0"/>
                        </a:spcAft>
                      </a:pPr>
                      <a:r>
                        <a:rPr lang="fr-FR" sz="1400" b="0" dirty="0">
                          <a:latin typeface="Arial"/>
                          <a:ea typeface="Times New Roman"/>
                          <a:cs typeface="Arial"/>
                        </a:rPr>
                        <a:t>0,373</a:t>
                      </a:r>
                    </a:p>
                    <a:p>
                      <a:pPr marL="449580" algn="ctr">
                        <a:spcAft>
                          <a:spcPts val="0"/>
                        </a:spcAft>
                      </a:pPr>
                      <a:r>
                        <a:rPr lang="fr-FR" sz="1400" b="0" dirty="0">
                          <a:latin typeface="Arial"/>
                          <a:ea typeface="Times New Roman"/>
                          <a:cs typeface="Arial"/>
                        </a:rPr>
                        <a:t>0,370</a:t>
                      </a:r>
                    </a:p>
                    <a:p>
                      <a:pPr marL="449580" algn="ctr">
                        <a:spcAft>
                          <a:spcPts val="0"/>
                        </a:spcAft>
                      </a:pPr>
                      <a:r>
                        <a:rPr lang="fr-FR" sz="1400" b="0" dirty="0">
                          <a:latin typeface="Arial"/>
                          <a:ea typeface="Times New Roman"/>
                          <a:cs typeface="Arial"/>
                        </a:rPr>
                        <a:t>0,367</a:t>
                      </a:r>
                    </a:p>
                    <a:p>
                      <a:pPr marL="449580" algn="ctr">
                        <a:spcAft>
                          <a:spcPts val="0"/>
                        </a:spcAft>
                      </a:pPr>
                      <a:r>
                        <a:rPr lang="fr-FR" sz="1400" b="0" dirty="0">
                          <a:latin typeface="Arial"/>
                          <a:ea typeface="Times New Roman"/>
                          <a:cs typeface="Arial"/>
                        </a:rPr>
                        <a:t>0,365</a:t>
                      </a:r>
                    </a:p>
                    <a:p>
                      <a:pPr marL="449580" algn="ctr">
                        <a:spcAft>
                          <a:spcPts val="0"/>
                        </a:spcAft>
                      </a:pPr>
                      <a:r>
                        <a:rPr lang="fr-FR" sz="1400" b="0" dirty="0">
                          <a:latin typeface="Arial"/>
                          <a:ea typeface="Times New Roman"/>
                          <a:cs typeface="Arial"/>
                        </a:rPr>
                        <a:t>0,363</a:t>
                      </a:r>
                    </a:p>
                    <a:p>
                      <a:pPr marL="449580" algn="ctr">
                        <a:spcAft>
                          <a:spcPts val="0"/>
                        </a:spcAft>
                      </a:pPr>
                      <a:r>
                        <a:rPr lang="fr-FR" sz="1400" b="0" dirty="0">
                          <a:latin typeface="Arial"/>
                          <a:ea typeface="Times New Roman"/>
                          <a:cs typeface="Arial"/>
                        </a:rPr>
                        <a:t>0,361</a:t>
                      </a:r>
                    </a:p>
                    <a:p>
                      <a:pPr marL="449580" algn="ctr">
                        <a:spcAft>
                          <a:spcPts val="0"/>
                        </a:spcAft>
                      </a:pPr>
                      <a:r>
                        <a:rPr lang="fr-FR" sz="1400" b="0" dirty="0">
                          <a:latin typeface="Arial"/>
                          <a:ea typeface="Times New Roman"/>
                          <a:cs typeface="Arial"/>
                        </a:rPr>
                        <a:t>0,360</a:t>
                      </a:r>
                    </a:p>
                    <a:p>
                      <a:pPr marL="449580" algn="ctr">
                        <a:spcAft>
                          <a:spcPts val="0"/>
                        </a:spcAft>
                      </a:pPr>
                      <a:r>
                        <a:rPr lang="fr-FR" sz="1400" b="0" dirty="0">
                          <a:latin typeface="Arial"/>
                          <a:ea typeface="Times New Roman"/>
                          <a:cs typeface="Arial"/>
                        </a:rPr>
                        <a:t>0,359</a:t>
                      </a:r>
                    </a:p>
                    <a:p>
                      <a:pPr marL="449580" algn="ctr">
                        <a:spcAft>
                          <a:spcPts val="0"/>
                        </a:spcAft>
                      </a:pPr>
                      <a:r>
                        <a:rPr lang="fr-FR" sz="1400" b="0" dirty="0">
                          <a:latin typeface="Arial"/>
                          <a:ea typeface="Times New Roman"/>
                          <a:cs typeface="Arial"/>
                        </a:rPr>
                        <a:t>0,357</a:t>
                      </a:r>
                    </a:p>
                    <a:p>
                      <a:pPr marL="449580" algn="ctr">
                        <a:spcAft>
                          <a:spcPts val="0"/>
                        </a:spcAft>
                      </a:pPr>
                      <a:r>
                        <a:rPr lang="fr-FR" sz="1400" b="0" dirty="0">
                          <a:latin typeface="Arial"/>
                          <a:ea typeface="Times New Roman"/>
                          <a:cs typeface="Arial"/>
                        </a:rPr>
                        <a:t>0,355</a:t>
                      </a:r>
                    </a:p>
                    <a:p>
                      <a:pPr marL="449580" algn="ctr">
                        <a:spcAft>
                          <a:spcPts val="0"/>
                        </a:spcAft>
                      </a:pPr>
                      <a:r>
                        <a:rPr lang="fr-FR" sz="1400" b="0" dirty="0">
                          <a:latin typeface="Arial"/>
                          <a:ea typeface="Times New Roman"/>
                          <a:cs typeface="Arial"/>
                        </a:rPr>
                        <a:t>0,353</a:t>
                      </a:r>
                    </a:p>
                    <a:p>
                      <a:pPr marL="449580" algn="ctr">
                        <a:spcAft>
                          <a:spcPts val="0"/>
                        </a:spcAft>
                      </a:pPr>
                      <a:r>
                        <a:rPr lang="fr-FR" sz="1400" b="0" dirty="0">
                          <a:latin typeface="Arial"/>
                          <a:ea typeface="Times New Roman"/>
                          <a:cs typeface="Arial"/>
                        </a:rPr>
                        <a:t>0,351</a:t>
                      </a:r>
                    </a:p>
                    <a:p>
                      <a:pPr marL="449580" algn="ctr">
                        <a:spcAft>
                          <a:spcPts val="0"/>
                        </a:spcAft>
                      </a:pPr>
                      <a:r>
                        <a:rPr lang="fr-FR" sz="1400" b="0" dirty="0">
                          <a:latin typeface="Arial"/>
                          <a:ea typeface="Times New Roman"/>
                          <a:cs typeface="Arial"/>
                        </a:rPr>
                        <a:t>0,350</a:t>
                      </a:r>
                    </a:p>
                    <a:p>
                      <a:pPr marL="449580" algn="ctr">
                        <a:spcAft>
                          <a:spcPts val="0"/>
                        </a:spcAft>
                      </a:pPr>
                      <a:r>
                        <a:rPr lang="fr-FR" sz="1400" b="0" dirty="0">
                          <a:latin typeface="Arial"/>
                          <a:ea typeface="Times New Roman"/>
                          <a:cs typeface="Arial"/>
                        </a:rPr>
                        <a:t>0,347</a:t>
                      </a:r>
                    </a:p>
                    <a:p>
                      <a:pPr marL="449580" algn="ctr">
                        <a:spcAft>
                          <a:spcPts val="0"/>
                        </a:spcAft>
                      </a:pPr>
                      <a:r>
                        <a:rPr lang="fr-FR" sz="1400" b="0" dirty="0" smtClean="0">
                          <a:latin typeface="Arial"/>
                          <a:ea typeface="Times New Roman"/>
                          <a:cs typeface="Arial"/>
                        </a:rPr>
                        <a:t>0,345</a:t>
                      </a:r>
                      <a:endParaRPr lang="fr-FR" sz="1400" b="0" dirty="0">
                        <a:latin typeface="Arial"/>
                        <a:ea typeface="Times New Roman"/>
                        <a:cs typeface="Arial"/>
                      </a:endParaRPr>
                    </a:p>
                  </a:txBody>
                  <a:tcPr marL="37749" marR="37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07" name="Rectangle 2"/>
          <p:cNvSpPr>
            <a:spLocks noChangeArrowheads="1"/>
          </p:cNvSpPr>
          <p:nvPr/>
        </p:nvSpPr>
        <p:spPr bwMode="auto">
          <a:xfrm>
            <a:off x="0" y="692696"/>
            <a:ext cx="3347864" cy="830997"/>
          </a:xfrm>
          <a:prstGeom prst="rect">
            <a:avLst/>
          </a:prstGeom>
          <a:noFill/>
          <a:ln w="9525">
            <a:noFill/>
            <a:miter lim="800000"/>
            <a:headEnd/>
            <a:tailEnd/>
          </a:ln>
        </p:spPr>
        <p:txBody>
          <a:bodyPr wrap="square">
            <a:spAutoFit/>
          </a:bodyPr>
          <a:lstStyle/>
          <a:p>
            <a:pPr>
              <a:defRPr/>
            </a:pPr>
            <a:r>
              <a:rPr lang="fr-FR" sz="1600" b="1" i="1" dirty="0" smtClean="0">
                <a:solidFill>
                  <a:schemeClr val="accent6">
                    <a:lumMod val="75000"/>
                  </a:schemeClr>
                </a:solidFill>
              </a:rPr>
              <a:t>Coefficients </a:t>
            </a:r>
            <a:r>
              <a:rPr lang="fr-FR" sz="1600" b="1" i="1" dirty="0">
                <a:solidFill>
                  <a:schemeClr val="accent6">
                    <a:lumMod val="75000"/>
                  </a:schemeClr>
                </a:solidFill>
              </a:rPr>
              <a:t>de réduction F à </a:t>
            </a:r>
            <a:r>
              <a:rPr lang="fr-FR" sz="1600" b="1" i="1" dirty="0" smtClean="0">
                <a:solidFill>
                  <a:schemeClr val="accent6">
                    <a:lumMod val="75000"/>
                  </a:schemeClr>
                </a:solidFill>
              </a:rPr>
              <a:t>utiliser suivant le nombre de  sorties N et la formule de pertes de charge utilisée</a:t>
            </a:r>
            <a:endParaRPr lang="fr-FR" sz="1600" b="1" i="1" dirty="0">
              <a:solidFill>
                <a:schemeClr val="accent6">
                  <a:lumMod val="75000"/>
                </a:schemeClr>
              </a:solidFill>
            </a:endParaRPr>
          </a:p>
        </p:txBody>
      </p:sp>
      <p:graphicFrame>
        <p:nvGraphicFramePr>
          <p:cNvPr id="4098" name="Object 3"/>
          <p:cNvGraphicFramePr>
            <a:graphicFrameLocks noChangeAspect="1"/>
          </p:cNvGraphicFramePr>
          <p:nvPr/>
        </p:nvGraphicFramePr>
        <p:xfrm>
          <a:off x="512763" y="2636838"/>
          <a:ext cx="2331045" cy="1224210"/>
        </p:xfrm>
        <a:graphic>
          <a:graphicData uri="http://schemas.openxmlformats.org/presentationml/2006/ole">
            <mc:AlternateContent xmlns:mc="http://schemas.openxmlformats.org/markup-compatibility/2006">
              <mc:Choice xmlns:v="urn:schemas-microsoft-com:vml" Requires="v">
                <p:oleObj spid="_x0000_s842756" name="Equação" r:id="rId3" imgW="647640" imgH="609480" progId="Equation.3">
                  <p:embed/>
                </p:oleObj>
              </mc:Choice>
              <mc:Fallback>
                <p:oleObj name="Equação" r:id="rId3" imgW="647640" imgH="609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2636838"/>
                        <a:ext cx="2331045" cy="1224210"/>
                      </a:xfrm>
                      <a:prstGeom prst="rect">
                        <a:avLst/>
                      </a:prstGeom>
                      <a:solidFill>
                        <a:srgbClr val="FFFF99"/>
                      </a:solidFill>
                      <a:ln w="9525">
                        <a:solidFill>
                          <a:srgbClr val="FF00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9&quot;&gt;&lt;property id=&quot;20148&quot; value=&quot;5&quot;/&gt;&lt;property id=&quot;20300&quot; value=&quot;Diapositive 4&quot;/&gt;&lt;property id=&quot;20307&quot; value=&quot;329&quot;/&gt;&lt;/object&gt;&lt;object type=&quot;3&quot; unique_id=&quot;10028&quot;&gt;&lt;property id=&quot;20148&quot; value=&quot;5&quot;/&gt;&lt;property id=&quot;20300&quot; value=&quot;Diapositive 59&quot;/&gt;&lt;property id=&quot;20307&quot; value=&quot;313&quot;/&gt;&lt;/object&gt;&lt;object type=&quot;3&quot; unique_id=&quot;10029&quot;&gt;&lt;property id=&quot;20148&quot; value=&quot;5&quot;/&gt;&lt;property id=&quot;20300&quot; value=&quot;Diapositive 2&quot;/&gt;&lt;property id=&quot;20307&quot; value=&quot;321&quot;/&gt;&lt;/object&gt;&lt;object type=&quot;3&quot; unique_id=&quot;10030&quot;&gt;&lt;property id=&quot;20148&quot; value=&quot;5&quot;/&gt;&lt;property id=&quot;20300&quot; value=&quot;Diapositive 3&quot;/&gt;&lt;property id=&quot;20307&quot; value=&quot;322&quot;/&gt;&lt;/object&gt;&lt;object type=&quot;3&quot; unique_id=&quot;10031&quot;&gt;&lt;property id=&quot;20148&quot; value=&quot;5&quot;/&gt;&lt;property id=&quot;20300&quot; value=&quot;Diapositive 9&quot;/&gt;&lt;property id=&quot;20307&quot; value=&quot;323&quot;/&gt;&lt;/object&gt;&lt;object type=&quot;3&quot; unique_id=&quot;10032&quot;&gt;&lt;property id=&quot;20148&quot; value=&quot;5&quot;/&gt;&lt;property id=&quot;20300&quot; value=&quot;Diapositive 10&quot;/&gt;&lt;property id=&quot;20307&quot; value=&quot;324&quot;/&gt;&lt;/object&gt;&lt;object type=&quot;3&quot; unique_id=&quot;10033&quot;&gt;&lt;property id=&quot;20148&quot; value=&quot;5&quot;/&gt;&lt;property id=&quot;20300&quot; value=&quot;Diapositive 12&quot;/&gt;&lt;property id=&quot;20307&quot; value=&quot;325&quot;/&gt;&lt;/object&gt;&lt;object type=&quot;3&quot; unique_id=&quot;10034&quot;&gt;&lt;property id=&quot;20148&quot; value=&quot;5&quot;/&gt;&lt;property id=&quot;20300&quot; value=&quot;Diapositive 13&quot;/&gt;&lt;property id=&quot;20307&quot; value=&quot;314&quot;/&gt;&lt;/object&gt;&lt;object type=&quot;3&quot; unique_id=&quot;10035&quot;&gt;&lt;property id=&quot;20148&quot; value=&quot;5&quot;/&gt;&lt;property id=&quot;20300&quot; value=&quot;Diapositive 18&quot;/&gt;&lt;property id=&quot;20307&quot; value=&quot;315&quot;/&gt;&lt;/object&gt;&lt;object type=&quot;3&quot; unique_id=&quot;10036&quot;&gt;&lt;property id=&quot;20148&quot; value=&quot;5&quot;/&gt;&lt;property id=&quot;20300&quot; value=&quot;Diapositive 15&quot;/&gt;&lt;property id=&quot;20307&quot; value=&quot;306&quot;/&gt;&lt;/object&gt;&lt;object type=&quot;3&quot; unique_id=&quot;10037&quot;&gt;&lt;property id=&quot;20148&quot; value=&quot;5&quot;/&gt;&lt;property id=&quot;20300&quot; value=&quot;Diapositive 19&quot;/&gt;&lt;property id=&quot;20307&quot; value=&quot;307&quot;/&gt;&lt;/object&gt;&lt;object type=&quot;3&quot; unique_id=&quot;10038&quot;&gt;&lt;property id=&quot;20148&quot; value=&quot;5&quot;/&gt;&lt;property id=&quot;20300&quot; value=&quot;Diapositive 20&quot;/&gt;&lt;property id=&quot;20307&quot; value=&quot;308&quot;/&gt;&lt;/object&gt;&lt;object type=&quot;3&quot; unique_id=&quot;10039&quot;&gt;&lt;property id=&quot;20148&quot; value=&quot;5&quot;/&gt;&lt;property id=&quot;20300&quot; value=&quot;Diapositive 21&quot;/&gt;&lt;property id=&quot;20307&quot; value=&quot;309&quot;/&gt;&lt;/object&gt;&lt;object type=&quot;3&quot; unique_id=&quot;10040&quot;&gt;&lt;property id=&quot;20148&quot; value=&quot;5&quot;/&gt;&lt;property id=&quot;20300&quot; value=&quot;Diapositive 22&quot;/&gt;&lt;property id=&quot;20307&quot; value=&quot;310&quot;/&gt;&lt;/object&gt;&lt;object type=&quot;3&quot; unique_id=&quot;10042&quot;&gt;&lt;property id=&quot;20148&quot; value=&quot;5&quot;/&gt;&lt;property id=&quot;20300&quot; value=&quot;Diapositive 16&quot;/&gt;&lt;property id=&quot;20307&quot; value=&quot;302&quot;/&gt;&lt;/object&gt;&lt;object type=&quot;3&quot; unique_id=&quot;10043&quot;&gt;&lt;property id=&quot;20148&quot; value=&quot;5&quot;/&gt;&lt;property id=&quot;20300&quot; value=&quot;Diapositive 17&quot;/&gt;&lt;property id=&quot;20307&quot; value=&quot;303&quot;/&gt;&lt;/object&gt;&lt;object type=&quot;3&quot; unique_id=&quot;10044&quot;&gt;&lt;property id=&quot;20148&quot; value=&quot;5&quot;/&gt;&lt;property id=&quot;20300&quot; value=&quot;Diapositive 25&quot;/&gt;&lt;property id=&quot;20307&quot; value=&quot;304&quot;/&gt;&lt;/object&gt;&lt;object type=&quot;3&quot; unique_id=&quot;10045&quot;&gt;&lt;property id=&quot;20148&quot; value=&quot;5&quot;/&gt;&lt;property id=&quot;20300&quot; value=&quot;Diapositive 26&quot;/&gt;&lt;property id=&quot;20307&quot; value=&quot;305&quot;/&gt;&lt;/object&gt;&lt;object type=&quot;3&quot; unique_id=&quot;10046&quot;&gt;&lt;property id=&quot;20148&quot; value=&quot;5&quot;/&gt;&lt;property id=&quot;20300&quot; value=&quot;Diapositive 27&quot;/&gt;&lt;property id=&quot;20307&quot; value=&quot;296&quot;/&gt;&lt;/object&gt;&lt;object type=&quot;3&quot; unique_id=&quot;10047&quot;&gt;&lt;property id=&quot;20148&quot; value=&quot;5&quot;/&gt;&lt;property id=&quot;20300&quot; value=&quot;Diapositive 28&quot;/&gt;&lt;property id=&quot;20307&quot; value=&quot;297&quot;/&gt;&lt;/object&gt;&lt;object type=&quot;3&quot; unique_id=&quot;10048&quot;&gt;&lt;property id=&quot;20148&quot; value=&quot;5&quot;/&gt;&lt;property id=&quot;20300&quot; value=&quot;Diapositive 29&quot;/&gt;&lt;property id=&quot;20307&quot; value=&quot;298&quot;/&gt;&lt;/object&gt;&lt;object type=&quot;3&quot; unique_id=&quot;10049&quot;&gt;&lt;property id=&quot;20148&quot; value=&quot;5&quot;/&gt;&lt;property id=&quot;20300&quot; value=&quot;Diapositive 30&quot;/&gt;&lt;property id=&quot;20307&quot; value=&quot;299&quot;/&gt;&lt;/object&gt;&lt;object type=&quot;3&quot; unique_id=&quot;10050&quot;&gt;&lt;property id=&quot;20148&quot; value=&quot;5&quot;/&gt;&lt;property id=&quot;20300&quot; value=&quot;Diapositive 31&quot;/&gt;&lt;property id=&quot;20307&quot; value=&quot;300&quot;/&gt;&lt;/object&gt;&lt;object type=&quot;3&quot; unique_id=&quot;10051&quot;&gt;&lt;property id=&quot;20148&quot; value=&quot;5&quot;/&gt;&lt;property id=&quot;20300&quot; value=&quot;Diapositive 33&quot;/&gt;&lt;property id=&quot;20307&quot; value=&quot;291&quot;/&gt;&lt;/object&gt;&lt;object type=&quot;3&quot; unique_id=&quot;10056&quot;&gt;&lt;property id=&quot;20148&quot; value=&quot;5&quot;/&gt;&lt;property id=&quot;20300&quot; value=&quot;Diapositive 45&quot;/&gt;&lt;property id=&quot;20307&quot; value=&quot;271&quot;/&gt;&lt;/object&gt;&lt;object type=&quot;3&quot; unique_id=&quot;10057&quot;&gt;&lt;property id=&quot;20148&quot; value=&quot;5&quot;/&gt;&lt;property id=&quot;20300&quot; value=&quot;Diapositive 46&quot;/&gt;&lt;property id=&quot;20307&quot; value=&quot;272&quot;/&gt;&lt;/object&gt;&lt;object type=&quot;3&quot; unique_id=&quot;10058&quot;&gt;&lt;property id=&quot;20148&quot; value=&quot;5&quot;/&gt;&lt;property id=&quot;20300&quot; value=&quot;Diapositive 48&quot;/&gt;&lt;property id=&quot;20307&quot; value=&quot;273&quot;/&gt;&lt;/object&gt;&lt;object type=&quot;3&quot; unique_id=&quot;10059&quot;&gt;&lt;property id=&quot;20148&quot; value=&quot;5&quot;/&gt;&lt;property id=&quot;20300&quot; value=&quot;Diapositive 49&quot;/&gt;&lt;property id=&quot;20307&quot; value=&quot;274&quot;/&gt;&lt;/object&gt;&lt;object type=&quot;3&quot; unique_id=&quot;10061&quot;&gt;&lt;property id=&quot;20148&quot; value=&quot;5&quot;/&gt;&lt;property id=&quot;20300&quot; value=&quot;Diapositive 50&quot;/&gt;&lt;property id=&quot;20307&quot; value=&quot;268&quot;/&gt;&lt;/object&gt;&lt;object type=&quot;3&quot; unique_id=&quot;10062&quot;&gt;&lt;property id=&quot;20148&quot; value=&quot;5&quot;/&gt;&lt;property id=&quot;20300&quot; value=&quot;Diapositive 51&quot;/&gt;&lt;property id=&quot;20307&quot; value=&quot;269&quot;/&gt;&lt;/object&gt;&lt;object type=&quot;3&quot; unique_id=&quot;10064&quot;&gt;&lt;property id=&quot;20148&quot; value=&quot;5&quot;/&gt;&lt;property id=&quot;20300&quot; value=&quot;Diapositive 52&quot;/&gt;&lt;property id=&quot;20307&quot; value=&quot;286&quot;/&gt;&lt;/object&gt;&lt;object type=&quot;3&quot; unique_id=&quot;10067&quot;&gt;&lt;property id=&quot;20148&quot; value=&quot;5&quot;/&gt;&lt;property id=&quot;20300&quot; value=&quot;Diapositive 56&quot;/&gt;&lt;property id=&quot;20307&quot; value=&quot;289&quot;/&gt;&lt;/object&gt;&lt;object type=&quot;3&quot; unique_id=&quot;10069&quot;&gt;&lt;property id=&quot;20148&quot; value=&quot;5&quot;/&gt;&lt;property id=&quot;20300&quot; value=&quot;Diapositive 57&quot;/&gt;&lt;property id=&quot;20307&quot; value=&quot;276&quot;/&gt;&lt;/object&gt;&lt;object type=&quot;3&quot; unique_id=&quot;10076&quot;&gt;&lt;property id=&quot;20148&quot; value=&quot;5&quot;/&gt;&lt;property id=&quot;20300&quot; value=&quot;Diapositive 70&quot;/&gt;&lt;property id=&quot;20307&quot; value=&quot;283&quot;/&gt;&lt;/object&gt;&lt;object type=&quot;3&quot; unique_id=&quot;10077&quot;&gt;&lt;property id=&quot;20148&quot; value=&quot;5&quot;/&gt;&lt;property id=&quot;20300&quot; value=&quot;Diapositive 71&quot;/&gt;&lt;property id=&quot;20307&quot; value=&quot;284&quot;/&gt;&lt;/object&gt;&lt;object type=&quot;3&quot; unique_id=&quot;10078&quot;&gt;&lt;property id=&quot;20148&quot; value=&quot;5&quot;/&gt;&lt;property id=&quot;20300&quot; value=&quot;Diapositive 72&quot;/&gt;&lt;property id=&quot;20307&quot; value=&quot;285&quot;/&gt;&lt;/object&gt;&lt;object type=&quot;3&quot; unique_id=&quot;10706&quot;&gt;&lt;property id=&quot;20148&quot; value=&quot;5&quot;/&gt;&lt;property id=&quot;20300&quot; value=&quot;Diapositive 1&quot;/&gt;&lt;property id=&quot;20307&quot; value=&quot;334&quot;/&gt;&lt;/object&gt;&lt;object type=&quot;3&quot; unique_id=&quot;11355&quot;&gt;&lt;property id=&quot;20148&quot; value=&quot;5&quot;/&gt;&lt;property id=&quot;20300&quot; value=&quot;Diapositive 5&quot;/&gt;&lt;property id=&quot;20307&quot; value=&quot;335&quot;/&gt;&lt;/object&gt;&lt;object type=&quot;3&quot; unique_id=&quot;11356&quot;&gt;&lt;property id=&quot;20148&quot; value=&quot;5&quot;/&gt;&lt;property id=&quot;20300&quot; value=&quot;Diapositive 6&quot;/&gt;&lt;property id=&quot;20307&quot; value=&quot;336&quot;/&gt;&lt;/object&gt;&lt;object type=&quot;3&quot; unique_id=&quot;12354&quot;&gt;&lt;property id=&quot;20148&quot; value=&quot;5&quot;/&gt;&lt;property id=&quot;20300&quot; value=&quot;Diapositive 23&quot;/&gt;&lt;property id=&quot;20307&quot; value=&quot;338&quot;/&gt;&lt;/object&gt;&lt;object type=&quot;3&quot; unique_id=&quot;12355&quot;&gt;&lt;property id=&quot;20148&quot; value=&quot;5&quot;/&gt;&lt;property id=&quot;20300&quot; value=&quot;Diapositive 24&quot;/&gt;&lt;property id=&quot;20307&quot; value=&quot;339&quot;/&gt;&lt;/object&gt;&lt;object type=&quot;3&quot; unique_id=&quot;13036&quot;&gt;&lt;property id=&quot;20148&quot; value=&quot;5&quot;/&gt;&lt;property id=&quot;20300&quot; value=&quot;Diapositive 14&quot;/&gt;&lt;property id=&quot;20307&quot; value=&quot;340&quot;/&gt;&lt;/object&gt;&lt;object type=&quot;3&quot; unique_id=&quot;14825&quot;&gt;&lt;property id=&quot;20148&quot; value=&quot;5&quot;/&gt;&lt;property id=&quot;20300&quot; value=&quot;Diapositive 11&quot;/&gt;&lt;property id=&quot;20307&quot; value=&quot;355&quot;/&gt;&lt;/object&gt;&lt;object type=&quot;3&quot; unique_id=&quot;16343&quot;&gt;&lt;property id=&quot;20148&quot; value=&quot;5&quot;/&gt;&lt;property id=&quot;20300&quot; value=&quot;Diapositive 35&quot;/&gt;&lt;property id=&quot;20307&quot; value=&quot;368&quot;/&gt;&lt;/object&gt;&lt;object type=&quot;3&quot; unique_id=&quot;21031&quot;&gt;&lt;property id=&quot;20148&quot; value=&quot;5&quot;/&gt;&lt;property id=&quot;20300&quot; value=&quot;Diapositive 74&quot;/&gt;&lt;property id=&quot;20307&quot; value=&quot;402&quot;/&gt;&lt;/object&gt;&lt;object type=&quot;3&quot; unique_id=&quot;24156&quot;&gt;&lt;property id=&quot;20148&quot; value=&quot;5&quot;/&gt;&lt;property id=&quot;20300&quot; value=&quot;Diapositive 75&quot;/&gt;&lt;property id=&quot;20307&quot; value=&quot;426&quot;/&gt;&lt;/object&gt;&lt;object type=&quot;3&quot; unique_id=&quot;24157&quot;&gt;&lt;property id=&quot;20148&quot; value=&quot;5&quot;/&gt;&lt;property id=&quot;20300&quot; value=&quot;Diapositive 76&quot;/&gt;&lt;property id=&quot;20307&quot; value=&quot;427&quot;/&gt;&lt;/object&gt;&lt;object type=&quot;3&quot; unique_id=&quot;24158&quot;&gt;&lt;property id=&quot;20148&quot; value=&quot;5&quot;/&gt;&lt;property id=&quot;20300&quot; value=&quot;Diapositive 77&quot;/&gt;&lt;property id=&quot;20307&quot; value=&quot;428&quot;/&gt;&lt;/object&gt;&lt;object type=&quot;3&quot; unique_id=&quot;24526&quot;&gt;&lt;property id=&quot;20148&quot; value=&quot;5&quot;/&gt;&lt;property id=&quot;20300&quot; value=&quot;Diapositive 8&quot;/&gt;&lt;property id=&quot;20307&quot; value=&quot;432&quot;/&gt;&lt;/object&gt;&lt;object type=&quot;3&quot; unique_id=&quot;24879&quot;&gt;&lt;property id=&quot;20148&quot; value=&quot;5&quot;/&gt;&lt;property id=&quot;20300&quot; value=&quot;Diapositive 7&quot;/&gt;&lt;property id=&quot;20307&quot; value=&quot;433&quot;/&gt;&lt;/object&gt;&lt;object type=&quot;3&quot; unique_id=&quot;24974&quot;&gt;&lt;property id=&quot;20148&quot; value=&quot;5&quot;/&gt;&lt;property id=&quot;20300&quot; value=&quot;Diapositive 32&quot;/&gt;&lt;property id=&quot;20307&quot; value=&quot;434&quot;/&gt;&lt;/object&gt;&lt;object type=&quot;3&quot; unique_id=&quot;25355&quot;&gt;&lt;property id=&quot;20148&quot; value=&quot;5&quot;/&gt;&lt;property id=&quot;20300&quot; value=&quot;Diapositive 34&quot;/&gt;&lt;property id=&quot;20307&quot; value=&quot;435&quot;/&gt;&lt;/object&gt;&lt;object type=&quot;3&quot; unique_id=&quot;26736&quot;&gt;&lt;property id=&quot;20148&quot; value=&quot;5&quot;/&gt;&lt;property id=&quot;20300&quot; value=&quot;Diapositive 36&quot;/&gt;&lt;property id=&quot;20307&quot; value=&quot;436&quot;/&gt;&lt;/object&gt;&lt;object type=&quot;3&quot; unique_id=&quot;26737&quot;&gt;&lt;property id=&quot;20148&quot; value=&quot;5&quot;/&gt;&lt;property id=&quot;20300&quot; value=&quot;Diapositive 37&quot;/&gt;&lt;property id=&quot;20307&quot; value=&quot;437&quot;/&gt;&lt;/object&gt;&lt;object type=&quot;3&quot; unique_id=&quot;26739&quot;&gt;&lt;property id=&quot;20148&quot; value=&quot;5&quot;/&gt;&lt;property id=&quot;20300&quot; value=&quot;Diapositive 38&quot;/&gt;&lt;property id=&quot;20307&quot; value=&quot;439&quot;/&gt;&lt;/object&gt;&lt;object type=&quot;3&quot; unique_id=&quot;26740&quot;&gt;&lt;property id=&quot;20148&quot; value=&quot;5&quot;/&gt;&lt;property id=&quot;20300&quot; value=&quot;Diapositive 39&quot;/&gt;&lt;property id=&quot;20307&quot; value=&quot;440&quot;/&gt;&lt;/object&gt;&lt;object type=&quot;3&quot; unique_id=&quot;26745&quot;&gt;&lt;property id=&quot;20148&quot; value=&quot;5&quot;/&gt;&lt;property id=&quot;20300&quot; value=&quot;Diapositive 42&quot;/&gt;&lt;property id=&quot;20307&quot; value=&quot;447&quot;/&gt;&lt;/object&gt;&lt;object type=&quot;3&quot; unique_id=&quot;26746&quot;&gt;&lt;property id=&quot;20148&quot; value=&quot;5&quot;/&gt;&lt;property id=&quot;20300&quot; value=&quot;Diapositive 43&quot;/&gt;&lt;property id=&quot;20307&quot; value=&quot;448&quot;/&gt;&lt;/object&gt;&lt;object type=&quot;3&quot; unique_id=&quot;26747&quot;&gt;&lt;property id=&quot;20148&quot; value=&quot;5&quot;/&gt;&lt;property id=&quot;20300&quot; value=&quot;Diapositive 44&quot;/&gt;&lt;property id=&quot;20307&quot; value=&quot;449&quot;/&gt;&lt;/object&gt;&lt;object type=&quot;3&quot; unique_id=&quot;26748&quot;&gt;&lt;property id=&quot;20148&quot; value=&quot;5&quot;/&gt;&lt;property id=&quot;20300&quot; value=&quot;Diapositive 40&quot;/&gt;&lt;property id=&quot;20307&quot; value=&quot;450&quot;/&gt;&lt;/object&gt;&lt;object type=&quot;3&quot; unique_id=&quot;26949&quot;&gt;&lt;property id=&quot;20148&quot; value=&quot;5&quot;/&gt;&lt;property id=&quot;20300&quot; value=&quot;Diapositive 41&quot;/&gt;&lt;property id=&quot;20307&quot; value=&quot;452&quot;/&gt;&lt;/object&gt;&lt;object type=&quot;3&quot; unique_id=&quot;26950&quot;&gt;&lt;property id=&quot;20148&quot; value=&quot;5&quot;/&gt;&lt;property id=&quot;20300&quot; value=&quot;Diapositive 47&quot;/&gt;&lt;property id=&quot;20307&quot; value=&quot;453&quot;/&gt;&lt;/object&gt;&lt;object type=&quot;3&quot; unique_id=&quot;26951&quot;&gt;&lt;property id=&quot;20148&quot; value=&quot;5&quot;/&gt;&lt;property id=&quot;20300&quot; value=&quot;Diapositive 53&quot;/&gt;&lt;property id=&quot;20307&quot; value=&quot;454&quot;/&gt;&lt;/object&gt;&lt;object type=&quot;3&quot; unique_id=&quot;26952&quot;&gt;&lt;property id=&quot;20148&quot; value=&quot;5&quot;/&gt;&lt;property id=&quot;20300&quot; value=&quot;Diapositive 54&quot;/&gt;&lt;property id=&quot;20307&quot; value=&quot;455&quot;/&gt;&lt;/object&gt;&lt;object type=&quot;3&quot; unique_id=&quot;26953&quot;&gt;&lt;property id=&quot;20148&quot; value=&quot;5&quot;/&gt;&lt;property id=&quot;20300&quot; value=&quot;Diapositive 55&quot;/&gt;&lt;property id=&quot;20307&quot; value=&quot;456&quot;/&gt;&lt;/object&gt;&lt;object type=&quot;3&quot; unique_id=&quot;26954&quot;&gt;&lt;property id=&quot;20148&quot; value=&quot;5&quot;/&gt;&lt;property id=&quot;20300&quot; value=&quot;Diapositive 69&quot;/&gt;&lt;property id=&quot;20307&quot; value=&quot;457&quot;/&gt;&lt;/object&gt;&lt;object type=&quot;3&quot; unique_id=&quot;27576&quot;&gt;&lt;property id=&quot;20148&quot; value=&quot;5&quot;/&gt;&lt;property id=&quot;20300&quot; value=&quot;Diapositive 58&quot;/&gt;&lt;property id=&quot;20307&quot; value=&quot;459&quot;/&gt;&lt;/object&gt;&lt;object type=&quot;3&quot; unique_id=&quot;27577&quot;&gt;&lt;property id=&quot;20148&quot; value=&quot;5&quot;/&gt;&lt;property id=&quot;20300&quot; value=&quot;Diapositive 61&quot;/&gt;&lt;property id=&quot;20307&quot; value=&quot;460&quot;/&gt;&lt;/object&gt;&lt;object type=&quot;3&quot; unique_id=&quot;27578&quot;&gt;&lt;property id=&quot;20148&quot; value=&quot;5&quot;/&gt;&lt;property id=&quot;20300&quot; value=&quot;Diapositive 60&quot;/&gt;&lt;property id=&quot;20307&quot; value=&quot;461&quot;/&gt;&lt;/object&gt;&lt;object type=&quot;3&quot; unique_id=&quot;28714&quot;&gt;&lt;property id=&quot;20148&quot; value=&quot;5&quot;/&gt;&lt;property id=&quot;20300&quot; value=&quot;Diapositive 62&quot;/&gt;&lt;property id=&quot;20307&quot; value=&quot;464&quot;/&gt;&lt;/object&gt;&lt;object type=&quot;3&quot; unique_id=&quot;28715&quot;&gt;&lt;property id=&quot;20148&quot; value=&quot;5&quot;/&gt;&lt;property id=&quot;20300&quot; value=&quot;Diapositive 63&quot;/&gt;&lt;property id=&quot;20307&quot; value=&quot;465&quot;/&gt;&lt;/object&gt;&lt;object type=&quot;3&quot; unique_id=&quot;28716&quot;&gt;&lt;property id=&quot;20148&quot; value=&quot;5&quot;/&gt;&lt;property id=&quot;20300&quot; value=&quot;Diapositive 64&quot;/&gt;&lt;property id=&quot;20307&quot; value=&quot;466&quot;/&gt;&lt;/object&gt;&lt;object type=&quot;3&quot; unique_id=&quot;28717&quot;&gt;&lt;property id=&quot;20148&quot; value=&quot;5&quot;/&gt;&lt;property id=&quot;20300&quot; value=&quot;Diapositive 65&quot;/&gt;&lt;property id=&quot;20307&quot; value=&quot;467&quot;/&gt;&lt;/object&gt;&lt;object type=&quot;3&quot; unique_id=&quot;28718&quot;&gt;&lt;property id=&quot;20148&quot; value=&quot;5&quot;/&gt;&lt;property id=&quot;20300&quot; value=&quot;Diapositive 68&quot;/&gt;&lt;property id=&quot;20307&quot; value=&quot;468&quot;/&gt;&lt;/object&gt;&lt;object type=&quot;3&quot; unique_id=&quot;29161&quot;&gt;&lt;property id=&quot;20148&quot; value=&quot;5&quot;/&gt;&lt;property id=&quot;20300&quot; value=&quot;Diapositive 66&quot;/&gt;&lt;property id=&quot;20307&quot; value=&quot;471&quot;/&gt;&lt;/object&gt;&lt;object type=&quot;3&quot; unique_id=&quot;29162&quot;&gt;&lt;property id=&quot;20148&quot; value=&quot;5&quot;/&gt;&lt;property id=&quot;20300&quot; value=&quot;Diapositive 67&quot;/&gt;&lt;property id=&quot;20307&quot; value=&quot;472&quot;/&gt;&lt;/object&gt;&lt;object type=&quot;3&quot; unique_id=&quot;29499&quot;&gt;&lt;property id=&quot;20148&quot; value=&quot;5&quot;/&gt;&lt;property id=&quot;20300&quot; value=&quot;Diapositive 73&quot;/&gt;&lt;property id=&quot;20307&quot; value=&quot;473&quot;/&gt;&lt;/object&gt;&lt;object type=&quot;3&quot; unique_id=&quot;33820&quot;&gt;&lt;property id=&quot;20148&quot; value=&quot;5&quot;/&gt;&lt;property id=&quot;20300&quot; value=&quot;Diapositive 80&quot;/&gt;&lt;property id=&quot;20307&quot; value=&quot;484&quot;/&gt;&lt;/object&gt;&lt;object type=&quot;3&quot; unique_id=&quot;33827&quot;&gt;&lt;property id=&quot;20148&quot; value=&quot;5&quot;/&gt;&lt;property id=&quot;20300&quot; value=&quot;Diapositive 82&quot;/&gt;&lt;property id=&quot;20307&quot; value=&quot;493&quot;/&gt;&lt;/object&gt;&lt;object type=&quot;3&quot; unique_id=&quot;33828&quot;&gt;&lt;property id=&quot;20148&quot; value=&quot;5&quot;/&gt;&lt;property id=&quot;20300&quot; value=&quot;Diapositive 83&quot;/&gt;&lt;property id=&quot;20307&quot; value=&quot;494&quot;/&gt;&lt;/object&gt;&lt;object type=&quot;3&quot; unique_id=&quot;33829&quot;&gt;&lt;property id=&quot;20148&quot; value=&quot;5&quot;/&gt;&lt;property id=&quot;20300&quot; value=&quot;Diapositive 84&quot;/&gt;&lt;property id=&quot;20307&quot; value=&quot;490&quot;/&gt;&lt;/object&gt;&lt;object type=&quot;3&quot; unique_id=&quot;33830&quot;&gt;&lt;property id=&quot;20148&quot; value=&quot;5&quot;/&gt;&lt;property id=&quot;20300&quot; value=&quot;Diapositive 85&quot;/&gt;&lt;property id=&quot;20307&quot; value=&quot;491&quot;/&gt;&lt;/object&gt;&lt;object type=&quot;3&quot; unique_id=&quot;33831&quot;&gt;&lt;property id=&quot;20148&quot; value=&quot;5&quot;/&gt;&lt;property id=&quot;20300&quot; value=&quot;Diapositive 87&quot;/&gt;&lt;property id=&quot;20307&quot; value=&quot;488&quot;/&gt;&lt;/object&gt;&lt;object type=&quot;3&quot; unique_id=&quot;33832&quot;&gt;&lt;property id=&quot;20148&quot; value=&quot;5&quot;/&gt;&lt;property id=&quot;20300&quot; value=&quot;Diapositive 100&quot;/&gt;&lt;property id=&quot;20307&quot; value=&quot;482&quot;/&gt;&lt;/object&gt;&lt;object type=&quot;3&quot; unique_id=&quot;33833&quot;&gt;&lt;property id=&quot;20148&quot; value=&quot;5&quot;/&gt;&lt;property id=&quot;20300&quot; value=&quot;Diapositive 101&quot;/&gt;&lt;property id=&quot;20307&quot; value=&quot;495&quot;/&gt;&lt;/object&gt;&lt;object type=&quot;3&quot; unique_id=&quot;33843&quot;&gt;&lt;property id=&quot;20148&quot; value=&quot;5&quot;/&gt;&lt;property id=&quot;20300&quot; value=&quot;Diapositive 81&quot;/&gt;&lt;property id=&quot;20307&quot; value=&quot;505&quot;/&gt;&lt;/object&gt;&lt;object type=&quot;3&quot; unique_id=&quot;35225&quot;&gt;&lt;property id=&quot;20148&quot; value=&quot;5&quot;/&gt;&lt;property id=&quot;20300&quot; value=&quot;Diapositive 98&quot;/&gt;&lt;property id=&quot;20307&quot; value=&quot;507&quot;/&gt;&lt;/object&gt;&lt;object type=&quot;3&quot; unique_id=&quot;35226&quot;&gt;&lt;property id=&quot;20148&quot; value=&quot;5&quot;/&gt;&lt;property id=&quot;20300&quot; value=&quot;Diapositive 99&quot;/&gt;&lt;property id=&quot;20307&quot; value=&quot;508&quot;/&gt;&lt;/object&gt;&lt;object type=&quot;3&quot; unique_id=&quot;41707&quot;&gt;&lt;property id=&quot;20148&quot; value=&quot;5&quot;/&gt;&lt;property id=&quot;20300&quot; value=&quot;Diapositive 78&quot;/&gt;&lt;property id=&quot;20307&quot; value=&quot;537&quot;/&gt;&lt;/object&gt;&lt;object type=&quot;3&quot; unique_id=&quot;41708&quot;&gt;&lt;property id=&quot;20148&quot; value=&quot;5&quot;/&gt;&lt;property id=&quot;20300&quot; value=&quot;Diapositive 79&quot;/&gt;&lt;property id=&quot;20307&quot; value=&quot;538&quot;/&gt;&lt;/object&gt;&lt;object type=&quot;3&quot; unique_id=&quot;45629&quot;&gt;&lt;property id=&quot;20148&quot; value=&quot;5&quot;/&gt;&lt;property id=&quot;20300&quot; value=&quot;Diapositive 91&quot;/&gt;&lt;property id=&quot;20307&quot; value=&quot;560&quot;/&gt;&lt;/object&gt;&lt;object type=&quot;3&quot; unique_id=&quot;45632&quot;&gt;&lt;property id=&quot;20148&quot; value=&quot;5&quot;/&gt;&lt;property id=&quot;20300&quot; value=&quot;Diapositive 92&quot;/&gt;&lt;property id=&quot;20307&quot; value=&quot;555&quot;/&gt;&lt;/object&gt;&lt;object type=&quot;3&quot; unique_id=&quot;45633&quot;&gt;&lt;property id=&quot;20148&quot; value=&quot;5&quot;/&gt;&lt;property id=&quot;20300&quot; value=&quot;Diapositive 93&quot;/&gt;&lt;property id=&quot;20307&quot; value=&quot;556&quot;/&gt;&lt;/object&gt;&lt;object type=&quot;3&quot; unique_id=&quot;45634&quot;&gt;&lt;property id=&quot;20148&quot; value=&quot;5&quot;/&gt;&lt;property id=&quot;20300&quot; value=&quot;Diapositive 94&quot;/&gt;&lt;property id=&quot;20307&quot; value=&quot;557&quot;/&gt;&lt;/object&gt;&lt;object type=&quot;3&quot; unique_id=&quot;47583&quot;&gt;&lt;property id=&quot;20148&quot; value=&quot;5&quot;/&gt;&lt;property id=&quot;20300&quot; value=&quot;Diapositive 86&quot;/&gt;&lt;property id=&quot;20307&quot; value=&quot;569&quot;/&gt;&lt;/object&gt;&lt;object type=&quot;3&quot; unique_id=&quot;51871&quot;&gt;&lt;property id=&quot;20148&quot; value=&quot;5&quot;/&gt;&lt;property id=&quot;20300&quot; value=&quot;Diapositive 89&quot;/&gt;&lt;property id=&quot;20307&quot; value=&quot;580&quot;/&gt;&lt;/object&gt;&lt;object type=&quot;3&quot; unique_id=&quot;51873&quot;&gt;&lt;property id=&quot;20148&quot; value=&quot;5&quot;/&gt;&lt;property id=&quot;20300&quot; value=&quot;Diapositive 90&quot;/&gt;&lt;property id=&quot;20307&quot; value=&quot;582&quot;/&gt;&lt;/object&gt;&lt;object type=&quot;3&quot; unique_id=&quot;51874&quot;&gt;&lt;property id=&quot;20148&quot; value=&quot;5&quot;/&gt;&lt;property id=&quot;20300&quot; value=&quot;Diapositive 88&quot;/&gt;&lt;property id=&quot;20307&quot; value=&quot;583&quot;/&gt;&lt;/object&gt;&lt;object type=&quot;3&quot; unique_id=&quot;51875&quot;&gt;&lt;property id=&quot;20148&quot; value=&quot;5&quot;/&gt;&lt;property id=&quot;20300&quot; value=&quot;Diapositive 96&quot;/&gt;&lt;property id=&quot;20307&quot; value=&quot;584&quot;/&gt;&lt;/object&gt;&lt;object type=&quot;3&quot; unique_id=&quot;51876&quot;&gt;&lt;property id=&quot;20148&quot; value=&quot;5&quot;/&gt;&lt;property id=&quot;20300&quot; value=&quot;Diapositive 97&quot;/&gt;&lt;property id=&quot;20307&quot; value=&quot;585&quot;/&gt;&lt;/object&gt;&lt;object type=&quot;3&quot; unique_id=&quot;51882&quot;&gt;&lt;property id=&quot;20148&quot; value=&quot;5&quot;/&gt;&lt;property id=&quot;20300&quot; value=&quot;Diapositive 102&quot;/&gt;&lt;property id=&quot;20307&quot; value=&quot;577&quot;/&gt;&lt;/object&gt;&lt;object type=&quot;3&quot; unique_id=&quot;51886&quot;&gt;&lt;property id=&quot;20148&quot; value=&quot;5&quot;/&gt;&lt;property id=&quot;20300&quot; value=&quot;Diapositive 103&quot;/&gt;&lt;property id=&quot;20307&quot; value=&quot;588&quot;/&gt;&lt;/object&gt;&lt;object type=&quot;3&quot; unique_id=&quot;51888&quot;&gt;&lt;property id=&quot;20148&quot; value=&quot;5&quot;/&gt;&lt;property id=&quot;20300&quot; value=&quot;Diapositive 104&quot;/&gt;&lt;property id=&quot;20307&quot; value=&quot;590&quot;/&gt;&lt;/object&gt;&lt;object type=&quot;3&quot; unique_id=&quot;51889&quot;&gt;&lt;property id=&quot;20148&quot; value=&quot;5&quot;/&gt;&lt;property id=&quot;20300&quot; value=&quot;Diapositive 105&quot;/&gt;&lt;property id=&quot;20307&quot; value=&quot;591&quot;/&gt;&lt;/object&gt;&lt;object type=&quot;3&quot; unique_id=&quot;51891&quot;&gt;&lt;property id=&quot;20148&quot; value=&quot;5&quot;/&gt;&lt;property id=&quot;20300&quot; value=&quot;Diapositive 106&quot;/&gt;&lt;property id=&quot;20307&quot; value=&quot;593&quot;/&gt;&lt;/object&gt;&lt;object type=&quot;3&quot; unique_id=&quot;54143&quot;&gt;&lt;property id=&quot;20148&quot; value=&quot;5&quot;/&gt;&lt;property id=&quot;20300&quot; value=&quot;Diapositive 107&quot;/&gt;&lt;property id=&quot;20307&quot; value=&quot;595&quot;/&gt;&lt;/object&gt;&lt;object type=&quot;3&quot; unique_id=&quot;54144&quot;&gt;&lt;property id=&quot;20148&quot; value=&quot;5&quot;/&gt;&lt;property id=&quot;20300&quot; value=&quot;Diapositive 108&quot;/&gt;&lt;property id=&quot;20307&quot; value=&quot;596&quot;/&gt;&lt;/object&gt;&lt;object type=&quot;3&quot; unique_id=&quot;61090&quot;&gt;&lt;property id=&quot;20148&quot; value=&quot;5&quot;/&gt;&lt;property id=&quot;20300&quot; value=&quot;Diapositive 95&quot;/&gt;&lt;property id=&quot;20307&quot; value=&quot;620&quot;/&gt;&lt;/object&gt;&lt;object type=&quot;3&quot; unique_id=&quot;61546&quot;&gt;&lt;property id=&quot;20148&quot; value=&quot;5&quot;/&gt;&lt;property id=&quot;20300&quot; value=&quot;Diapositive 109&quot;/&gt;&lt;property id=&quot;20307&quot; value=&quot;622&quot;/&gt;&lt;/object&gt;&lt;/object&gt;&lt;/object&gt;&lt;/database&gt;"/>
  <p:tag name="SECTOMILLISECCONVERTED"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11173</TotalTime>
  <Words>6651</Words>
  <Application>Microsoft Office PowerPoint</Application>
  <PresentationFormat>Affichage à l'écran (4:3)</PresentationFormat>
  <Paragraphs>976</Paragraphs>
  <Slides>109</Slides>
  <Notes>0</Notes>
  <HiddenSlides>0</HiddenSlides>
  <MMClips>0</MMClips>
  <ScaleCrop>false</ScaleCrop>
  <HeadingPairs>
    <vt:vector size="6" baseType="variant">
      <vt:variant>
        <vt:lpstr>Thème</vt:lpstr>
      </vt:variant>
      <vt:variant>
        <vt:i4>1</vt:i4>
      </vt:variant>
      <vt:variant>
        <vt:lpstr>Serveurs OLE incorporés</vt:lpstr>
      </vt:variant>
      <vt:variant>
        <vt:i4>5</vt:i4>
      </vt:variant>
      <vt:variant>
        <vt:lpstr>Titres des diapositives</vt:lpstr>
      </vt:variant>
      <vt:variant>
        <vt:i4>109</vt:i4>
      </vt:variant>
    </vt:vector>
  </HeadingPairs>
  <TitlesOfParts>
    <vt:vector size="115" baseType="lpstr">
      <vt:lpstr>Thème Office</vt:lpstr>
      <vt:lpstr>Équation</vt:lpstr>
      <vt:lpstr>Equação</vt:lpstr>
      <vt:lpstr>Microsoft Equation 3.0</vt:lpstr>
      <vt:lpstr>Feuille de calcul</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Bniaiche</dc:creator>
  <cp:lastModifiedBy>Ayman</cp:lastModifiedBy>
  <cp:revision>314</cp:revision>
  <dcterms:created xsi:type="dcterms:W3CDTF">2013-09-30T10:05:29Z</dcterms:created>
  <dcterms:modified xsi:type="dcterms:W3CDTF">2013-12-05T13:29:52Z</dcterms:modified>
</cp:coreProperties>
</file>