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3" r:id="rId3"/>
    <p:sldId id="291" r:id="rId4"/>
    <p:sldId id="285" r:id="rId5"/>
    <p:sldId id="279" r:id="rId6"/>
    <p:sldId id="280" r:id="rId7"/>
    <p:sldId id="281" r:id="rId8"/>
    <p:sldId id="282" r:id="rId9"/>
    <p:sldId id="283" r:id="rId10"/>
    <p:sldId id="257" r:id="rId11"/>
    <p:sldId id="258" r:id="rId12"/>
    <p:sldId id="259" r:id="rId13"/>
    <p:sldId id="261" r:id="rId14"/>
    <p:sldId id="297" r:id="rId15"/>
    <p:sldId id="298" r:id="rId16"/>
    <p:sldId id="299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0" r:id="rId25"/>
    <p:sldId id="272" r:id="rId26"/>
    <p:sldId id="273" r:id="rId27"/>
    <p:sldId id="274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>
      <p:cViewPr>
        <p:scale>
          <a:sx n="75" d="100"/>
          <a:sy n="75" d="100"/>
        </p:scale>
        <p:origin x="-38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5554-FA96-4E25-9A37-B3139D909DC2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F95-60D6-4596-A452-92E083A265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808F2-20E0-4C84-B80A-C7432B474FB9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0241-7793-4354-8B56-21B96E3B10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F2AC-940F-4DD3-A204-C0D0CE842BB1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C0BAB-9166-46DC-A6B5-C674706754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F72E-8C5A-445C-B62B-ED5FEB918702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1CD9B-A765-46C9-965F-1F3EC485AA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C901-DD44-4C25-88F6-F97E6CCA1E2A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FC4B-5C60-4980-A010-5E50552446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CAC2B-7965-40EA-ABE4-0F5964A4BF57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58F9E-221D-422A-8BA1-8E4D8EE3F2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F9EFD-B5F2-4DC0-BE8F-91CB9645BA81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ADCE-A9B7-423F-AF7B-C3FB92D587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A7C2-4D55-44F0-9B0C-7691B3AC8415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0A09-E90C-4DCA-9C6C-AABD463C54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32D8-2BD7-45F6-8873-503996B981B2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FE68-15E1-4D3A-97A4-0D68AC8920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B7038-2215-43A6-B881-D2F2176D871C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99935-9F9A-4E2F-BF6E-8A72576229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D532-F5F0-4494-B514-593B79FE2C0D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0EEBE-FA5B-4743-81A3-7AED0F55C1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B9ECD5-31B6-4DFB-9979-B3DB19F9F63D}" type="datetimeFigureOut">
              <a:rPr lang="fr-FR"/>
              <a:pPr>
                <a:defRPr/>
              </a:pPr>
              <a:t>15/11/2012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39E5AF-9357-4A14-81B3-9D4E3F83D5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Les fichiers</a:t>
            </a:r>
            <a:r>
              <a:rPr lang="fr-FR" smtClean="0"/>
              <a:t> 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1600" dirty="0" smtClean="0"/>
              <a:t>Tout d'abord je précise que l'espace de noms concerné est System.IO, il faudra donc l'importer pour utiliser ses différentes classes. Pour cela il faut ajouter cette ligne de code 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1600" dirty="0" smtClean="0"/>
              <a:t/>
            </a:r>
            <a:br>
              <a:rPr lang="fr-FR" sz="1600" dirty="0" smtClean="0"/>
            </a:br>
            <a:endParaRPr lang="fr-FR" sz="16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16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1600" dirty="0" smtClean="0">
                <a:solidFill>
                  <a:srgbClr val="FF0000"/>
                </a:solidFill>
              </a:rPr>
              <a:t>Imports System.IO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16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1600" dirty="0" smtClean="0"/>
              <a:t>La </a:t>
            </a:r>
            <a:r>
              <a:rPr lang="fr-FR" sz="1600" dirty="0" smtClean="0"/>
              <a:t>classe </a:t>
            </a:r>
            <a:r>
              <a:rPr lang="fr-FR" sz="1600" b="1" dirty="0" smtClean="0"/>
              <a:t>File</a:t>
            </a:r>
            <a:r>
              <a:rPr lang="fr-FR" sz="1600" dirty="0" smtClean="0"/>
              <a:t> est utilisée pour travailler sur un ensemble de fichier ou un fichier (sans instanciation préalable: ce sont des méthodes statiques), la Classe </a:t>
            </a:r>
            <a:r>
              <a:rPr lang="fr-FR" sz="1600" b="1" dirty="0" err="1" smtClean="0"/>
              <a:t>FileInfo</a:t>
            </a:r>
            <a:r>
              <a:rPr lang="fr-FR" sz="1600" dirty="0" smtClean="0"/>
              <a:t> donne des renseignements sur un fichier particulier (Il faut instancier au préalable un objet </a:t>
            </a:r>
            <a:r>
              <a:rPr lang="fr-FR" sz="1600" dirty="0" err="1" smtClean="0"/>
              <a:t>FileInfo</a:t>
            </a:r>
            <a:r>
              <a:rPr lang="fr-FR" sz="1600" dirty="0" smtClean="0"/>
              <a:t>). </a:t>
            </a:r>
          </a:p>
          <a:p>
            <a:pPr>
              <a:lnSpc>
                <a:spcPct val="80000"/>
              </a:lnSpc>
            </a:pP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772400" cy="1470025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FF0000"/>
                </a:solidFill>
              </a:rPr>
              <a:t>Exemple : </a:t>
            </a:r>
            <a:br>
              <a:rPr lang="fr-FR" smtClean="0">
                <a:solidFill>
                  <a:srgbClr val="FF0000"/>
                </a:solidFill>
              </a:rPr>
            </a:br>
            <a:endParaRPr lang="fr-FR" smtClean="0">
              <a:solidFill>
                <a:srgbClr val="FF0000"/>
              </a:solidFill>
            </a:endParaRPr>
          </a:p>
        </p:txBody>
      </p:sp>
      <p:sp>
        <p:nvSpPr>
          <p:cNvPr id="28674" name="Sous-titre 2"/>
          <p:cNvSpPr>
            <a:spLocks noGrp="1"/>
          </p:cNvSpPr>
          <p:nvPr>
            <p:ph type="subTitle" idx="1"/>
          </p:nvPr>
        </p:nvSpPr>
        <p:spPr>
          <a:xfrm>
            <a:off x="500063" y="1571625"/>
            <a:ext cx="8358187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rgbClr val="898989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chemeClr val="tx1"/>
                </a:solidFill>
              </a:rPr>
              <a:t>Vous voulez définir une variable contenant une adresse composée d'un numéro, de la rue, de la ville. 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chemeClr val="tx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chemeClr val="tx1"/>
                </a:solidFill>
              </a:rPr>
              <a:t>Il faut d'abord définir la structure 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rgbClr val="00B050"/>
                </a:solidFill>
              </a:rPr>
              <a:t>Public Structure Adresse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rgbClr val="00B050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rgbClr val="00B050"/>
                </a:solidFill>
              </a:rPr>
              <a:t>            Dim Numero   As Integer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rgbClr val="00B050"/>
                </a:solidFill>
              </a:rPr>
              <a:t> Dim Rue  As String</a:t>
            </a: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rgbClr val="00B050"/>
                </a:solidFill>
              </a:rPr>
              <a:t>   Dim Ville   As String</a:t>
            </a:r>
          </a:p>
          <a:p>
            <a:pPr eaLnBrk="1" hangingPunct="1">
              <a:lnSpc>
                <a:spcPct val="80000"/>
              </a:lnSpc>
            </a:pPr>
            <a:endParaRPr lang="fr-FR" sz="26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600" smtClean="0">
                <a:solidFill>
                  <a:srgbClr val="00B050"/>
                </a:solidFill>
              </a:rPr>
              <a:t> End Structure</a:t>
            </a:r>
          </a:p>
          <a:p>
            <a:pPr eaLnBrk="1" hangingPunct="1">
              <a:lnSpc>
                <a:spcPct val="80000"/>
              </a:lnSpc>
            </a:pPr>
            <a:endParaRPr lang="fr-FR" sz="2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50" y="428625"/>
            <a:ext cx="8572500" cy="60007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Puis dans une procédure il faut déclarer la variable 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Dim MonAdresse As Adresse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La variable MonAdresse est déclarée comme une adresse, elle contient donc: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un numéro qui est dans '</a:t>
            </a:r>
            <a:r>
              <a:rPr lang="fr-FR" dirty="0" err="1">
                <a:solidFill>
                  <a:schemeClr val="tx1"/>
                </a:solidFill>
              </a:rPr>
              <a:t>MonAdresse.Numero</a:t>
            </a:r>
            <a:r>
              <a:rPr lang="fr-FR" dirty="0">
                <a:solidFill>
                  <a:schemeClr val="tx1"/>
                </a:solidFill>
              </a:rPr>
              <a:t>'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un nom de rue qui est dans '</a:t>
            </a:r>
            <a:r>
              <a:rPr lang="fr-FR" dirty="0" err="1">
                <a:solidFill>
                  <a:schemeClr val="tx1"/>
                </a:solidFill>
              </a:rPr>
              <a:t>MonAdresse.Rue</a:t>
            </a:r>
            <a:r>
              <a:rPr lang="fr-FR" dirty="0">
                <a:solidFill>
                  <a:schemeClr val="tx1"/>
                </a:solidFill>
              </a:rPr>
              <a:t>'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un nom de ville qui est dans '</a:t>
            </a:r>
            <a:r>
              <a:rPr lang="fr-FR" dirty="0" err="1">
                <a:solidFill>
                  <a:schemeClr val="tx1"/>
                </a:solidFill>
              </a:rPr>
              <a:t>MonAdresse.Ville</a:t>
            </a:r>
            <a:r>
              <a:rPr lang="fr-FR" dirty="0">
                <a:solidFill>
                  <a:schemeClr val="tx1"/>
                </a:solidFill>
              </a:rPr>
              <a:t>'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On pourra enfin l'utiliser 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err="1">
                <a:solidFill>
                  <a:srgbClr val="00B050"/>
                </a:solidFill>
              </a:rPr>
              <a:t>MonAdresse.Numero</a:t>
            </a:r>
            <a:r>
              <a:rPr lang="fr-FR" dirty="0">
                <a:solidFill>
                  <a:srgbClr val="00B050"/>
                </a:solidFill>
              </a:rPr>
              <a:t>=2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rgbClr val="00B050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err="1">
                <a:solidFill>
                  <a:srgbClr val="00B050"/>
                </a:solidFill>
              </a:rPr>
              <a:t>MonAdresse.Rue</a:t>
            </a:r>
            <a:r>
              <a:rPr lang="fr-FR" dirty="0">
                <a:solidFill>
                  <a:srgbClr val="00B050"/>
                </a:solidFill>
              </a:rPr>
              <a:t>= "Grande rue"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rgbClr val="00B050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err="1">
                <a:solidFill>
                  <a:srgbClr val="00B050"/>
                </a:solidFill>
              </a:rPr>
              <a:t>MonAdresse.Ville</a:t>
            </a:r>
            <a:r>
              <a:rPr lang="fr-FR" dirty="0">
                <a:solidFill>
                  <a:srgbClr val="00B050"/>
                </a:solidFill>
              </a:rPr>
              <a:t>= "Lyon"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ous-titre 2"/>
          <p:cNvSpPr>
            <a:spLocks noGrp="1"/>
          </p:cNvSpPr>
          <p:nvPr>
            <p:ph type="subTitle" idx="1"/>
          </p:nvPr>
        </p:nvSpPr>
        <p:spPr>
          <a:xfrm>
            <a:off x="285750" y="214313"/>
            <a:ext cx="8572500" cy="6215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27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mtClean="0">
                <a:solidFill>
                  <a:srgbClr val="FF0000"/>
                </a:solidFill>
              </a:rPr>
              <a:t>TABLEAU DE STRUCTURES:</a:t>
            </a:r>
          </a:p>
          <a:p>
            <a:pPr eaLnBrk="1" hangingPunct="1">
              <a:lnSpc>
                <a:spcPct val="80000"/>
              </a:lnSpc>
            </a:pPr>
            <a:endParaRPr lang="fr-FR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r-FR" sz="27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solidFill>
                  <a:schemeClr val="tx1"/>
                </a:solidFill>
              </a:rPr>
              <a:t>Il est possible de travailler sur un </a:t>
            </a:r>
            <a:r>
              <a:rPr lang="fr-FR" sz="2700" b="1" smtClean="0">
                <a:solidFill>
                  <a:schemeClr val="tx1"/>
                </a:solidFill>
              </a:rPr>
              <a:t>tableau de structures</a:t>
            </a:r>
            <a:r>
              <a:rPr lang="fr-FR" sz="2700" smtClean="0">
                <a:solidFill>
                  <a:schemeClr val="tx1"/>
                </a:solidFill>
              </a:rPr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solidFill>
                  <a:schemeClr val="tx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solidFill>
                  <a:srgbClr val="00B050"/>
                </a:solidFill>
              </a:rPr>
              <a:t>Dim Adresses(99) as Adresse    </a:t>
            </a:r>
            <a:r>
              <a:rPr lang="fr-FR" sz="2700" smtClean="0">
                <a:solidFill>
                  <a:schemeClr val="tx1"/>
                </a:solidFill>
              </a:rPr>
              <a:t>'Permet de travailler sur un tableau d’adresses</a:t>
            </a: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solidFill>
                  <a:schemeClr val="tx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solidFill>
                  <a:srgbClr val="00B050"/>
                </a:solidFill>
              </a:rPr>
              <a:t>Adresses(33).Rue="Place de la mairie"</a:t>
            </a: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solidFill>
                  <a:schemeClr val="tx1"/>
                </a:solidFill>
              </a:rPr>
              <a:t/>
            </a:r>
            <a:br>
              <a:rPr lang="fr-FR" sz="2700" smtClean="0">
                <a:solidFill>
                  <a:schemeClr val="tx1"/>
                </a:solidFill>
              </a:rPr>
            </a:br>
            <a:r>
              <a:rPr lang="fr-FR" sz="2700" smtClean="0">
                <a:solidFill>
                  <a:srgbClr val="898989"/>
                </a:solidFill>
              </a:rPr>
              <a:t/>
            </a:r>
            <a:br>
              <a:rPr lang="fr-FR" sz="2700" smtClean="0">
                <a:solidFill>
                  <a:srgbClr val="898989"/>
                </a:solidFill>
              </a:rPr>
            </a:br>
            <a:endParaRPr lang="fr-FR" sz="27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solidFill>
                  <a:srgbClr val="898989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solidFill>
                  <a:srgbClr val="898989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endParaRPr lang="fr-FR" sz="27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772400" cy="1470025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FF0000"/>
                </a:solidFill>
              </a:rPr>
              <a:t>Les contrôles ListBox</a:t>
            </a:r>
          </a:p>
        </p:txBody>
      </p:sp>
      <p:sp>
        <p:nvSpPr>
          <p:cNvPr id="31746" name="Sous-titre 2"/>
          <p:cNvSpPr>
            <a:spLocks noGrp="1"/>
          </p:cNvSpPr>
          <p:nvPr>
            <p:ph type="subTitle" idx="1"/>
          </p:nvPr>
        </p:nvSpPr>
        <p:spPr>
          <a:xfrm>
            <a:off x="214313" y="2286000"/>
            <a:ext cx="8643937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16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r-FR" sz="16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fr-FR" sz="1800" smtClean="0">
                <a:solidFill>
                  <a:schemeClr val="tx1"/>
                </a:solidFill>
              </a:rPr>
              <a:t>Les contrôles ListBox possèdent une collection 'Items' dans laquelle sont </a:t>
            </a:r>
          </a:p>
          <a:p>
            <a:pPr algn="l" eaLnBrk="1" hangingPunct="1">
              <a:lnSpc>
                <a:spcPct val="80000"/>
              </a:lnSpc>
            </a:pPr>
            <a:endParaRPr lang="fr-FR" sz="1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fr-FR" sz="1800" smtClean="0">
                <a:solidFill>
                  <a:schemeClr val="tx1"/>
                </a:solidFill>
              </a:rPr>
              <a:t>placés tous les éléments contenus dans la liste. Pour ajouter un élément </a:t>
            </a:r>
          </a:p>
          <a:p>
            <a:pPr algn="l" eaLnBrk="1" hangingPunct="1">
              <a:lnSpc>
                <a:spcPct val="80000"/>
              </a:lnSpc>
            </a:pPr>
            <a:endParaRPr lang="fr-FR" sz="1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fr-FR" sz="1800" smtClean="0">
                <a:solidFill>
                  <a:schemeClr val="tx1"/>
                </a:solidFill>
              </a:rPr>
              <a:t>on utilise la méthode Add de la collection Items:   ListBox.Items.Add( ).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lang="fr-FR" sz="1800" b="1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fr-FR" sz="1800" b="1" smtClean="0">
                <a:solidFill>
                  <a:schemeClr val="tx1"/>
                </a:solidFill>
              </a:rPr>
              <a:t>Vider la ListBox</a:t>
            </a:r>
            <a:endParaRPr lang="fr-FR" sz="180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fr-FR" sz="1800" smtClean="0">
                <a:solidFill>
                  <a:schemeClr val="tx1"/>
                </a:solidFill>
              </a:rPr>
              <a:t>                                  </a:t>
            </a:r>
          </a:p>
          <a:p>
            <a:pPr algn="l">
              <a:lnSpc>
                <a:spcPct val="80000"/>
              </a:lnSpc>
            </a:pPr>
            <a:r>
              <a:rPr lang="fr-FR" sz="1800" smtClean="0">
                <a:solidFill>
                  <a:schemeClr val="tx1"/>
                </a:solidFill>
              </a:rPr>
              <a:t>                                         </a:t>
            </a:r>
            <a:r>
              <a:rPr lang="fr-FR" sz="1800" b="1" smtClean="0">
                <a:solidFill>
                  <a:srgbClr val="FF0000"/>
                </a:solidFill>
              </a:rPr>
              <a:t>ListBox1.Items.Clear()</a:t>
            </a:r>
            <a:r>
              <a:rPr lang="fr-FR" sz="1800" smtClean="0">
                <a:solidFill>
                  <a:schemeClr val="tx1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endParaRPr lang="fr-FR" sz="1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fr-FR" sz="1600" smtClean="0">
                <a:solidFill>
                  <a:schemeClr val="tx1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fr-FR" sz="1600" smtClean="0">
                <a:solidFill>
                  <a:srgbClr val="898989"/>
                </a:solidFill>
              </a:rPr>
              <a:t/>
            </a:r>
            <a:br>
              <a:rPr lang="fr-FR" sz="1600" smtClean="0">
                <a:solidFill>
                  <a:srgbClr val="898989"/>
                </a:solidFill>
              </a:rPr>
            </a:br>
            <a:r>
              <a:rPr lang="fr-FR" sz="1600" smtClean="0">
                <a:solidFill>
                  <a:srgbClr val="898989"/>
                </a:solidFill>
              </a:rPr>
              <a:t/>
            </a:r>
            <a:br>
              <a:rPr lang="fr-FR" sz="1600" smtClean="0">
                <a:solidFill>
                  <a:srgbClr val="898989"/>
                </a:solidFill>
              </a:rPr>
            </a:br>
            <a:endParaRPr lang="fr-FR" sz="16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1600" smtClean="0">
                <a:solidFill>
                  <a:srgbClr val="898989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LES TEXTBOX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Sont des emplacement pour accueillir du texte. Elles sont très utiles pour récupérer du texte .</a:t>
            </a:r>
          </a:p>
          <a:p>
            <a:endParaRPr lang="fr-FR" dirty="0" smtClean="0"/>
          </a:p>
          <a:p>
            <a:r>
              <a:rPr lang="fr-FR" dirty="0" smtClean="0"/>
              <a:t>Le contenu est toujours une chaine de caractère.</a:t>
            </a:r>
          </a:p>
          <a:p>
            <a:endParaRPr lang="fr-FR" dirty="0" smtClean="0"/>
          </a:p>
          <a:p>
            <a:r>
              <a:rPr lang="fr-FR" dirty="0" smtClean="0"/>
              <a:t>Elles peuvent être utilisé pour les Entrés/Sorties.</a:t>
            </a:r>
          </a:p>
          <a:p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31840" y="3429000"/>
            <a:ext cx="295232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ALIMENTS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Les Entrés/Sorties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fr-FR" dirty="0" smtClean="0"/>
              <a:t>Exemple D’entré:</a:t>
            </a:r>
          </a:p>
          <a:p>
            <a:pPr>
              <a:buFont typeface="Arial" charset="0"/>
              <a:buNone/>
            </a:pPr>
            <a:endParaRPr lang="fr-FR" dirty="0" smtClean="0"/>
          </a:p>
          <a:p>
            <a:pPr>
              <a:buFont typeface="Arial" charset="0"/>
              <a:buNone/>
            </a:pPr>
            <a:r>
              <a:rPr lang="fr-FR" dirty="0" smtClean="0"/>
              <a:t>Dim Var as string</a:t>
            </a:r>
          </a:p>
          <a:p>
            <a:pPr>
              <a:buFont typeface="Arial" charset="0"/>
              <a:buNone/>
            </a:pPr>
            <a:r>
              <a:rPr lang="fr-FR" dirty="0" smtClean="0"/>
              <a:t>                                    Var=</a:t>
            </a:r>
            <a:r>
              <a:rPr lang="fr-FR" dirty="0" err="1" smtClean="0"/>
              <a:t>textBox.Text</a:t>
            </a:r>
            <a:endParaRPr lang="fr-FR" dirty="0" smtClean="0"/>
          </a:p>
          <a:p>
            <a:pPr>
              <a:buFont typeface="Arial" charset="0"/>
              <a:buNone/>
            </a:pPr>
            <a:endParaRPr lang="fr-FR" dirty="0" smtClean="0"/>
          </a:p>
          <a:p>
            <a:r>
              <a:rPr lang="fr-FR" dirty="0" smtClean="0"/>
              <a:t>Exemple de sortie:</a:t>
            </a:r>
          </a:p>
          <a:p>
            <a:pPr>
              <a:buFont typeface="Arial" charset="0"/>
              <a:buNone/>
            </a:pPr>
            <a:r>
              <a:rPr lang="fr-FR" dirty="0" smtClean="0"/>
              <a:t>                                    </a:t>
            </a:r>
            <a:r>
              <a:rPr lang="fr-FR" dirty="0" err="1" smtClean="0"/>
              <a:t>textBox.Text</a:t>
            </a:r>
            <a:r>
              <a:rPr lang="fr-FR" dirty="0" smtClean="0"/>
              <a:t>=Var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Conversion de données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fr-FR" smtClean="0"/>
              <a:t>Parce que le contenu d’une zone de texte est toujours une chaine, parfois vous devez convertir l’entrée ou de sortie.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r>
              <a:rPr lang="fr-FR" smtClean="0"/>
              <a:t>EXEMPLE:</a:t>
            </a:r>
          </a:p>
          <a:p>
            <a:pPr>
              <a:buFont typeface="Arial" charset="0"/>
              <a:buNone/>
            </a:pPr>
            <a:r>
              <a:rPr lang="fr-FR" smtClean="0"/>
              <a:t>   Dim Var As Double</a:t>
            </a:r>
          </a:p>
          <a:p>
            <a:pPr>
              <a:buFont typeface="Arial" charset="0"/>
              <a:buNone/>
            </a:pPr>
            <a:r>
              <a:rPr lang="fr-FR" smtClean="0"/>
              <a:t>   Var=CDbl(textBox.Text)</a:t>
            </a:r>
          </a:p>
          <a:p>
            <a:pPr>
              <a:buFont typeface="Arial" charset="0"/>
              <a:buNone/>
            </a:pPr>
            <a:r>
              <a:rPr lang="fr-FR" smtClean="0"/>
              <a:t>   textBox.Text=CStr(Var)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772400" cy="1470025"/>
          </a:xfrm>
        </p:spPr>
        <p:txBody>
          <a:bodyPr/>
          <a:lstStyle/>
          <a:p>
            <a:pPr eaLnBrk="1" hangingPunct="1"/>
            <a:r>
              <a:rPr lang="fr-FR" b="1" smtClean="0">
                <a:solidFill>
                  <a:srgbClr val="FF0000"/>
                </a:solidFill>
              </a:rPr>
              <a:t>MessageBox</a:t>
            </a:r>
            <a:endParaRPr lang="fr-FR" smtClean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000250"/>
            <a:ext cx="9144000" cy="44291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Ouvre une fenêtre qui présente un message.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C'est une fonction qui affiche un message dans une boîte de dialogue, attend que l'utilisateur clique sur un bouton (Ok ou Oui-Non..), puis retourne si on le désire, le nom du bouton cliqué par l'utilisateur.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On utilise la méthode </a:t>
            </a:r>
            <a:r>
              <a:rPr lang="fr-FR" b="1" dirty="0" smtClean="0"/>
              <a:t>Show</a:t>
            </a:r>
            <a:r>
              <a:rPr lang="fr-FR" dirty="0" smtClean="0"/>
              <a:t> pour afficher la boite.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ctrTitle"/>
          </p:nvPr>
        </p:nvSpPr>
        <p:spPr>
          <a:xfrm>
            <a:off x="0" y="214313"/>
            <a:ext cx="8929688" cy="2643187"/>
          </a:xfrm>
        </p:spPr>
        <p:txBody>
          <a:bodyPr/>
          <a:lstStyle/>
          <a:p>
            <a:pPr eaLnBrk="1" hangingPunct="1"/>
            <a:r>
              <a:rPr lang="fr-FR" sz="3200" smtClean="0"/>
              <a:t>On doit fournir le texte à afficher, on peut aussi fournir le titre dans la barre, le type de bouton , le type d'icône et le bouton par défaut, une option. </a:t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endParaRPr lang="fr-FR" sz="3200" smtClean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63" y="5715000"/>
            <a:ext cx="8358187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214313" y="2428875"/>
            <a:ext cx="8715375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r-FR" sz="2800" u="sng">
                <a:latin typeface="Calibri" pitchFamily="34" charset="0"/>
              </a:rPr>
              <a:t>SYNTAXTE:</a:t>
            </a:r>
          </a:p>
          <a:p>
            <a:endParaRPr lang="fr-FR" sz="2800">
              <a:latin typeface="Calibri" pitchFamily="34" charset="0"/>
            </a:endParaRPr>
          </a:p>
          <a:p>
            <a:r>
              <a:rPr lang="fr-FR" sz="2400">
                <a:solidFill>
                  <a:srgbClr val="00B050"/>
                </a:solidFill>
                <a:latin typeface="Calibri" pitchFamily="34" charset="0"/>
              </a:rPr>
              <a:t>Dim Reponse As DialogueResult</a:t>
            </a:r>
          </a:p>
          <a:p>
            <a:endParaRPr lang="fr-FR" sz="2400">
              <a:solidFill>
                <a:srgbClr val="00B050"/>
              </a:solidFill>
              <a:latin typeface="Calibri" pitchFamily="34" charset="0"/>
            </a:endParaRPr>
          </a:p>
          <a:p>
            <a:r>
              <a:rPr lang="fr-FR" sz="2400">
                <a:solidFill>
                  <a:srgbClr val="00B050"/>
                </a:solidFill>
                <a:latin typeface="Calibri" pitchFamily="34" charset="0"/>
              </a:rPr>
              <a:t>Reponse= MessageBox.show(Texte,Titre, TypeBouton , Icone) </a:t>
            </a:r>
          </a:p>
          <a:p>
            <a:endParaRPr lang="fr-FR" sz="2400">
              <a:latin typeface="Calibri" pitchFamily="34" charset="0"/>
            </a:endParaRPr>
          </a:p>
          <a:p>
            <a:endParaRPr lang="fr-FR">
              <a:latin typeface="Calibri" pitchFamily="34" charset="0"/>
            </a:endParaRPr>
          </a:p>
          <a:p>
            <a:r>
              <a:rPr lang="fr-FR" sz="3600">
                <a:latin typeface="Calibri" pitchFamily="34" charset="0"/>
              </a:rPr>
              <a:t>Le bouton cliqué par l'utilisateur est retourné dans Reponse (de type DialogResult).</a:t>
            </a:r>
          </a:p>
          <a:p>
            <a:endParaRPr lang="fr-FR">
              <a:solidFill>
                <a:srgbClr val="00B050"/>
              </a:solidFill>
              <a:latin typeface="Calibri" pitchFamily="34" charset="0"/>
            </a:endParaRPr>
          </a:p>
          <a:p>
            <a:endParaRPr lang="fr-FR">
              <a:solidFill>
                <a:srgbClr val="00B050"/>
              </a:solidFill>
              <a:latin typeface="Calibri" pitchFamily="34" charset="0"/>
            </a:endParaRPr>
          </a:p>
          <a:p>
            <a:endParaRPr lang="fr-FR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772400" cy="1470025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FF0000"/>
                </a:solidFill>
              </a:rPr>
              <a:t>Exemple:</a:t>
            </a:r>
            <a:r>
              <a:rPr lang="fr-FR" smtClean="0"/>
              <a:t> </a:t>
            </a:r>
            <a:r>
              <a:rPr lang="fr-FR" smtClean="0">
                <a:solidFill>
                  <a:srgbClr val="FF0000"/>
                </a:solidFill>
              </a:rPr>
              <a:t/>
            </a:r>
            <a:br>
              <a:rPr lang="fr-FR" smtClean="0">
                <a:solidFill>
                  <a:srgbClr val="FF0000"/>
                </a:solidFill>
              </a:rPr>
            </a:br>
            <a:endParaRPr lang="fr-FR" smtClean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643937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34819" name="Picture 2" descr="C:\Users\user\Pictures\vmessag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420938"/>
            <a:ext cx="55721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rot="16200000" flipH="1">
            <a:off x="2286000" y="2071688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1"/>
          <p:cNvSpPr txBox="1">
            <a:spLocks/>
          </p:cNvSpPr>
          <p:nvPr/>
        </p:nvSpPr>
        <p:spPr>
          <a:xfrm>
            <a:off x="1928813" y="1500188"/>
            <a:ext cx="1643062" cy="571500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b="1" dirty="0">
                <a:latin typeface="+mj-lt"/>
                <a:ea typeface="+mj-ea"/>
                <a:cs typeface="+mj-cs"/>
              </a:rPr>
              <a:t>TITRE </a:t>
            </a:r>
            <a:br>
              <a:rPr lang="fr-FR" sz="4400" b="1" dirty="0">
                <a:latin typeface="+mj-lt"/>
                <a:ea typeface="+mj-ea"/>
                <a:cs typeface="+mj-cs"/>
              </a:rPr>
            </a:br>
            <a:endParaRPr lang="fr-FR" sz="4400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rot="5400000">
            <a:off x="4250532" y="2178844"/>
            <a:ext cx="1143000" cy="928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re 1"/>
          <p:cNvSpPr txBox="1">
            <a:spLocks/>
          </p:cNvSpPr>
          <p:nvPr/>
        </p:nvSpPr>
        <p:spPr>
          <a:xfrm>
            <a:off x="4357688" y="1571625"/>
            <a:ext cx="2643187" cy="550863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b="1" dirty="0">
                <a:latin typeface="+mj-lt"/>
                <a:ea typeface="+mj-ea"/>
                <a:cs typeface="+mj-cs"/>
              </a:rPr>
              <a:t>TEXTE A AFFICHER </a:t>
            </a:r>
            <a:r>
              <a:rPr lang="fr-FR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fr-FR" sz="4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571500" y="3286125"/>
            <a:ext cx="933450" cy="571500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b="1" dirty="0">
                <a:latin typeface="+mj-lt"/>
                <a:ea typeface="+mj-ea"/>
                <a:cs typeface="+mj-cs"/>
              </a:rPr>
              <a:t> ICONS </a:t>
            </a:r>
            <a:r>
              <a:rPr lang="fr-FR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fr-FR" sz="4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rot="5400000" flipH="1" flipV="1">
            <a:off x="2052637" y="2876551"/>
            <a:ext cx="142875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re 1"/>
          <p:cNvSpPr txBox="1">
            <a:spLocks/>
          </p:cNvSpPr>
          <p:nvPr/>
        </p:nvSpPr>
        <p:spPr>
          <a:xfrm>
            <a:off x="428625" y="5143500"/>
            <a:ext cx="2643188" cy="550863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b="1" dirty="0">
                <a:latin typeface="+mj-lt"/>
                <a:ea typeface="+mj-ea"/>
                <a:cs typeface="+mj-cs"/>
              </a:rPr>
              <a:t>TYPE BOUTON </a:t>
            </a:r>
            <a:r>
              <a:rPr lang="fr-FR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fr-FR" sz="4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rot="5400000" flipH="1" flipV="1">
            <a:off x="2357438" y="4071938"/>
            <a:ext cx="1143000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2571750" y="4000500"/>
            <a:ext cx="2143125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2643188" y="3857625"/>
            <a:ext cx="3857625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0" name="Rectangle 38"/>
          <p:cNvSpPr>
            <a:spLocks noChangeArrowheads="1"/>
          </p:cNvSpPr>
          <p:nvPr/>
        </p:nvSpPr>
        <p:spPr bwMode="auto">
          <a:xfrm>
            <a:off x="0" y="5572125"/>
            <a:ext cx="89296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00B050"/>
                </a:solidFill>
                <a:latin typeface="Calibri" pitchFamily="34" charset="0"/>
              </a:rPr>
              <a:t>If MessageBox.Show(« voulez vous continuer?", "Attention", MessageBoxButtons.YesNoCancel) = DialogResult.Yes then .....</a:t>
            </a:r>
          </a:p>
          <a:p>
            <a:r>
              <a:rPr lang="fr-FR">
                <a:solidFill>
                  <a:srgbClr val="00B050"/>
                </a:solidFill>
                <a:latin typeface="Calibri" pitchFamily="34" charset="0"/>
              </a:rPr>
              <a:t> End If </a:t>
            </a:r>
          </a:p>
          <a:p>
            <a:r>
              <a:rPr lang="fr-FR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fr-FR">
                <a:solidFill>
                  <a:srgbClr val="00B050"/>
                </a:solidFill>
                <a:latin typeface="Calibri" pitchFamily="34" charset="0"/>
              </a:rPr>
            </a:br>
            <a:r>
              <a:rPr lang="fr-FR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fr-FR">
                <a:solidFill>
                  <a:srgbClr val="00B050"/>
                </a:solidFill>
                <a:latin typeface="Calibri" pitchFamily="34" charset="0"/>
              </a:rPr>
            </a:br>
            <a:endParaRPr lang="fr-FR" b="1">
              <a:solidFill>
                <a:srgbClr val="00B050"/>
              </a:solidFill>
              <a:latin typeface="Calibri" pitchFamily="34" charset="0"/>
            </a:endParaRPr>
          </a:p>
          <a:p>
            <a:endParaRPr lang="fr-FR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2800" dirty="0" smtClean="0"/>
              <a:t>                                 </a:t>
            </a:r>
            <a:r>
              <a:rPr lang="fr-FR" u="sng" dirty="0" smtClean="0">
                <a:solidFill>
                  <a:srgbClr val="FF0000"/>
                </a:solidFill>
              </a:rPr>
              <a:t>LES FICHIERS EN VB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FR" u="sng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800" dirty="0" smtClean="0"/>
              <a:t>Pour ouvrir un fichier on utilise </a:t>
            </a:r>
            <a:r>
              <a:rPr lang="fr-FR" sz="2800" b="1" dirty="0" err="1" smtClean="0"/>
              <a:t>FileOpen</a:t>
            </a:r>
            <a:r>
              <a:rPr lang="fr-FR" sz="2800" dirty="0" smtClean="0"/>
              <a:t>. </a:t>
            </a:r>
            <a:endParaRPr lang="en-GB" sz="28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800" dirty="0" smtClean="0"/>
              <a:t>     </a:t>
            </a:r>
            <a:r>
              <a:rPr lang="en-GB" sz="2800" dirty="0" err="1" smtClean="0"/>
              <a:t>FileOpen</a:t>
            </a:r>
            <a:r>
              <a:rPr lang="en-GB" sz="2800" dirty="0" smtClean="0"/>
              <a:t> (</a:t>
            </a:r>
            <a:r>
              <a:rPr lang="en-GB" sz="2800" dirty="0" err="1" smtClean="0"/>
              <a:t>FileNumber</a:t>
            </a:r>
            <a:r>
              <a:rPr lang="en-GB" sz="2800" dirty="0" smtClean="0"/>
              <a:t>, </a:t>
            </a:r>
            <a:r>
              <a:rPr lang="en-GB" sz="2800" dirty="0" err="1" smtClean="0"/>
              <a:t>FileName</a:t>
            </a:r>
            <a:r>
              <a:rPr lang="en-GB" sz="2800" dirty="0" smtClean="0"/>
              <a:t>, Mode) </a:t>
            </a: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800" dirty="0" smtClean="0"/>
              <a:t>Paramètres de </a:t>
            </a:r>
            <a:r>
              <a:rPr lang="fr-FR" sz="2800" dirty="0" err="1" smtClean="0"/>
              <a:t>FileOpen</a:t>
            </a:r>
            <a:r>
              <a:rPr lang="fr-FR" sz="2800" dirty="0" smtClean="0"/>
              <a:t> </a:t>
            </a:r>
            <a:endParaRPr lang="fr-FR" sz="2800" b="1" dirty="0" smtClean="0"/>
          </a:p>
          <a:p>
            <a:pPr>
              <a:lnSpc>
                <a:spcPct val="90000"/>
              </a:lnSpc>
            </a:pPr>
            <a:r>
              <a:rPr lang="fr-FR" sz="2800" b="1" dirty="0" err="1" smtClean="0">
                <a:solidFill>
                  <a:srgbClr val="FF0000"/>
                </a:solidFill>
              </a:rPr>
              <a:t>FileNumber</a:t>
            </a:r>
            <a:r>
              <a:rPr lang="fr-FR" sz="2800" b="1" dirty="0" smtClean="0"/>
              <a:t> :</a:t>
            </a:r>
            <a:r>
              <a:rPr lang="fr-FR" sz="2800" dirty="0" smtClean="0"/>
              <a:t>A tout fichier est affecté un numéro unique, c'est ce numéro que l'on utilisera pour indiquer sur quel fichier pratiquer une opération.. </a:t>
            </a:r>
          </a:p>
          <a:p>
            <a:pPr>
              <a:lnSpc>
                <a:spcPct val="90000"/>
              </a:lnSpc>
            </a:pP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800" b="1" dirty="0" err="1" smtClean="0">
                <a:solidFill>
                  <a:srgbClr val="FF0000"/>
                </a:solidFill>
              </a:rPr>
              <a:t>FileName</a:t>
            </a:r>
            <a:r>
              <a:rPr lang="fr-FR" sz="2800" dirty="0" smtClean="0"/>
              <a:t> :Obligatoire. Expression de type String spécifiant un nom de fichier. </a:t>
            </a:r>
          </a:p>
          <a:p>
            <a:pPr>
              <a:lnSpc>
                <a:spcPct val="90000"/>
              </a:lnSpc>
            </a:pPr>
            <a:r>
              <a:rPr lang="fr-FR" sz="2800" b="1" dirty="0" smtClean="0">
                <a:solidFill>
                  <a:srgbClr val="FF0000"/>
                </a:solidFill>
              </a:rPr>
              <a:t>Mode</a:t>
            </a:r>
            <a:r>
              <a:rPr lang="fr-FR" sz="2800" dirty="0" smtClean="0"/>
              <a:t> :Obligatoire. Énumération </a:t>
            </a:r>
            <a:r>
              <a:rPr lang="fr-FR" sz="2800" dirty="0" err="1" smtClean="0"/>
              <a:t>OpenMode</a:t>
            </a:r>
            <a:r>
              <a:rPr lang="fr-FR" sz="2800" dirty="0" smtClean="0"/>
              <a:t> spécifiant le mode d'accès au fichier :, Input (séquentiel en lecture), Output (séquentiel en écriture)</a:t>
            </a:r>
            <a:endParaRPr lang="fr-F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900" dirty="0" smtClean="0">
                <a:solidFill>
                  <a:schemeClr val="tx1"/>
                </a:solidFill>
              </a:rPr>
              <a:t/>
            </a:r>
            <a:br>
              <a:rPr lang="fr-FR" sz="4900" dirty="0" smtClean="0">
                <a:solidFill>
                  <a:schemeClr val="tx1"/>
                </a:solidFill>
              </a:rPr>
            </a:br>
            <a:r>
              <a:rPr lang="fr-FR" sz="5600" b="1" dirty="0" err="1" smtClean="0">
                <a:solidFill>
                  <a:schemeClr val="tx1"/>
                </a:solidFill>
              </a:rPr>
              <a:t>TexteAAfficher</a:t>
            </a:r>
            <a:r>
              <a:rPr lang="fr-FR" sz="5600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>Obligatoire. Expression String affichée comme message de la boîte de dialogue </a:t>
            </a:r>
            <a:br>
              <a:rPr lang="fr-FR" sz="5600" dirty="0" smtClean="0">
                <a:solidFill>
                  <a:schemeClr val="tx1"/>
                </a:solidFill>
              </a:rPr>
            </a:br>
            <a:endParaRPr lang="fr-FR" sz="5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b="1" dirty="0" smtClean="0">
                <a:solidFill>
                  <a:schemeClr val="tx1"/>
                </a:solidFill>
              </a:rPr>
              <a:t>Titre </a:t>
            </a:r>
            <a:endParaRPr lang="fr-FR" sz="5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>Expression String affichée dans la barre de titre de la boîte de dialogue.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b="1" dirty="0" err="1" smtClean="0">
                <a:solidFill>
                  <a:schemeClr val="tx1"/>
                </a:solidFill>
              </a:rPr>
              <a:t>TypeBouton</a:t>
            </a:r>
            <a:r>
              <a:rPr lang="fr-FR" sz="5600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>Expression numérique qui représente la somme des valeurs spécifiant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>-le nombre et le type de boutons à afficher 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err="1" smtClean="0">
                <a:solidFill>
                  <a:schemeClr val="tx1"/>
                </a:solidFill>
              </a:rPr>
              <a:t>MessageBoxButtons.OKOnly</a:t>
            </a:r>
            <a:r>
              <a:rPr lang="fr-FR" sz="5600" dirty="0" smtClean="0">
                <a:solidFill>
                  <a:schemeClr val="tx1"/>
                </a:solidFill>
              </a:rPr>
              <a:t> Un seul bouton 'Ok'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err="1" smtClean="0">
                <a:solidFill>
                  <a:schemeClr val="tx1"/>
                </a:solidFill>
              </a:rPr>
              <a:t>MessageBoxButtons.YesNo</a:t>
            </a:r>
            <a:r>
              <a:rPr lang="fr-FR" sz="5600" dirty="0" smtClean="0">
                <a:solidFill>
                  <a:schemeClr val="tx1"/>
                </a:solidFill>
              </a:rPr>
              <a:t> Deux boutons 'Oui' 'Non'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err="1" smtClean="0">
                <a:solidFill>
                  <a:schemeClr val="tx1"/>
                </a:solidFill>
              </a:rPr>
              <a:t>MessageBoxButtons.OkCancel</a:t>
            </a:r>
            <a:r>
              <a:rPr lang="fr-FR" sz="5600" dirty="0" smtClean="0">
                <a:solidFill>
                  <a:schemeClr val="tx1"/>
                </a:solidFill>
              </a:rPr>
              <a:t> 'Ok' et 'Annuler'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err="1" smtClean="0">
                <a:solidFill>
                  <a:schemeClr val="tx1"/>
                </a:solidFill>
              </a:rPr>
              <a:t>MessageBoxButtons.YesNoCancel</a:t>
            </a:r>
            <a:endParaRPr lang="fr-FR" sz="5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5600" b="1" dirty="0" err="1" smtClean="0">
                <a:solidFill>
                  <a:schemeClr val="tx1"/>
                </a:solidFill>
              </a:rPr>
              <a:t>Icons</a:t>
            </a:r>
            <a:r>
              <a:rPr lang="fr-FR" sz="5600" dirty="0" smtClean="0">
                <a:solidFill>
                  <a:schemeClr val="tx1"/>
                </a:solidFill>
              </a:rPr>
              <a:t> </a:t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>-le style d'icône à utiliser: </a:t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err="1" smtClean="0">
                <a:solidFill>
                  <a:schemeClr val="tx1"/>
                </a:solidFill>
              </a:rPr>
              <a:t>MessageBoxIcon.Error</a:t>
            </a:r>
            <a:r>
              <a:rPr lang="fr-FR" sz="5600" dirty="0" smtClean="0">
                <a:solidFill>
                  <a:schemeClr val="tx1"/>
                </a:solidFill>
              </a:rPr>
              <a:t> </a:t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>             </a:t>
            </a:r>
            <a:r>
              <a:rPr lang="fr-FR" sz="5600" dirty="0" err="1" smtClean="0">
                <a:solidFill>
                  <a:schemeClr val="tx1"/>
                </a:solidFill>
              </a:rPr>
              <a:t>MessageBoxIcon.Exclamation</a:t>
            </a:r>
            <a:r>
              <a:rPr lang="fr-FR" sz="5600" dirty="0" smtClean="0">
                <a:solidFill>
                  <a:schemeClr val="tx1"/>
                </a:solidFill>
              </a:rPr>
              <a:t> </a:t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>…….</a:t>
            </a:r>
            <a:br>
              <a:rPr lang="fr-FR" sz="5600" dirty="0" smtClean="0">
                <a:solidFill>
                  <a:schemeClr val="tx1"/>
                </a:solidFill>
              </a:rPr>
            </a:br>
            <a:r>
              <a:rPr lang="fr-FR" sz="5600" dirty="0" smtClean="0">
                <a:solidFill>
                  <a:schemeClr val="tx1"/>
                </a:solidFill>
              </a:rPr>
              <a:t/>
            </a:r>
            <a:br>
              <a:rPr lang="fr-FR" sz="5600" dirty="0" smtClean="0">
                <a:solidFill>
                  <a:schemeClr val="tx1"/>
                </a:solidFill>
              </a:rPr>
            </a:br>
            <a:endParaRPr lang="fr-FR" sz="5600" dirty="0">
              <a:solidFill>
                <a:schemeClr val="tx1"/>
              </a:solidFill>
            </a:endParaRPr>
          </a:p>
        </p:txBody>
      </p:sp>
      <p:pic>
        <p:nvPicPr>
          <p:cNvPr id="35842" name="Picture 2" descr="C:\Users\user\Pictures\vmesgbox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4437063"/>
            <a:ext cx="1928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929688" cy="6858000"/>
          </a:xfrm>
        </p:spPr>
        <p:txBody>
          <a:bodyPr/>
          <a:lstStyle/>
          <a:p>
            <a:pPr eaLnBrk="1" hangingPunct="1"/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b="1" smtClean="0"/>
              <a:t/>
            </a:r>
            <a:br>
              <a:rPr lang="fr-FR" sz="3200" b="1" smtClean="0"/>
            </a:br>
            <a:r>
              <a:rPr lang="fr-FR" sz="3200" b="1" smtClean="0"/>
              <a:t> </a:t>
            </a:r>
            <a:r>
              <a:rPr lang="fr-FR" sz="3200" b="1" smtClean="0">
                <a:solidFill>
                  <a:srgbClr val="FF0000"/>
                </a:solidFill>
              </a:rPr>
              <a:t>Retour de la fonction :</a:t>
            </a:r>
            <a:r>
              <a:rPr lang="fr-FR" sz="3200" smtClean="0">
                <a:solidFill>
                  <a:srgbClr val="FF0000"/>
                </a:solidFill>
              </a:rPr>
              <a:t> </a:t>
            </a: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>Retourne une constante de type DialogResult qui indique quel bouton à été pressé. </a:t>
            </a:r>
            <a:br>
              <a:rPr lang="fr-FR" sz="3200" smtClean="0"/>
            </a:br>
            <a:r>
              <a:rPr lang="fr-FR" sz="3200" smtClean="0"/>
              <a:t>DialogResult.Yes</a:t>
            </a:r>
            <a:br>
              <a:rPr lang="fr-FR" sz="3200" smtClean="0"/>
            </a:br>
            <a:r>
              <a:rPr lang="fr-FR" sz="3200" smtClean="0"/>
              <a:t> DialogResult.No </a:t>
            </a:r>
            <a:br>
              <a:rPr lang="fr-FR" sz="3200" smtClean="0"/>
            </a:br>
            <a:r>
              <a:rPr lang="fr-FR" sz="3200" smtClean="0"/>
              <a:t>       DialogResult.Cancel</a:t>
            </a:r>
            <a:br>
              <a:rPr lang="fr-FR" sz="3200" smtClean="0"/>
            </a:br>
            <a:r>
              <a:rPr lang="fr-FR" sz="3200" smtClean="0"/>
              <a:t>DialogResult.Ok </a:t>
            </a:r>
            <a:br>
              <a:rPr lang="fr-FR" sz="3200" smtClean="0"/>
            </a:br>
            <a:r>
              <a:rPr lang="fr-FR" sz="3200" b="1" smtClean="0"/>
              <a:t/>
            </a:r>
            <a:br>
              <a:rPr lang="fr-FR" sz="3200" b="1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r>
              <a:rPr lang="fr-FR" sz="3200" smtClean="0"/>
              <a:t/>
            </a:r>
            <a:br>
              <a:rPr lang="fr-FR" sz="3200" smtClean="0"/>
            </a:br>
            <a:endParaRPr lang="fr-FR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6000" b="1" i="1" u="sng" smtClean="0">
                <a:solidFill>
                  <a:srgbClr val="FF0000"/>
                </a:solidFill>
              </a:rPr>
              <a:t>InputBox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179388" y="1600200"/>
            <a:ext cx="8964612" cy="5257800"/>
          </a:xfrm>
        </p:spPr>
        <p:txBody>
          <a:bodyPr/>
          <a:lstStyle/>
          <a:p>
            <a:pPr eaLnBrk="1" hangingPunct="1"/>
            <a:r>
              <a:rPr lang="fr-FR" b="1" smtClean="0"/>
              <a:t>il s'agit là d'une fonction, dont les deux arguments de type String correspondent respectivement à l'invite et au titre de la boîte de saisie.</a:t>
            </a:r>
          </a:p>
          <a:p>
            <a:pPr eaLnBrk="1" hangingPunct="1"/>
            <a:r>
              <a:rPr lang="fr-FR" b="1" smtClean="0"/>
              <a:t>Une entrée permet au programme de demander une donnée à l’utilisateur</a:t>
            </a:r>
          </a:p>
          <a:p>
            <a:pPr eaLnBrk="1" hangingPunct="1"/>
            <a:r>
              <a:rPr lang="fr-FR" b="1" smtClean="0"/>
              <a:t> Cette fonction renverra toujours une valeur de type String.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3584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>
              <a:buFont typeface="Arial" charset="0"/>
              <a:buNone/>
            </a:pPr>
            <a:r>
              <a:rPr lang="fr-FR" sz="4800" smtClean="0">
                <a:solidFill>
                  <a:srgbClr val="FF0000"/>
                </a:solidFill>
              </a:rPr>
              <a:t>                          Exemple</a:t>
            </a:r>
          </a:p>
          <a:p>
            <a:pPr eaLnBrk="1" hangingPunct="1"/>
            <a:r>
              <a:rPr lang="fr-FR" smtClean="0"/>
              <a:t>Dim Nom As String</a:t>
            </a:r>
          </a:p>
          <a:p>
            <a:pPr eaLnBrk="1" hangingPunct="1"/>
            <a:r>
              <a:rPr lang="fr-FR" smtClean="0"/>
              <a:t>Nom = InputBox("Bonjour","Tapez votre nom ?")</a:t>
            </a:r>
          </a:p>
          <a:p>
            <a:pPr eaLnBrk="1" hangingPunct="1"/>
            <a:r>
              <a:rPr lang="fr-FR" smtClean="0"/>
              <a:t>On pourrait rajouter un 3eme argument=la réponse par défaut.</a:t>
            </a:r>
          </a:p>
          <a:p>
            <a:pPr eaLnBrk="1" hangingPunct="1"/>
            <a:r>
              <a:rPr lang="fr-FR" b="1" smtClean="0"/>
              <a:t>Cela donne</a:t>
            </a:r>
          </a:p>
          <a:p>
            <a:pPr eaLnBrk="1" hangingPunct="1"/>
            <a:endParaRPr lang="fr-FR" b="1" smtClean="0"/>
          </a:p>
        </p:txBody>
      </p:sp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4724400"/>
            <a:ext cx="60483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6"/>
          <p:cNvSpPr>
            <a:spLocks noChangeArrowheads="1"/>
          </p:cNvSpPr>
          <p:nvPr/>
        </p:nvSpPr>
        <p:spPr bwMode="auto">
          <a:xfrm>
            <a:off x="0" y="0"/>
            <a:ext cx="91440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Enfin </a:t>
            </a:r>
            <a:r>
              <a:rPr lang="fr-FR" sz="2400" b="1"/>
              <a:t>la Function Arrondir </a:t>
            </a:r>
            <a:r>
              <a:rPr lang="fr-FR" sz="2400"/>
              <a:t>arrondit à 2 décimales: pour cela on multiplie par 100, on arrondit à l'entier avec Round puis on divise par 100.</a:t>
            </a:r>
          </a:p>
          <a:p>
            <a:endParaRPr lang="fr-FR" sz="2400"/>
          </a:p>
          <a:p>
            <a:r>
              <a:rPr lang="fr-FR" sz="2400"/>
              <a:t>Public Function Arrondir(ByVal Valeur As Double) As Double</a:t>
            </a:r>
          </a:p>
          <a:p>
            <a:endParaRPr lang="fr-FR" sz="2400"/>
          </a:p>
          <a:p>
            <a:r>
              <a:rPr lang="fr-FR" sz="2400"/>
              <a:t>'arrondi a 2 chiffres après la virgule</a:t>
            </a:r>
          </a:p>
          <a:p>
            <a:r>
              <a:rPr lang="fr-FR" sz="2400"/>
              <a:t>Return (Math.Round(Valeur * 100)) / 100</a:t>
            </a:r>
          </a:p>
          <a:p>
            <a:endParaRPr lang="fr-FR" sz="2400"/>
          </a:p>
          <a:p>
            <a:r>
              <a:rPr lang="fr-FR" sz="2400"/>
              <a:t>End Function</a:t>
            </a:r>
          </a:p>
          <a:p>
            <a:r>
              <a:rPr lang="fr-FR" sz="2400"/>
              <a:t>End Module</a:t>
            </a:r>
          </a:p>
          <a:p>
            <a:endParaRPr lang="fr-FR" sz="2400"/>
          </a:p>
          <a:p>
            <a:r>
              <a:rPr lang="fr-FR" sz="2400"/>
              <a:t>A noter que l'on aurait pu utiliser une surcharge de Round</a:t>
            </a:r>
          </a:p>
          <a:p>
            <a:r>
              <a:rPr lang="fr-FR" sz="2400"/>
              <a:t>qui arrondit directement à 2 décimales:</a:t>
            </a:r>
          </a:p>
          <a:p>
            <a:endParaRPr lang="fr-FR" sz="2400"/>
          </a:p>
          <a:p>
            <a:r>
              <a:rPr lang="fr-FR" sz="2400"/>
              <a:t>Return (Math.Round(Valeur, 2))</a:t>
            </a:r>
          </a:p>
          <a:p>
            <a:endParaRPr lang="fr-FR" sz="2400"/>
          </a:p>
          <a:p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>
                <a:solidFill>
                  <a:srgbClr val="FF0000"/>
                </a:solidFill>
              </a:rPr>
              <a:t>Les tableaux de données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 smtClean="0"/>
              <a:t>Les tableaux permettent de regrouper des données de même type.</a:t>
            </a:r>
          </a:p>
          <a:p>
            <a:pPr>
              <a:lnSpc>
                <a:spcPct val="80000"/>
              </a:lnSpc>
            </a:pPr>
            <a:endParaRPr lang="fr-FR" sz="2400" smtClean="0"/>
          </a:p>
          <a:p>
            <a:pPr>
              <a:lnSpc>
                <a:spcPct val="80000"/>
              </a:lnSpc>
            </a:pPr>
            <a:r>
              <a:rPr lang="fr-FR" sz="2400" smtClean="0"/>
              <a:t>Les tableaux vous permettent de faire référence à un ensemble de variables par le même nom et d'utiliser un numéro, appelé </a:t>
            </a:r>
            <a:r>
              <a:rPr lang="fr-FR" sz="2400" b="1" smtClean="0"/>
              <a:t>index</a:t>
            </a:r>
            <a:r>
              <a:rPr lang="fr-FR" sz="2400" smtClean="0"/>
              <a:t> ou </a:t>
            </a:r>
            <a:r>
              <a:rPr lang="fr-FR" sz="2400" b="1" smtClean="0"/>
              <a:t>indice</a:t>
            </a:r>
            <a:r>
              <a:rPr lang="fr-FR" sz="2400" smtClean="0"/>
              <a:t>, pour les distinguer. </a:t>
            </a:r>
            <a:br>
              <a:rPr lang="fr-FR" sz="2400" smtClean="0"/>
            </a:br>
            <a:endParaRPr lang="fr-FR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smtClean="0"/>
              <a:t/>
            </a:r>
            <a:br>
              <a:rPr lang="fr-FR" sz="2400" smtClean="0"/>
            </a:br>
            <a:r>
              <a:rPr lang="fr-FR" sz="2400" smtClean="0"/>
              <a:t>Sa déclaration est la suivante 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400" smtClean="0"/>
          </a:p>
          <a:p>
            <a:pPr>
              <a:lnSpc>
                <a:spcPct val="80000"/>
              </a:lnSpc>
            </a:pPr>
            <a:r>
              <a:rPr lang="fr-FR" sz="2400" smtClean="0"/>
              <a:t>Dim Tableau(n) as type déclare un tableau de n+1 entiers </a:t>
            </a:r>
          </a:p>
          <a:p>
            <a:pPr>
              <a:lnSpc>
                <a:spcPct val="80000"/>
              </a:lnSpc>
            </a:pPr>
            <a:endParaRPr lang="fr-FR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400" smtClean="0"/>
          </a:p>
          <a:p>
            <a:pPr>
              <a:lnSpc>
                <a:spcPct val="80000"/>
              </a:lnSpc>
            </a:pPr>
            <a:r>
              <a:rPr lang="fr-FR" sz="2400" smtClean="0"/>
              <a:t>Dim Tableau(3) As Integer déclare un tableau de 4 entiers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smtClean="0"/>
              <a:t/>
            </a:r>
            <a:br>
              <a:rPr lang="fr-FR" sz="2400" smtClean="0"/>
            </a:br>
            <a:endParaRPr lang="fr-F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993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sz="2800" smtClean="0"/>
          </a:p>
          <a:p>
            <a:pPr>
              <a:lnSpc>
                <a:spcPct val="80000"/>
              </a:lnSpc>
            </a:pPr>
            <a:r>
              <a:rPr lang="fr-FR" sz="2800" smtClean="0"/>
              <a:t>On remarque que, dés la déclaration du tableau, le nombre d'éléments est bien défini et restera toujours le même. Après </a:t>
            </a:r>
            <a:r>
              <a:rPr lang="fr-FR" sz="2800" b="1" smtClean="0"/>
              <a:t>As</a:t>
            </a:r>
            <a:r>
              <a:rPr lang="fr-FR" sz="2800" smtClean="0"/>
              <a:t> on indique le type utilisé dans le tableau.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800" smtClean="0"/>
          </a:p>
          <a:p>
            <a:pPr>
              <a:lnSpc>
                <a:spcPct val="80000"/>
              </a:lnSpc>
            </a:pPr>
            <a:r>
              <a:rPr lang="fr-FR" sz="2800" smtClean="0"/>
              <a:t>Dim Tableau(3) As Integer entraîne la création des variables 'Integer' suivante: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/>
            </a:r>
            <a:br>
              <a:rPr lang="fr-FR" sz="2800" smtClean="0"/>
            </a:br>
            <a:r>
              <a:rPr lang="fr-FR" sz="2800" smtClean="0"/>
              <a:t>Tableau (0)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>    Tableau (1)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/>
            </a:r>
            <a:br>
              <a:rPr lang="fr-FR" sz="2800" smtClean="0"/>
            </a:br>
            <a:r>
              <a:rPr lang="fr-FR" sz="2800" smtClean="0"/>
              <a:t>Tableau (2)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/>
            </a:r>
            <a:br>
              <a:rPr lang="fr-FR" sz="2800" smtClean="0"/>
            </a:br>
            <a:r>
              <a:rPr lang="fr-FR" sz="2800" smtClean="0"/>
              <a:t>Tableau (3)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/>
            </a:r>
            <a:br>
              <a:rPr lang="fr-FR" sz="2800" smtClean="0"/>
            </a:b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smtClean="0"/>
          </a:p>
          <a:p>
            <a:r>
              <a:rPr lang="fr-FR" smtClean="0"/>
              <a:t>Le tableau commence toujours par l'indice 0.</a:t>
            </a:r>
            <a:br>
              <a:rPr lang="fr-FR" smtClean="0"/>
            </a:br>
            <a:endParaRPr lang="fr-FR" smtClean="0"/>
          </a:p>
          <a:p>
            <a:r>
              <a:rPr lang="fr-FR" smtClean="0"/>
              <a:t>Le nombre d'éléments dans le tableau est toujours égale à l'indice de dimension + 1 (ou l'indice du dernier élément+1)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r>
              <a:rPr lang="fr-FR" smtClean="0"/>
              <a:t>Dim Tableau(3) comporte 4 éléments (éléments d'index 0 à 3). </a:t>
            </a:r>
          </a:p>
          <a:p>
            <a:pPr>
              <a:buFont typeface="Arial" charset="0"/>
              <a:buNone/>
            </a:pP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smtClean="0"/>
          </a:p>
          <a:p>
            <a:r>
              <a:rPr lang="fr-FR" smtClean="0"/>
              <a:t>Si j'exécute </a:t>
            </a:r>
            <a:r>
              <a:rPr lang="fr-FR" b="1" smtClean="0"/>
              <a:t>Tableau(4)=5</a:t>
            </a:r>
            <a:r>
              <a:rPr lang="fr-FR" smtClean="0"/>
              <a:t>, cela plante et me donne le message d'erreur suivant:</a:t>
            </a:r>
            <a:br>
              <a:rPr lang="fr-FR" smtClean="0"/>
            </a:br>
            <a:r>
              <a:rPr lang="fr-FR" i="1" smtClean="0"/>
              <a:t>L'exception System.IndexOutOfRangeException n'a pas été gérée</a:t>
            </a:r>
            <a:r>
              <a:rPr lang="fr-FR" smtClean="0"/>
              <a:t/>
            </a:r>
            <a:br>
              <a:rPr lang="fr-FR" smtClean="0"/>
            </a:br>
            <a:r>
              <a:rPr lang="fr-FR" i="1" smtClean="0"/>
              <a:t>"L'index se trouve en dehors des limites du tableau.</a:t>
            </a:r>
          </a:p>
          <a:p>
            <a:endParaRPr lang="fr-FR" i="1" smtClean="0"/>
          </a:p>
          <a:p>
            <a:r>
              <a:rPr lang="fr-FR" smtClean="0"/>
              <a:t>En effet l'élément Tableau (4) n'existe pas (Le tableau comporte 4 éléments, éléments d'index 0 à 3); l'index 4 est trop grand.</a:t>
            </a:r>
            <a:br>
              <a:rPr lang="fr-FR" smtClean="0"/>
            </a:b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Tableau à 2 dimension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fr-FR" smtClean="0"/>
              <a:t>Un tableau peut avoir plusieurs dimensions : </a:t>
            </a:r>
          </a:p>
          <a:p>
            <a:r>
              <a:rPr lang="fr-FR" smtClean="0"/>
              <a:t>Dim T(2,2) ' 3 X 3 éléments Pour un tableau à 2 dimensions le premier argument représente les lignes, le second les colonnes. </a:t>
            </a:r>
          </a:p>
          <a:p>
            <a:pPr>
              <a:buFont typeface="Arial" charset="0"/>
              <a:buNone/>
            </a:pP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Voyons pour chaque élément du tableau le numéro de ligne et celui de la colonne: (pas le contenu des éléments ici mais leurs index) </a:t>
            </a:r>
          </a:p>
          <a:p>
            <a:pPr>
              <a:buFont typeface="Arial" charset="0"/>
              <a:buNone/>
            </a:pPr>
            <a:r>
              <a:rPr lang="fr-FR" smtClean="0"/>
              <a:t/>
            </a:r>
            <a:br>
              <a:rPr lang="fr-FR" smtClean="0"/>
            </a:b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  Pour écrire dans un fichier on utilise: </a:t>
            </a:r>
          </a:p>
          <a:p>
            <a:pPr>
              <a:buFont typeface="Arial" charset="0"/>
              <a:buNone/>
            </a:pPr>
            <a:endParaRPr lang="fr-FR" b="1" smtClean="0"/>
          </a:p>
          <a:p>
            <a:r>
              <a:rPr lang="fr-FR" b="1" smtClean="0"/>
              <a:t>Print</a:t>
            </a:r>
            <a:r>
              <a:rPr lang="fr-FR" smtClean="0"/>
              <a:t> , </a:t>
            </a:r>
            <a:r>
              <a:rPr lang="fr-FR" b="1" smtClean="0"/>
              <a:t>Write</a:t>
            </a:r>
            <a:r>
              <a:rPr lang="fr-FR" smtClean="0"/>
              <a:t>, </a:t>
            </a:r>
            <a:r>
              <a:rPr lang="fr-FR" b="1" smtClean="0"/>
              <a:t>WriteLine</a:t>
            </a:r>
          </a:p>
          <a:p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 Pour lire dans un fichier on utilise: </a:t>
            </a:r>
          </a:p>
          <a:p>
            <a:pPr>
              <a:buFont typeface="Arial" charset="0"/>
              <a:buNone/>
            </a:pPr>
            <a:endParaRPr lang="fr-FR" b="1" smtClean="0"/>
          </a:p>
          <a:p>
            <a:r>
              <a:rPr lang="fr-FR" b="1" smtClean="0"/>
              <a:t>Input</a:t>
            </a:r>
            <a:r>
              <a:rPr lang="fr-FR" smtClean="0"/>
              <a:t>, </a:t>
            </a:r>
            <a:r>
              <a:rPr lang="fr-FR" b="1" smtClean="0"/>
              <a:t>LineInput</a:t>
            </a: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 </a:t>
            </a:r>
          </a:p>
          <a:p>
            <a:pPr>
              <a:buFont typeface="Arial" charset="0"/>
              <a:buNone/>
            </a:pPr>
            <a:r>
              <a:rPr lang="fr-FR" smtClean="0"/>
              <a:t>Pour fermer le fichier on utilise </a:t>
            </a:r>
            <a:r>
              <a:rPr lang="fr-FR" b="1" smtClean="0"/>
              <a:t>FileClose()</a:t>
            </a:r>
            <a:r>
              <a:rPr lang="fr-FR" smtClean="0"/>
              <a:t>. </a:t>
            </a:r>
          </a:p>
          <a:p>
            <a:pPr>
              <a:buFont typeface="Arial" charset="0"/>
              <a:buNone/>
            </a:pPr>
            <a:endParaRPr lang="fr-FR" b="1" smtClean="0"/>
          </a:p>
          <a:p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Il est possible de créer des tableaux avec tous les types de variable (y compris les structures).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FR" sz="28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Dim Mois(11) As String 'tableau de String de 12 éléments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2800" smtClean="0"/>
              <a:t/>
            </a:r>
            <a:br>
              <a:rPr lang="fr-FR" sz="2800" smtClean="0"/>
            </a:br>
            <a:r>
              <a:rPr lang="fr-FR" sz="2800" smtClean="0"/>
              <a:t>On peut initialiser un tableau (Donner une valeur aux éléments):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Dim Mois() As String ={Janvier,Février,Mars}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2800" smtClean="0"/>
              <a:t>                   ' Crée un tableau de type String().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FR" sz="28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2800" smtClean="0"/>
              <a:t/>
            </a:r>
            <a:br>
              <a:rPr lang="fr-FR" sz="2800" smtClean="0"/>
            </a:b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FONCTIONS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FR" smtClean="0"/>
              <a:t>Une fonction ou une procédure peut être déclarée soit </a:t>
            </a:r>
            <a:r>
              <a:rPr lang="fr-FR" i="1" smtClean="0"/>
              <a:t>Privée </a:t>
            </a:r>
            <a:r>
              <a:rPr lang="fr-FR" smtClean="0"/>
              <a:t>(</a:t>
            </a:r>
            <a:r>
              <a:rPr lang="fr-FR" i="1" smtClean="0"/>
              <a:t>Private</a:t>
            </a:r>
            <a:r>
              <a:rPr lang="fr-FR" smtClean="0"/>
              <a:t>), soit </a:t>
            </a:r>
            <a:r>
              <a:rPr lang="fr-FR" i="1" smtClean="0"/>
              <a:t>Publique </a:t>
            </a:r>
            <a:r>
              <a:rPr lang="fr-FR" smtClean="0"/>
              <a:t>(</a:t>
            </a:r>
            <a:r>
              <a:rPr lang="fr-FR" i="1" smtClean="0"/>
              <a:t>Public</a:t>
            </a:r>
            <a:r>
              <a:rPr lang="fr-FR" smtClean="0"/>
              <a:t>). </a:t>
            </a:r>
          </a:p>
          <a:p>
            <a:r>
              <a:rPr lang="fr-FR" smtClean="0"/>
              <a:t>Le sens de </a:t>
            </a:r>
            <a:r>
              <a:rPr lang="fr-FR" i="1" smtClean="0"/>
              <a:t>Privé ou Public </a:t>
            </a:r>
            <a:r>
              <a:rPr lang="fr-FR" smtClean="0"/>
              <a:t>se comprend par rapport au formulaire ou au module dans lesquelles elles sont déclarées.</a:t>
            </a:r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r-FR" smtClean="0"/>
              <a:t>Lors de la déclaration d'une fonction, la valeur qui doit être retournée par celle-ci doit être affectée </a:t>
            </a:r>
            <a:r>
              <a:rPr lang="fr-FR" i="1" smtClean="0"/>
              <a:t>au nom de la fonction</a:t>
            </a:r>
            <a:r>
              <a:rPr lang="fr-FR" smtClean="0"/>
              <a:t>. La déclaration de la fonction se termine par les mots réservés </a:t>
            </a:r>
            <a:r>
              <a:rPr lang="fr-FR" i="1" smtClean="0"/>
              <a:t>”End function”.</a:t>
            </a:r>
          </a:p>
          <a:p>
            <a:pPr>
              <a:buFont typeface="Arial" charset="0"/>
              <a:buNone/>
            </a:pPr>
            <a:endParaRPr lang="fr-FR" i="1" smtClean="0"/>
          </a:p>
          <a:p>
            <a:pPr>
              <a:buFont typeface="Arial" charset="0"/>
              <a:buNone/>
            </a:pPr>
            <a:r>
              <a:rPr lang="fr-FR" smtClean="0"/>
              <a:t>  Private function </a:t>
            </a:r>
            <a:r>
              <a:rPr lang="fr-FR" b="1" smtClean="0"/>
              <a:t>NomFonction</a:t>
            </a:r>
            <a:r>
              <a:rPr lang="fr-FR" smtClean="0"/>
              <a:t>( Argument As Type, … ) As Type</a:t>
            </a:r>
          </a:p>
          <a:p>
            <a:pPr>
              <a:buFont typeface="Arial" charset="0"/>
              <a:buNone/>
            </a:pPr>
            <a:r>
              <a:rPr lang="fr-FR" smtClean="0"/>
              <a:t>       Instruction1</a:t>
            </a:r>
          </a:p>
          <a:p>
            <a:pPr>
              <a:buFont typeface="Arial" charset="0"/>
              <a:buNone/>
            </a:pPr>
            <a:r>
              <a:rPr lang="fr-FR" smtClean="0"/>
              <a:t>       Instruction2</a:t>
            </a:r>
          </a:p>
          <a:p>
            <a:pPr>
              <a:buFont typeface="Arial" charset="0"/>
              <a:buNone/>
            </a:pPr>
            <a:r>
              <a:rPr lang="fr-FR" smtClean="0"/>
              <a:t>        …</a:t>
            </a:r>
          </a:p>
          <a:p>
            <a:pPr>
              <a:buFont typeface="Arial" charset="0"/>
              <a:buNone/>
            </a:pPr>
            <a:r>
              <a:rPr lang="fr-FR" smtClean="0"/>
              <a:t>      Nom Fonction = Résultat De La Fonction</a:t>
            </a:r>
          </a:p>
          <a:p>
            <a:pPr>
              <a:buFont typeface="Arial" charset="0"/>
              <a:buNone/>
            </a:pPr>
            <a:r>
              <a:rPr lang="fr-FR" smtClean="0"/>
              <a:t>  End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i="1" smtClean="0">
                <a:solidFill>
                  <a:srgbClr val="FF0000"/>
                </a:solidFill>
              </a:rPr>
              <a:t/>
            </a:r>
            <a:br>
              <a:rPr lang="fr-FR" sz="4000" i="1" smtClean="0">
                <a:solidFill>
                  <a:srgbClr val="FF0000"/>
                </a:solidFill>
              </a:rPr>
            </a:br>
            <a:r>
              <a:rPr lang="fr-FR" sz="4000" i="1" smtClean="0">
                <a:solidFill>
                  <a:srgbClr val="FF0000"/>
                </a:solidFill>
              </a:rPr>
              <a:t>Exemple</a:t>
            </a:r>
            <a:br>
              <a:rPr lang="fr-FR" sz="4000" i="1" smtClean="0">
                <a:solidFill>
                  <a:srgbClr val="FF0000"/>
                </a:solidFill>
              </a:rPr>
            </a:br>
            <a:endParaRPr lang="fr-FR" sz="4000" i="1" smtClean="0">
              <a:solidFill>
                <a:srgbClr val="FF0000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    Private function Somme( valeur1 As Integer, valeur2 As Integer ) As integer</a:t>
            </a:r>
          </a:p>
          <a:p>
            <a:pPr>
              <a:buFont typeface="Arial" charset="0"/>
              <a:buNone/>
            </a:pPr>
            <a:r>
              <a:rPr lang="fr-FR" smtClean="0"/>
              <a:t>    Somme = Valeur1 + valeur2</a:t>
            </a:r>
          </a:p>
          <a:p>
            <a:pPr>
              <a:buFont typeface="Arial" charset="0"/>
              <a:buNone/>
            </a:pPr>
            <a:r>
              <a:rPr lang="fr-FR" smtClean="0"/>
              <a:t>    End function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r>
              <a:rPr lang="fr-FR" smtClean="0"/>
              <a:t>L’appel suivant retourne la somme de X et Y et affecte le résultat à la variable 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ByVal et ByRef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fr-FR" smtClean="0"/>
              <a:t>Quant un argument variable est passé à un paramètre par ByVal,seulement la valeur de l’argument est passé.</a:t>
            </a:r>
          </a:p>
          <a:p>
            <a:r>
              <a:rPr lang="fr-FR" smtClean="0"/>
              <a:t>Après l’exécution de la procédure, la variable garde sa valeur d’origine.</a:t>
            </a:r>
          </a:p>
          <a:p>
            <a:r>
              <a:rPr lang="fr-FR" smtClean="0"/>
              <a:t>Et quant l’argument passe ByRef,le paramètre occupe alors le même emplacement mémoire de l’argument.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Une fonction retourne une valeur précise contrairement à la  procédure qui n’en retourne pas.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ctrTitle" idx="4294967295"/>
          </p:nvPr>
        </p:nvSpPr>
        <p:spPr>
          <a:xfrm>
            <a:off x="539750" y="476250"/>
            <a:ext cx="7772400" cy="1470025"/>
          </a:xfrm>
        </p:spPr>
        <p:txBody>
          <a:bodyPr/>
          <a:lstStyle/>
          <a:p>
            <a:pPr eaLnBrk="1" hangingPunct="1"/>
            <a:r>
              <a:rPr lang="fr-FR" b="1" smtClean="0">
                <a:solidFill>
                  <a:srgbClr val="FF0000"/>
                </a:solidFill>
              </a:rPr>
              <a:t>Les 'Structures'</a:t>
            </a:r>
            <a:endParaRPr lang="fr-FR" smtClean="0">
              <a:solidFill>
                <a:srgbClr val="FF0000"/>
              </a:solidFill>
            </a:endParaRPr>
          </a:p>
        </p:txBody>
      </p:sp>
      <p:sp>
        <p:nvSpPr>
          <p:cNvPr id="27650" name="Sous-titre 2"/>
          <p:cNvSpPr>
            <a:spLocks noGrp="1"/>
          </p:cNvSpPr>
          <p:nvPr>
            <p:ph type="subTitle" idx="4294967295"/>
          </p:nvPr>
        </p:nvSpPr>
        <p:spPr>
          <a:xfrm>
            <a:off x="500063" y="2000250"/>
            <a:ext cx="8358187" cy="44291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fr-FR" smtClean="0"/>
              <a:t>Permettent de regrouper des données de type différent: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fr-FR" smtClean="0"/>
              <a:t> 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fr-FR" smtClean="0"/>
              <a:t> 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fr-FR" smtClean="0"/>
              <a:t>Les structures sont intéressantes quand vous voulez utiliser des variables contenant plusieurs informations de différent types.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fr-FR" smtClean="0"/>
              <a:t> </a:t>
            </a:r>
          </a:p>
          <a:p>
            <a:pPr marL="0" indent="0" algn="ctr" eaLnBrk="1" hangingPunct="1">
              <a:buFont typeface="Arial" charset="0"/>
              <a:buNone/>
            </a:pPr>
            <a:endParaRPr lang="fr-FR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977</Words>
  <Application>Microsoft Office PowerPoint</Application>
  <PresentationFormat>Affichage à l'écran (4:3)</PresentationFormat>
  <Paragraphs>246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Les fichiers </vt:lpstr>
      <vt:lpstr>Diapositive 2</vt:lpstr>
      <vt:lpstr>Diapositive 3</vt:lpstr>
      <vt:lpstr>FONCTIONS</vt:lpstr>
      <vt:lpstr>Diapositive 5</vt:lpstr>
      <vt:lpstr> Exemple </vt:lpstr>
      <vt:lpstr>ByVal et ByRef</vt:lpstr>
      <vt:lpstr>Diapositive 8</vt:lpstr>
      <vt:lpstr>Les 'Structures'</vt:lpstr>
      <vt:lpstr>Exemple :  </vt:lpstr>
      <vt:lpstr>Diapositive 11</vt:lpstr>
      <vt:lpstr>Diapositive 12</vt:lpstr>
      <vt:lpstr>Les contrôles ListBox</vt:lpstr>
      <vt:lpstr>LES TEXTBOX</vt:lpstr>
      <vt:lpstr>Les Entrés/Sorties</vt:lpstr>
      <vt:lpstr>Conversion de données</vt:lpstr>
      <vt:lpstr>MessageBox</vt:lpstr>
      <vt:lpstr>On doit fournir le texte à afficher, on peut aussi fournir le titre dans la barre, le type de bouton , le type d'icône et le bouton par défaut, une option.   </vt:lpstr>
      <vt:lpstr>Exemple:  </vt:lpstr>
      <vt:lpstr>Diapositive 20</vt:lpstr>
      <vt:lpstr>          Retour de la fonction :   Retourne une constante de type DialogResult qui indique quel bouton à été pressé.  DialogResult.Yes  DialogResult.No         DialogResult.Cancel DialogResult.Ok         </vt:lpstr>
      <vt:lpstr>InputBox</vt:lpstr>
      <vt:lpstr>Diapositive 23</vt:lpstr>
      <vt:lpstr>Diapositive 24</vt:lpstr>
      <vt:lpstr>Les tableaux de données</vt:lpstr>
      <vt:lpstr>Diapositive 26</vt:lpstr>
      <vt:lpstr>Diapositive 27</vt:lpstr>
      <vt:lpstr>Diapositive 28</vt:lpstr>
      <vt:lpstr>Tableau à 2 dimension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'Structures'</dc:title>
  <dc:creator>user</dc:creator>
  <cp:lastModifiedBy>user</cp:lastModifiedBy>
  <cp:revision>64</cp:revision>
  <dcterms:created xsi:type="dcterms:W3CDTF">2009-12-08T12:45:37Z</dcterms:created>
  <dcterms:modified xsi:type="dcterms:W3CDTF">2012-11-15T14:33:55Z</dcterms:modified>
</cp:coreProperties>
</file>